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54"/>
  </p:handoutMasterIdLst>
  <p:sldIdLst>
    <p:sldId id="413" r:id="rId2"/>
    <p:sldId id="507" r:id="rId3"/>
    <p:sldId id="5790" r:id="rId4"/>
    <p:sldId id="5780" r:id="rId5"/>
    <p:sldId id="5813" r:id="rId6"/>
    <p:sldId id="5856" r:id="rId7"/>
    <p:sldId id="5857" r:id="rId8"/>
    <p:sldId id="5858" r:id="rId9"/>
    <p:sldId id="5853" r:id="rId10"/>
    <p:sldId id="5786" r:id="rId11"/>
    <p:sldId id="5831" r:id="rId12"/>
    <p:sldId id="5834" r:id="rId13"/>
    <p:sldId id="5796" r:id="rId14"/>
    <p:sldId id="5551" r:id="rId15"/>
    <p:sldId id="5835" r:id="rId16"/>
    <p:sldId id="5548" r:id="rId17"/>
    <p:sldId id="5830" r:id="rId18"/>
    <p:sldId id="5764" r:id="rId19"/>
    <p:sldId id="5785" r:id="rId20"/>
    <p:sldId id="5664" r:id="rId21"/>
    <p:sldId id="5753" r:id="rId22"/>
    <p:sldId id="5828" r:id="rId23"/>
    <p:sldId id="5837" r:id="rId24"/>
    <p:sldId id="5838" r:id="rId25"/>
    <p:sldId id="5793" r:id="rId26"/>
    <p:sldId id="5839" r:id="rId27"/>
    <p:sldId id="5840" r:id="rId28"/>
    <p:sldId id="5728" r:id="rId29"/>
    <p:sldId id="5758" r:id="rId30"/>
    <p:sldId id="323" r:id="rId31"/>
    <p:sldId id="5759" r:id="rId32"/>
    <p:sldId id="5743" r:id="rId33"/>
    <p:sldId id="5746" r:id="rId34"/>
    <p:sldId id="5829" r:id="rId35"/>
    <p:sldId id="5769" r:id="rId36"/>
    <p:sldId id="5689" r:id="rId37"/>
    <p:sldId id="5765" r:id="rId38"/>
    <p:sldId id="5766" r:id="rId39"/>
    <p:sldId id="261" r:id="rId40"/>
    <p:sldId id="5767" r:id="rId41"/>
    <p:sldId id="5625" r:id="rId42"/>
    <p:sldId id="5768" r:id="rId43"/>
    <p:sldId id="5652" r:id="rId44"/>
    <p:sldId id="5760" r:id="rId45"/>
    <p:sldId id="5732" r:id="rId46"/>
    <p:sldId id="5721" r:id="rId47"/>
    <p:sldId id="5860" r:id="rId48"/>
    <p:sldId id="5595" r:id="rId49"/>
    <p:sldId id="5598" r:id="rId50"/>
    <p:sldId id="5611" r:id="rId51"/>
    <p:sldId id="5747" r:id="rId52"/>
    <p:sldId id="568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9"/>
    <p:restoredTop sz="97087"/>
  </p:normalViewPr>
  <p:slideViewPr>
    <p:cSldViewPr snapToGrid="0" snapToObjects="1">
      <p:cViewPr varScale="1">
        <p:scale>
          <a:sx n="108" d="100"/>
          <a:sy n="108" d="100"/>
        </p:scale>
        <p:origin x="224" y="1264"/>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PubMed</a:t>
            </a:r>
            <a:r>
              <a:rPr lang="en-US" baseline="0" dirty="0"/>
              <a:t> GPT publications (to 10/23)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Frequency</c:v>
                </c:pt>
              </c:strCache>
            </c:strRef>
          </c:tx>
          <c:spPr>
            <a:ln w="28575" cap="rnd">
              <a:solidFill>
                <a:schemeClr val="accent1"/>
              </a:solidFill>
              <a:round/>
            </a:ln>
            <a:effectLst/>
          </c:spPr>
          <c:marker>
            <c:symbol val="none"/>
          </c:marker>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1</c:v>
                </c:pt>
                <c:pt idx="1">
                  <c:v>4</c:v>
                </c:pt>
                <c:pt idx="2">
                  <c:v>16</c:v>
                </c:pt>
                <c:pt idx="3">
                  <c:v>44</c:v>
                </c:pt>
                <c:pt idx="4">
                  <c:v>94</c:v>
                </c:pt>
                <c:pt idx="5">
                  <c:v>332</c:v>
                </c:pt>
              </c:numCache>
            </c:numRef>
          </c:val>
          <c:smooth val="0"/>
          <c:extLst>
            <c:ext xmlns:c16="http://schemas.microsoft.com/office/drawing/2014/chart" uri="{C3380CC4-5D6E-409C-BE32-E72D297353CC}">
              <c16:uniqueId val="{00000000-7218-F24A-9580-7C8B221B47E3}"/>
            </c:ext>
          </c:extLst>
        </c:ser>
        <c:dLbls>
          <c:showLegendKey val="0"/>
          <c:showVal val="0"/>
          <c:showCatName val="0"/>
          <c:showSerName val="0"/>
          <c:showPercent val="0"/>
          <c:showBubbleSize val="0"/>
        </c:dLbls>
        <c:smooth val="0"/>
        <c:axId val="1164801456"/>
        <c:axId val="1161290256"/>
      </c:lineChart>
      <c:catAx>
        <c:axId val="116480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290256"/>
        <c:crosses val="autoZero"/>
        <c:auto val="1"/>
        <c:lblAlgn val="ctr"/>
        <c:lblOffset val="100"/>
        <c:noMultiLvlLbl val="0"/>
      </c:catAx>
      <c:valAx>
        <c:axId val="116129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80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FE049-C678-5244-B174-6127DC123C45}"/>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8FB8E3-69E7-284E-9B40-A562B727BF08}"/>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EACBB2CC-B7E3-604A-88F2-1C3A2F4A544A}" type="datetimeFigureOut">
              <a:rPr lang="en-US" smtClean="0"/>
              <a:t>11/8/23</a:t>
            </a:fld>
            <a:endParaRPr lang="en-US"/>
          </a:p>
        </p:txBody>
      </p:sp>
      <p:sp>
        <p:nvSpPr>
          <p:cNvPr id="4" name="Footer Placeholder 3">
            <a:extLst>
              <a:ext uri="{FF2B5EF4-FFF2-40B4-BE49-F238E27FC236}">
                <a16:creationId xmlns:a16="http://schemas.microsoft.com/office/drawing/2014/main" id="{0EAC2B77-AD33-D54D-8E03-745E10ED64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6173BE-30FF-BF47-B718-27F0D0CADC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F0604F-0D39-E44A-9042-3A6FF4F8C4EB}" type="slidenum">
              <a:rPr lang="en-US" smtClean="0"/>
              <a:t>‹#›</a:t>
            </a:fld>
            <a:endParaRPr lang="en-US"/>
          </a:p>
        </p:txBody>
      </p:sp>
    </p:spTree>
    <p:extLst>
      <p:ext uri="{BB962C8B-B14F-4D97-AF65-F5344CB8AC3E}">
        <p14:creationId xmlns:p14="http://schemas.microsoft.com/office/powerpoint/2010/main" val="15352216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0F31B-C98A-E646-86FF-89C3A084163C}"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365287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F31B-C98A-E646-86FF-89C3A084163C}"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170767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F31B-C98A-E646-86FF-89C3A084163C}"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156031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F31B-C98A-E646-86FF-89C3A084163C}"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246175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0F31B-C98A-E646-86FF-89C3A084163C}"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405477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0F31B-C98A-E646-86FF-89C3A084163C}"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418384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0F31B-C98A-E646-86FF-89C3A084163C}"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219125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0F31B-C98A-E646-86FF-89C3A084163C}"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258411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F31B-C98A-E646-86FF-89C3A084163C}"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114611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F31B-C98A-E646-86FF-89C3A084163C}"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100426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F31B-C98A-E646-86FF-89C3A084163C}"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8BDFB-F64D-1443-856E-D5FF1A7EDB39}" type="slidenum">
              <a:rPr lang="en-US" smtClean="0"/>
              <a:t>‹#›</a:t>
            </a:fld>
            <a:endParaRPr lang="en-US"/>
          </a:p>
        </p:txBody>
      </p:sp>
    </p:spTree>
    <p:extLst>
      <p:ext uri="{BB962C8B-B14F-4D97-AF65-F5344CB8AC3E}">
        <p14:creationId xmlns:p14="http://schemas.microsoft.com/office/powerpoint/2010/main" val="204503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F31B-C98A-E646-86FF-89C3A084163C}" type="datetimeFigureOut">
              <a:rPr lang="en-US" smtClean="0"/>
              <a:t>11/8/23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8BDFB-F64D-1443-856E-D5FF1A7EDB39}" type="slidenum">
              <a:rPr lang="en-US" smtClean="0"/>
              <a:t>‹#›</a:t>
            </a:fld>
            <a:endParaRPr lang="en-US"/>
          </a:p>
        </p:txBody>
      </p:sp>
    </p:spTree>
    <p:extLst>
      <p:ext uri="{BB962C8B-B14F-4D97-AF65-F5344CB8AC3E}">
        <p14:creationId xmlns:p14="http://schemas.microsoft.com/office/powerpoint/2010/main" val="3747517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lass.health/ai"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hyperlink" Target="https://archive.org/details/aequanimitas00osle/page/436/mode/2u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939" y="1643079"/>
            <a:ext cx="9070958" cy="860425"/>
          </a:xfrm>
        </p:spPr>
        <p:txBody>
          <a:bodyPr>
            <a:normAutofit fontScale="90000"/>
          </a:bodyPr>
          <a:lstStyle/>
          <a:p>
            <a:r>
              <a:rPr lang="en-US" sz="3100" dirty="0"/>
              <a:t>Using Generative Artificial Intelligence in Medicine: ChatGPT and Beyond</a:t>
            </a:r>
          </a:p>
        </p:txBody>
      </p:sp>
      <p:sp>
        <p:nvSpPr>
          <p:cNvPr id="8" name="Slide Number Placeholder 7">
            <a:extLst>
              <a:ext uri="{FF2B5EF4-FFF2-40B4-BE49-F238E27FC236}">
                <a16:creationId xmlns:a16="http://schemas.microsoft.com/office/drawing/2014/main" id="{6507990A-D54A-FD4D-B2CD-4B5F69CECB9D}"/>
              </a:ext>
            </a:extLst>
          </p:cNvPr>
          <p:cNvSpPr>
            <a:spLocks noGrp="1"/>
          </p:cNvSpPr>
          <p:nvPr>
            <p:ph type="sldNum" sz="quarter" idx="12"/>
          </p:nvPr>
        </p:nvSpPr>
        <p:spPr/>
        <p:txBody>
          <a:bodyPr/>
          <a:lstStyle/>
          <a:p>
            <a:fld id="{469748B7-F49E-4C80-8AAB-4107DC346AE1}" type="slidenum">
              <a:rPr lang="en-US" smtClean="0"/>
              <a:pPr/>
              <a:t>1</a:t>
            </a:fld>
            <a:endParaRPr lang="en-US"/>
          </a:p>
        </p:txBody>
      </p:sp>
      <p:sp>
        <p:nvSpPr>
          <p:cNvPr id="5" name="TextBox 4"/>
          <p:cNvSpPr txBox="1"/>
          <p:nvPr/>
        </p:nvSpPr>
        <p:spPr>
          <a:xfrm>
            <a:off x="4778610" y="2833245"/>
            <a:ext cx="2240871" cy="400110"/>
          </a:xfrm>
          <a:prstGeom prst="rect">
            <a:avLst/>
          </a:prstGeom>
          <a:noFill/>
        </p:spPr>
        <p:txBody>
          <a:bodyPr wrap="none" rtlCol="0">
            <a:spAutoFit/>
          </a:bodyPr>
          <a:lstStyle/>
          <a:p>
            <a:pPr algn="ctr"/>
            <a:r>
              <a:rPr lang="en-US" sz="2000" dirty="0">
                <a:latin typeface="+mj-lt"/>
              </a:rPr>
              <a:t>November 18, 2023</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663" y="354228"/>
            <a:ext cx="1362949"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10" descr="Rectangle: Click to edit Master text styles&#10;Second level&#10;Third level&#10;Fourth level&#10;Fifth level">
            <a:extLst>
              <a:ext uri="{FF2B5EF4-FFF2-40B4-BE49-F238E27FC236}">
                <a16:creationId xmlns:a16="http://schemas.microsoft.com/office/drawing/2014/main" id="{D22E9B7B-AA24-AE45-A6C1-CC9D6B451952}"/>
              </a:ext>
            </a:extLst>
          </p:cNvPr>
          <p:cNvSpPr txBox="1">
            <a:spLocks noChangeArrowheads="1"/>
          </p:cNvSpPr>
          <p:nvPr/>
        </p:nvSpPr>
        <p:spPr>
          <a:xfrm>
            <a:off x="2162850" y="3487126"/>
            <a:ext cx="7734915" cy="302591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800" dirty="0">
                <a:solidFill>
                  <a:schemeClr val="tx1"/>
                </a:solidFill>
                <a:latin typeface="+mj-lt"/>
                <a:cs typeface="Calibri" panose="020F0502020204030204" pitchFamily="34" charset="0"/>
              </a:rPr>
              <a:t>Harry B. Burke, M.D., Ph.D.</a:t>
            </a:r>
          </a:p>
          <a:p>
            <a:pPr>
              <a:spcBef>
                <a:spcPts val="0"/>
              </a:spcBef>
              <a:defRPr/>
            </a:pPr>
            <a:r>
              <a:rPr lang="en-US" sz="1800" dirty="0">
                <a:solidFill>
                  <a:schemeClr val="tx1"/>
                </a:solidFill>
                <a:latin typeface="+mj-lt"/>
                <a:cs typeface="Calibri" panose="020F0502020204030204" pitchFamily="34" charset="0"/>
              </a:rPr>
              <a:t>Professor of Medicine</a:t>
            </a:r>
          </a:p>
          <a:p>
            <a:pPr>
              <a:spcBef>
                <a:spcPts val="0"/>
              </a:spcBef>
              <a:defRPr/>
            </a:pPr>
            <a:r>
              <a:rPr lang="en-US" sz="1800" dirty="0">
                <a:solidFill>
                  <a:schemeClr val="tx1"/>
                </a:solidFill>
                <a:latin typeface="+mj-lt"/>
                <a:cs typeface="Calibri" panose="020F0502020204030204" pitchFamily="34" charset="0"/>
              </a:rPr>
              <a:t>Uniformed Services University of the Health Sciences, Bethesda, MD</a:t>
            </a:r>
          </a:p>
          <a:p>
            <a:pPr fontAlgn="base">
              <a:spcBef>
                <a:spcPct val="0"/>
              </a:spcBef>
              <a:spcAft>
                <a:spcPct val="0"/>
              </a:spcAft>
            </a:pPr>
            <a:r>
              <a:rPr lang="en-US" sz="1800" dirty="0">
                <a:solidFill>
                  <a:schemeClr val="tx1"/>
                </a:solidFill>
                <a:latin typeface="+mj-lt"/>
                <a:cs typeface="Calibri" panose="020F0502020204030204" pitchFamily="34" charset="0"/>
              </a:rPr>
              <a:t>harry.burke@usuhs.edu</a:t>
            </a:r>
          </a:p>
          <a:p>
            <a:pPr fontAlgn="base">
              <a:spcBef>
                <a:spcPct val="0"/>
              </a:spcBef>
              <a:spcAft>
                <a:spcPct val="0"/>
              </a:spcAft>
            </a:pPr>
            <a:r>
              <a:rPr lang="en-US" sz="1800" dirty="0">
                <a:solidFill>
                  <a:schemeClr val="tx1"/>
                </a:solidFill>
                <a:latin typeface="+mj-lt"/>
                <a:cs typeface="Calibri" panose="020F0502020204030204" pitchFamily="34" charset="0"/>
              </a:rPr>
              <a:t>Adjunct Professor of Biochemistry &amp; Molecular Medicine</a:t>
            </a:r>
          </a:p>
          <a:p>
            <a:pPr fontAlgn="base">
              <a:spcBef>
                <a:spcPct val="0"/>
              </a:spcBef>
              <a:spcAft>
                <a:spcPct val="0"/>
              </a:spcAft>
            </a:pPr>
            <a:r>
              <a:rPr lang="en-US" sz="1800" dirty="0">
                <a:solidFill>
                  <a:schemeClr val="tx1"/>
                </a:solidFill>
                <a:latin typeface="+mj-lt"/>
                <a:cs typeface="Calibri" panose="020F0502020204030204" pitchFamily="34" charset="0"/>
              </a:rPr>
              <a:t>George Washington University</a:t>
            </a:r>
          </a:p>
          <a:p>
            <a:pPr fontAlgn="base">
              <a:spcBef>
                <a:spcPct val="0"/>
              </a:spcBef>
              <a:spcAft>
                <a:spcPct val="0"/>
              </a:spcAft>
            </a:pPr>
            <a:r>
              <a:rPr lang="en-US" sz="1800" dirty="0">
                <a:solidFill>
                  <a:schemeClr val="tx1"/>
                </a:solidFill>
                <a:latin typeface="+mj-lt"/>
                <a:cs typeface="Calibri" panose="020F0502020204030204" pitchFamily="34" charset="0"/>
              </a:rPr>
              <a:t> </a:t>
            </a:r>
          </a:p>
          <a:p>
            <a:pPr fontAlgn="base">
              <a:spcBef>
                <a:spcPct val="0"/>
              </a:spcBef>
              <a:spcAft>
                <a:spcPct val="0"/>
              </a:spcAft>
            </a:pPr>
            <a:r>
              <a:rPr lang="en-US" sz="1800" dirty="0">
                <a:solidFill>
                  <a:schemeClr val="tx1"/>
                </a:solidFill>
                <a:latin typeface="+mj-lt"/>
                <a:cs typeface="Calibri" panose="020F0502020204030204" pitchFamily="34" charset="0"/>
              </a:rPr>
              <a:t>Albert Hoang, PhD, DSc.</a:t>
            </a:r>
          </a:p>
          <a:p>
            <a:pPr fontAlgn="base">
              <a:spcBef>
                <a:spcPct val="0"/>
              </a:spcBef>
              <a:spcAft>
                <a:spcPct val="0"/>
              </a:spcAft>
            </a:pPr>
            <a:r>
              <a:rPr lang="en-US" sz="1800" dirty="0">
                <a:solidFill>
                  <a:schemeClr val="tx1"/>
                </a:solidFill>
                <a:latin typeface="+mj-lt"/>
                <a:cs typeface="Calibri" panose="020F0502020204030204" pitchFamily="34" charset="0"/>
              </a:rPr>
              <a:t>Assistant Professor</a:t>
            </a:r>
          </a:p>
          <a:p>
            <a:pPr fontAlgn="base">
              <a:spcBef>
                <a:spcPct val="0"/>
              </a:spcBef>
              <a:spcAft>
                <a:spcPct val="0"/>
              </a:spcAft>
            </a:pPr>
            <a:r>
              <a:rPr lang="en-US" sz="1800" dirty="0">
                <a:solidFill>
                  <a:schemeClr val="tx1"/>
                </a:solidFill>
                <a:latin typeface="+mj-lt"/>
                <a:cs typeface="Calibri" panose="020F0502020204030204" pitchFamily="34" charset="0"/>
              </a:rPr>
              <a:t>Uniformed Services University of the Health Sciences</a:t>
            </a:r>
          </a:p>
          <a:p>
            <a:pPr>
              <a:spcBef>
                <a:spcPts val="0"/>
              </a:spcBef>
              <a:defRPr/>
            </a:pPr>
            <a:endParaRPr lang="en-US" sz="1800" dirty="0">
              <a:latin typeface="+mj-lt"/>
              <a:cs typeface="Calibri" panose="020F0502020204030204" pitchFamily="34" charset="0"/>
            </a:endParaRPr>
          </a:p>
        </p:txBody>
      </p:sp>
      <p:pic>
        <p:nvPicPr>
          <p:cNvPr id="9" name="Picture 8">
            <a:extLst>
              <a:ext uri="{FF2B5EF4-FFF2-40B4-BE49-F238E27FC236}">
                <a16:creationId xmlns:a16="http://schemas.microsoft.com/office/drawing/2014/main" id="{3B806163-BB3D-B441-A3AE-EC88DB0335FA}"/>
              </a:ext>
            </a:extLst>
          </p:cNvPr>
          <p:cNvPicPr>
            <a:picLocks noChangeAspect="1"/>
          </p:cNvPicPr>
          <p:nvPr/>
        </p:nvPicPr>
        <p:blipFill>
          <a:blip r:embed="rId3"/>
          <a:stretch>
            <a:fillRect/>
          </a:stretch>
        </p:blipFill>
        <p:spPr>
          <a:xfrm>
            <a:off x="9388546" y="287714"/>
            <a:ext cx="2264575" cy="947961"/>
          </a:xfrm>
          <a:prstGeom prst="rect">
            <a:avLst/>
          </a:prstGeom>
        </p:spPr>
      </p:pic>
    </p:spTree>
    <p:extLst>
      <p:ext uri="{BB962C8B-B14F-4D97-AF65-F5344CB8AC3E}">
        <p14:creationId xmlns:p14="http://schemas.microsoft.com/office/powerpoint/2010/main" val="24010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86D4-14DE-EF41-B58F-68B12B13BD3C}"/>
              </a:ext>
            </a:extLst>
          </p:cNvPr>
          <p:cNvSpPr>
            <a:spLocks noGrp="1"/>
          </p:cNvSpPr>
          <p:nvPr>
            <p:ph type="title"/>
          </p:nvPr>
        </p:nvSpPr>
        <p:spPr/>
        <p:txBody>
          <a:bodyPr>
            <a:normAutofit/>
          </a:bodyPr>
          <a:lstStyle/>
          <a:p>
            <a:pPr algn="l"/>
            <a:r>
              <a:rPr lang="en-US" sz="3200" dirty="0"/>
              <a:t>Large Knowledge Models (LKM)</a:t>
            </a:r>
          </a:p>
        </p:txBody>
      </p:sp>
      <p:sp>
        <p:nvSpPr>
          <p:cNvPr id="3" name="Content Placeholder 2">
            <a:extLst>
              <a:ext uri="{FF2B5EF4-FFF2-40B4-BE49-F238E27FC236}">
                <a16:creationId xmlns:a16="http://schemas.microsoft.com/office/drawing/2014/main" id="{B0F4EE89-92D2-7548-A350-E4B399FE413C}"/>
              </a:ext>
            </a:extLst>
          </p:cNvPr>
          <p:cNvSpPr>
            <a:spLocks noGrp="1"/>
          </p:cNvSpPr>
          <p:nvPr>
            <p:ph idx="1"/>
          </p:nvPr>
        </p:nvSpPr>
        <p:spPr>
          <a:xfrm>
            <a:off x="838200" y="1542327"/>
            <a:ext cx="10331370" cy="4525963"/>
          </a:xfrm>
        </p:spPr>
        <p:txBody>
          <a:bodyPr>
            <a:noAutofit/>
          </a:bodyPr>
          <a:lstStyle/>
          <a:p>
            <a:r>
              <a:rPr lang="en-US" sz="2000" dirty="0">
                <a:latin typeface="+mj-lt"/>
                <a:cs typeface="Calibri Light" panose="020F0302020204030204" pitchFamily="34" charset="0"/>
              </a:rPr>
              <a:t>LLMs encode and decode natural language, which allows it to receive natural language input and to produce natural language output </a:t>
            </a:r>
          </a:p>
          <a:p>
            <a:r>
              <a:rPr lang="en-US" sz="2000" dirty="0">
                <a:latin typeface="+mj-lt"/>
                <a:cs typeface="Calibri Light" panose="020F0302020204030204" pitchFamily="34" charset="0"/>
              </a:rPr>
              <a:t>But much of an LLM’s power comes from it containing and integrating large amount of human knowledge</a:t>
            </a:r>
          </a:p>
          <a:p>
            <a:r>
              <a:rPr lang="en-US" sz="2000" dirty="0">
                <a:latin typeface="+mj-lt"/>
                <a:cs typeface="Calibri Light" panose="020F0302020204030204" pitchFamily="34" charset="0"/>
              </a:rPr>
              <a:t>Thus, a better name for these models is large knowledge models (LKMs)</a:t>
            </a:r>
          </a:p>
        </p:txBody>
      </p:sp>
    </p:spTree>
    <p:extLst>
      <p:ext uri="{BB962C8B-B14F-4D97-AF65-F5344CB8AC3E}">
        <p14:creationId xmlns:p14="http://schemas.microsoft.com/office/powerpoint/2010/main" val="190760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AA68-6F1E-E549-96A2-C6E9B6DF92CA}"/>
              </a:ext>
            </a:extLst>
          </p:cNvPr>
          <p:cNvSpPr>
            <a:spLocks noGrp="1"/>
          </p:cNvSpPr>
          <p:nvPr>
            <p:ph type="title"/>
          </p:nvPr>
        </p:nvSpPr>
        <p:spPr>
          <a:xfrm>
            <a:off x="584200" y="365127"/>
            <a:ext cx="11201400" cy="1325563"/>
          </a:xfrm>
        </p:spPr>
        <p:txBody>
          <a:bodyPr>
            <a:normAutofit/>
          </a:bodyPr>
          <a:lstStyle/>
          <a:p>
            <a:r>
              <a:rPr lang="en-US" sz="3200" dirty="0"/>
              <a:t>Generative Pretrained Transformers (GPT) can perform three tasks</a:t>
            </a:r>
          </a:p>
        </p:txBody>
      </p:sp>
      <p:sp>
        <p:nvSpPr>
          <p:cNvPr id="3" name="Content Placeholder 2">
            <a:extLst>
              <a:ext uri="{FF2B5EF4-FFF2-40B4-BE49-F238E27FC236}">
                <a16:creationId xmlns:a16="http://schemas.microsoft.com/office/drawing/2014/main" id="{47E33CB9-4687-A346-BDB5-45FBD8750663}"/>
              </a:ext>
            </a:extLst>
          </p:cNvPr>
          <p:cNvSpPr>
            <a:spLocks noGrp="1"/>
          </p:cNvSpPr>
          <p:nvPr>
            <p:ph idx="1"/>
          </p:nvPr>
        </p:nvSpPr>
        <p:spPr>
          <a:xfrm>
            <a:off x="838200" y="1690690"/>
            <a:ext cx="10515600" cy="4351338"/>
          </a:xfrm>
        </p:spPr>
        <p:txBody>
          <a:bodyPr>
            <a:normAutofit/>
          </a:bodyPr>
          <a:lstStyle/>
          <a:p>
            <a:pPr marL="0" indent="0">
              <a:buNone/>
            </a:pPr>
            <a:r>
              <a:rPr lang="en-US" sz="2000" dirty="0">
                <a:latin typeface="+mj-lt"/>
              </a:rPr>
              <a:t>1. Natural language processing (Large Language Models)</a:t>
            </a:r>
          </a:p>
          <a:p>
            <a:pPr marL="0" indent="0">
              <a:buNone/>
            </a:pPr>
            <a:r>
              <a:rPr lang="en-US" sz="2000" dirty="0">
                <a:latin typeface="+mj-lt"/>
              </a:rPr>
              <a:t>2. Information processing (Large Knowledge Models*)</a:t>
            </a:r>
          </a:p>
          <a:p>
            <a:pPr marL="0" indent="0">
              <a:buNone/>
            </a:pPr>
            <a:r>
              <a:rPr lang="en-US" sz="2000" dirty="0">
                <a:latin typeface="+mj-lt"/>
              </a:rPr>
              <a:t>3. Emulate human cognitive and affective processes (Human-like models*)</a:t>
            </a:r>
          </a:p>
          <a:p>
            <a:pPr marL="0" indent="0">
              <a:buNone/>
            </a:pPr>
            <a:endParaRPr lang="en-US" sz="2000" dirty="0">
              <a:latin typeface="+mj-lt"/>
            </a:endParaRPr>
          </a:p>
          <a:p>
            <a:pPr marL="0" indent="0">
              <a:buNone/>
            </a:pPr>
            <a:r>
              <a:rPr lang="en-US" sz="2000" dirty="0">
                <a:latin typeface="+mj-lt"/>
              </a:rPr>
              <a:t>GPT is a tool</a:t>
            </a:r>
          </a:p>
          <a:p>
            <a:pPr lvl="0"/>
            <a:r>
              <a:rPr lang="en-US" sz="2000" dirty="0">
                <a:solidFill>
                  <a:prstClr val="black"/>
                </a:solidFill>
                <a:latin typeface="Calibri Light" panose="020F0302020204030204"/>
              </a:rPr>
              <a:t>Historically, we judged tools on how much value they add to human activity</a:t>
            </a:r>
          </a:p>
          <a:p>
            <a:pPr lvl="0"/>
            <a:r>
              <a:rPr lang="en-US" sz="2000" dirty="0">
                <a:solidFill>
                  <a:prstClr val="black"/>
                </a:solidFill>
                <a:latin typeface="Calibri Light" panose="020F0302020204030204"/>
              </a:rPr>
              <a:t>Now, we will judge human activity on if it adds value to a GPT</a:t>
            </a:r>
          </a:p>
          <a:p>
            <a:pPr marL="0" indent="0">
              <a:buNone/>
            </a:pPr>
            <a:endParaRPr lang="en-US" sz="2000" dirty="0">
              <a:latin typeface="+mj-lt"/>
            </a:endParaRPr>
          </a:p>
        </p:txBody>
      </p:sp>
      <p:sp>
        <p:nvSpPr>
          <p:cNvPr id="4" name="TextBox 3">
            <a:extLst>
              <a:ext uri="{FF2B5EF4-FFF2-40B4-BE49-F238E27FC236}">
                <a16:creationId xmlns:a16="http://schemas.microsoft.com/office/drawing/2014/main" id="{A319EA07-BB7C-8B41-915A-9B810954D904}"/>
              </a:ext>
            </a:extLst>
          </p:cNvPr>
          <p:cNvSpPr txBox="1"/>
          <p:nvPr/>
        </p:nvSpPr>
        <p:spPr>
          <a:xfrm>
            <a:off x="1016000" y="5976908"/>
            <a:ext cx="2657138" cy="400110"/>
          </a:xfrm>
          <a:prstGeom prst="rect">
            <a:avLst/>
          </a:prstGeom>
          <a:noFill/>
        </p:spPr>
        <p:txBody>
          <a:bodyPr wrap="none" rtlCol="0">
            <a:spAutoFit/>
          </a:bodyPr>
          <a:lstStyle/>
          <a:p>
            <a:r>
              <a:rPr lang="en-US" sz="2000" dirty="0">
                <a:latin typeface="+mj-lt"/>
              </a:rPr>
              <a:t>*This is my terminology.</a:t>
            </a:r>
          </a:p>
        </p:txBody>
      </p:sp>
    </p:spTree>
    <p:extLst>
      <p:ext uri="{BB962C8B-B14F-4D97-AF65-F5344CB8AC3E}">
        <p14:creationId xmlns:p14="http://schemas.microsoft.com/office/powerpoint/2010/main" val="146481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E296-21D6-6C44-A11F-9B29A68FBCF4}"/>
              </a:ext>
            </a:extLst>
          </p:cNvPr>
          <p:cNvSpPr>
            <a:spLocks noGrp="1"/>
          </p:cNvSpPr>
          <p:nvPr>
            <p:ph type="title"/>
          </p:nvPr>
        </p:nvSpPr>
        <p:spPr>
          <a:xfrm>
            <a:off x="672346" y="417902"/>
            <a:ext cx="2393352" cy="609489"/>
          </a:xfrm>
        </p:spPr>
        <p:txBody>
          <a:bodyPr>
            <a:normAutofit/>
          </a:bodyPr>
          <a:lstStyle/>
          <a:p>
            <a:r>
              <a:rPr lang="en-US" sz="3200" dirty="0"/>
              <a:t>GPT domain</a:t>
            </a:r>
          </a:p>
        </p:txBody>
      </p:sp>
      <p:sp>
        <p:nvSpPr>
          <p:cNvPr id="4" name="Rectangle 3">
            <a:extLst>
              <a:ext uri="{FF2B5EF4-FFF2-40B4-BE49-F238E27FC236}">
                <a16:creationId xmlns:a16="http://schemas.microsoft.com/office/drawing/2014/main" id="{BC77A436-23C2-D34E-B851-4D8F9B18ED9F}"/>
              </a:ext>
            </a:extLst>
          </p:cNvPr>
          <p:cNvSpPr/>
          <p:nvPr/>
        </p:nvSpPr>
        <p:spPr>
          <a:xfrm rot="5400000">
            <a:off x="4854458" y="-693956"/>
            <a:ext cx="454151" cy="32757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Statistics</a:t>
            </a:r>
          </a:p>
          <a:p>
            <a:pPr algn="ctr"/>
            <a:r>
              <a:rPr lang="en-US" sz="1200" dirty="0">
                <a:solidFill>
                  <a:schemeClr val="tx1"/>
                </a:solidFill>
              </a:rPr>
              <a:t>(mathematics and probability)</a:t>
            </a:r>
          </a:p>
        </p:txBody>
      </p:sp>
      <p:cxnSp>
        <p:nvCxnSpPr>
          <p:cNvPr id="28" name="Straight Arrow Connector 27">
            <a:extLst>
              <a:ext uri="{FF2B5EF4-FFF2-40B4-BE49-F238E27FC236}">
                <a16:creationId xmlns:a16="http://schemas.microsoft.com/office/drawing/2014/main" id="{7F171409-2A5E-944C-8C42-A6BE298A0D97}"/>
              </a:ext>
            </a:extLst>
          </p:cNvPr>
          <p:cNvCxnSpPr>
            <a:cxnSpLocks/>
            <a:stCxn id="4" idx="3"/>
            <a:endCxn id="40" idx="1"/>
          </p:cNvCxnSpPr>
          <p:nvPr/>
        </p:nvCxnSpPr>
        <p:spPr>
          <a:xfrm flipH="1">
            <a:off x="4142012" y="1171003"/>
            <a:ext cx="939521" cy="305273"/>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Rectangle 39">
            <a:extLst>
              <a:ext uri="{FF2B5EF4-FFF2-40B4-BE49-F238E27FC236}">
                <a16:creationId xmlns:a16="http://schemas.microsoft.com/office/drawing/2014/main" id="{5B28F283-3699-BD46-8665-1CFB43A8BE90}"/>
              </a:ext>
            </a:extLst>
          </p:cNvPr>
          <p:cNvSpPr/>
          <p:nvPr/>
        </p:nvSpPr>
        <p:spPr>
          <a:xfrm rot="5400000">
            <a:off x="3940631" y="979296"/>
            <a:ext cx="402763" cy="139672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Descriptive</a:t>
            </a:r>
          </a:p>
        </p:txBody>
      </p:sp>
      <p:cxnSp>
        <p:nvCxnSpPr>
          <p:cNvPr id="42" name="Straight Arrow Connector 41">
            <a:extLst>
              <a:ext uri="{FF2B5EF4-FFF2-40B4-BE49-F238E27FC236}">
                <a16:creationId xmlns:a16="http://schemas.microsoft.com/office/drawing/2014/main" id="{16B9881E-4CE6-664D-902A-842C74BEA789}"/>
              </a:ext>
            </a:extLst>
          </p:cNvPr>
          <p:cNvCxnSpPr>
            <a:cxnSpLocks/>
            <a:stCxn id="4" idx="3"/>
            <a:endCxn id="43" idx="1"/>
          </p:cNvCxnSpPr>
          <p:nvPr/>
        </p:nvCxnSpPr>
        <p:spPr>
          <a:xfrm>
            <a:off x="5081533" y="1171003"/>
            <a:ext cx="795182" cy="273497"/>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Rectangle 42">
            <a:extLst>
              <a:ext uri="{FF2B5EF4-FFF2-40B4-BE49-F238E27FC236}">
                <a16:creationId xmlns:a16="http://schemas.microsoft.com/office/drawing/2014/main" id="{E2C13A6F-C7BC-D442-A4D4-79A73FB9F967}"/>
              </a:ext>
            </a:extLst>
          </p:cNvPr>
          <p:cNvSpPr/>
          <p:nvPr/>
        </p:nvSpPr>
        <p:spPr>
          <a:xfrm rot="5400000">
            <a:off x="5659445" y="819069"/>
            <a:ext cx="434540" cy="16854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Inferential  (induction)</a:t>
            </a:r>
          </a:p>
        </p:txBody>
      </p:sp>
      <p:cxnSp>
        <p:nvCxnSpPr>
          <p:cNvPr id="48" name="Straight Arrow Connector 47">
            <a:extLst>
              <a:ext uri="{FF2B5EF4-FFF2-40B4-BE49-F238E27FC236}">
                <a16:creationId xmlns:a16="http://schemas.microsoft.com/office/drawing/2014/main" id="{D77E3FAC-52F3-F846-B684-51804D382CC5}"/>
              </a:ext>
            </a:extLst>
          </p:cNvPr>
          <p:cNvCxnSpPr>
            <a:cxnSpLocks/>
            <a:stCxn id="43" idx="3"/>
            <a:endCxn id="51" idx="1"/>
          </p:cNvCxnSpPr>
          <p:nvPr/>
        </p:nvCxnSpPr>
        <p:spPr>
          <a:xfrm flipH="1">
            <a:off x="5868740" y="1879040"/>
            <a:ext cx="7975" cy="561870"/>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Rectangle 50">
            <a:extLst>
              <a:ext uri="{FF2B5EF4-FFF2-40B4-BE49-F238E27FC236}">
                <a16:creationId xmlns:a16="http://schemas.microsoft.com/office/drawing/2014/main" id="{6C7B4F5F-01BD-8944-AD0E-C323C0FCBAEB}"/>
              </a:ext>
            </a:extLst>
          </p:cNvPr>
          <p:cNvSpPr/>
          <p:nvPr/>
        </p:nvSpPr>
        <p:spPr>
          <a:xfrm rot="5400000">
            <a:off x="5642234" y="1816740"/>
            <a:ext cx="453012" cy="17013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Classification/prediction</a:t>
            </a:r>
          </a:p>
        </p:txBody>
      </p:sp>
      <p:sp>
        <p:nvSpPr>
          <p:cNvPr id="54" name="Rectangle 53">
            <a:extLst>
              <a:ext uri="{FF2B5EF4-FFF2-40B4-BE49-F238E27FC236}">
                <a16:creationId xmlns:a16="http://schemas.microsoft.com/office/drawing/2014/main" id="{C644DF71-E06B-B746-A9DA-2B4DA807F362}"/>
              </a:ext>
            </a:extLst>
          </p:cNvPr>
          <p:cNvSpPr/>
          <p:nvPr/>
        </p:nvSpPr>
        <p:spPr>
          <a:xfrm rot="5400000">
            <a:off x="5353756" y="1572514"/>
            <a:ext cx="1008817" cy="45561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Algorithms</a:t>
            </a:r>
          </a:p>
          <a:p>
            <a:pPr marL="171450" indent="-171450">
              <a:buFont typeface="Arial" panose="020B0604020202020204" pitchFamily="34" charset="0"/>
              <a:buChar char="•"/>
            </a:pPr>
            <a:r>
              <a:rPr lang="en-US" sz="1200" dirty="0">
                <a:solidFill>
                  <a:schemeClr val="tx1"/>
                </a:solidFill>
              </a:rPr>
              <a:t>GPT Artificial intelligence (</a:t>
            </a:r>
            <a:r>
              <a:rPr lang="en-US" sz="1200" b="1" dirty="0">
                <a:solidFill>
                  <a:schemeClr val="tx1"/>
                </a:solidFill>
              </a:rPr>
              <a:t>artificial</a:t>
            </a:r>
            <a:r>
              <a:rPr lang="en-US" sz="1200" dirty="0">
                <a:solidFill>
                  <a:schemeClr val="tx1"/>
                </a:solidFill>
              </a:rPr>
              <a:t> </a:t>
            </a:r>
            <a:r>
              <a:rPr lang="en-US" sz="1200" b="1" dirty="0">
                <a:solidFill>
                  <a:schemeClr val="tx1"/>
                </a:solidFill>
              </a:rPr>
              <a:t>neural</a:t>
            </a:r>
            <a:r>
              <a:rPr lang="en-US" sz="1200" dirty="0">
                <a:solidFill>
                  <a:schemeClr val="tx1"/>
                </a:solidFill>
              </a:rPr>
              <a:t> </a:t>
            </a:r>
            <a:r>
              <a:rPr lang="en-US" sz="1200" b="1" dirty="0">
                <a:solidFill>
                  <a:schemeClr val="tx1"/>
                </a:solidFill>
              </a:rPr>
              <a:t>networks</a:t>
            </a:r>
            <a:r>
              <a:rPr lang="en-US" sz="1200" dirty="0">
                <a:solidFill>
                  <a:schemeClr val="tx1"/>
                </a:solidFill>
              </a:rPr>
              <a:t>, deep learning)</a:t>
            </a:r>
          </a:p>
          <a:p>
            <a:pPr marL="171450" indent="-171450">
              <a:buFont typeface="Arial" panose="020B0604020202020204" pitchFamily="34" charset="0"/>
              <a:buChar char="•"/>
            </a:pPr>
            <a:r>
              <a:rPr lang="en-US" sz="1200" dirty="0">
                <a:solidFill>
                  <a:schemeClr val="tx1"/>
                </a:solidFill>
              </a:rPr>
              <a:t>Decision trees</a:t>
            </a:r>
          </a:p>
          <a:p>
            <a:pPr marL="171450" indent="-171450">
              <a:buFont typeface="Arial" panose="020B0604020202020204" pitchFamily="34" charset="0"/>
              <a:buChar char="•"/>
            </a:pPr>
            <a:r>
              <a:rPr lang="en-US" sz="1200" dirty="0">
                <a:solidFill>
                  <a:schemeClr val="tx1"/>
                </a:solidFill>
              </a:rPr>
              <a:t>Support vector machines</a:t>
            </a:r>
          </a:p>
          <a:p>
            <a:pPr marL="171450" indent="-171450">
              <a:buFont typeface="Arial" panose="020B0604020202020204" pitchFamily="34" charset="0"/>
              <a:buChar char="•"/>
            </a:pPr>
            <a:r>
              <a:rPr lang="en-US" sz="1200" dirty="0">
                <a:solidFill>
                  <a:schemeClr val="tx1"/>
                </a:solidFill>
              </a:rPr>
              <a:t>Etc.</a:t>
            </a:r>
          </a:p>
        </p:txBody>
      </p:sp>
      <p:cxnSp>
        <p:nvCxnSpPr>
          <p:cNvPr id="56" name="Straight Arrow Connector 55">
            <a:extLst>
              <a:ext uri="{FF2B5EF4-FFF2-40B4-BE49-F238E27FC236}">
                <a16:creationId xmlns:a16="http://schemas.microsoft.com/office/drawing/2014/main" id="{6586B2C7-823B-4041-A142-911C173C7280}"/>
              </a:ext>
            </a:extLst>
          </p:cNvPr>
          <p:cNvCxnSpPr>
            <a:cxnSpLocks/>
            <a:stCxn id="51" idx="3"/>
            <a:endCxn id="54" idx="1"/>
          </p:cNvCxnSpPr>
          <p:nvPr/>
        </p:nvCxnSpPr>
        <p:spPr>
          <a:xfrm flipH="1">
            <a:off x="5858165" y="2893922"/>
            <a:ext cx="10575" cy="452258"/>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A94ACF6D-0989-A642-9D7A-699D86867DA6}"/>
              </a:ext>
            </a:extLst>
          </p:cNvPr>
          <p:cNvCxnSpPr>
            <a:cxnSpLocks/>
            <a:stCxn id="43" idx="3"/>
            <a:endCxn id="65" idx="1"/>
          </p:cNvCxnSpPr>
          <p:nvPr/>
        </p:nvCxnSpPr>
        <p:spPr>
          <a:xfrm flipH="1">
            <a:off x="4140047" y="1879040"/>
            <a:ext cx="1736668" cy="187136"/>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5" name="Rectangle 64">
            <a:extLst>
              <a:ext uri="{FF2B5EF4-FFF2-40B4-BE49-F238E27FC236}">
                <a16:creationId xmlns:a16="http://schemas.microsoft.com/office/drawing/2014/main" id="{56AF28CE-112D-6E40-A7BD-F00F92063FF2}"/>
              </a:ext>
            </a:extLst>
          </p:cNvPr>
          <p:cNvSpPr/>
          <p:nvPr/>
        </p:nvSpPr>
        <p:spPr>
          <a:xfrm rot="5400000">
            <a:off x="3560372" y="1949455"/>
            <a:ext cx="1159349" cy="13927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Learning</a:t>
            </a:r>
          </a:p>
          <a:p>
            <a:pPr marL="171450" indent="-171450">
              <a:buFont typeface="Arial" panose="020B0604020202020204" pitchFamily="34" charset="0"/>
              <a:buChar char="•"/>
            </a:pPr>
            <a:r>
              <a:rPr lang="en-US" sz="1200" dirty="0">
                <a:solidFill>
                  <a:schemeClr val="tx1"/>
                </a:solidFill>
              </a:rPr>
              <a:t>Unsupervised/</a:t>
            </a:r>
          </a:p>
          <a:p>
            <a:r>
              <a:rPr lang="en-US" sz="1200" dirty="0">
                <a:solidFill>
                  <a:schemeClr val="tx1"/>
                </a:solidFill>
              </a:rPr>
              <a:t>     Supervised</a:t>
            </a:r>
          </a:p>
          <a:p>
            <a:pPr marL="171450" indent="-171450">
              <a:buFont typeface="Arial" panose="020B0604020202020204" pitchFamily="34" charset="0"/>
              <a:buChar char="•"/>
            </a:pPr>
            <a:r>
              <a:rPr lang="en-US" sz="1200" dirty="0">
                <a:solidFill>
                  <a:schemeClr val="tx1"/>
                </a:solidFill>
              </a:rPr>
              <a:t>Autonomous</a:t>
            </a:r>
          </a:p>
          <a:p>
            <a:pPr marL="171450" indent="-171450">
              <a:buFont typeface="Arial" panose="020B0604020202020204" pitchFamily="34" charset="0"/>
              <a:buChar char="•"/>
            </a:pPr>
            <a:r>
              <a:rPr lang="en-US" sz="1200" dirty="0">
                <a:solidFill>
                  <a:schemeClr val="tx1"/>
                </a:solidFill>
              </a:rPr>
              <a:t>Reinforcement</a:t>
            </a:r>
          </a:p>
        </p:txBody>
      </p:sp>
      <p:cxnSp>
        <p:nvCxnSpPr>
          <p:cNvPr id="82" name="Straight Arrow Connector 81">
            <a:extLst>
              <a:ext uri="{FF2B5EF4-FFF2-40B4-BE49-F238E27FC236}">
                <a16:creationId xmlns:a16="http://schemas.microsoft.com/office/drawing/2014/main" id="{FEDD2B40-560A-E24C-B8B5-0CBA82E97F7F}"/>
              </a:ext>
            </a:extLst>
          </p:cNvPr>
          <p:cNvCxnSpPr>
            <a:cxnSpLocks/>
            <a:stCxn id="65" idx="0"/>
            <a:endCxn id="51" idx="2"/>
          </p:cNvCxnSpPr>
          <p:nvPr/>
        </p:nvCxnSpPr>
        <p:spPr>
          <a:xfrm>
            <a:off x="4836442" y="2645851"/>
            <a:ext cx="181623" cy="21565"/>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Rectangle 85">
            <a:extLst>
              <a:ext uri="{FF2B5EF4-FFF2-40B4-BE49-F238E27FC236}">
                <a16:creationId xmlns:a16="http://schemas.microsoft.com/office/drawing/2014/main" id="{ECF7A8EA-9EB1-EA49-98C0-6B85E008562F}"/>
              </a:ext>
            </a:extLst>
          </p:cNvPr>
          <p:cNvSpPr/>
          <p:nvPr/>
        </p:nvSpPr>
        <p:spPr>
          <a:xfrm rot="5400000">
            <a:off x="5661259" y="3737147"/>
            <a:ext cx="377488" cy="21075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GPT Applications</a:t>
            </a:r>
          </a:p>
        </p:txBody>
      </p:sp>
      <p:cxnSp>
        <p:nvCxnSpPr>
          <p:cNvPr id="89" name="Straight Arrow Connector 88">
            <a:extLst>
              <a:ext uri="{FF2B5EF4-FFF2-40B4-BE49-F238E27FC236}">
                <a16:creationId xmlns:a16="http://schemas.microsoft.com/office/drawing/2014/main" id="{8606A56A-4D5D-2547-875A-9473F50F6710}"/>
              </a:ext>
            </a:extLst>
          </p:cNvPr>
          <p:cNvCxnSpPr>
            <a:cxnSpLocks/>
            <a:stCxn id="86" idx="3"/>
            <a:endCxn id="138" idx="1"/>
          </p:cNvCxnSpPr>
          <p:nvPr/>
        </p:nvCxnSpPr>
        <p:spPr>
          <a:xfrm flipH="1">
            <a:off x="5837226" y="4979641"/>
            <a:ext cx="12777" cy="311822"/>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0" name="Rectangle 99">
            <a:extLst>
              <a:ext uri="{FF2B5EF4-FFF2-40B4-BE49-F238E27FC236}">
                <a16:creationId xmlns:a16="http://schemas.microsoft.com/office/drawing/2014/main" id="{674B2833-604E-324F-8063-0188E4628FCC}"/>
              </a:ext>
            </a:extLst>
          </p:cNvPr>
          <p:cNvSpPr/>
          <p:nvPr/>
        </p:nvSpPr>
        <p:spPr>
          <a:xfrm rot="5400000">
            <a:off x="3565613" y="4542936"/>
            <a:ext cx="428155" cy="18890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Natural language processing</a:t>
            </a:r>
          </a:p>
        </p:txBody>
      </p:sp>
      <p:cxnSp>
        <p:nvCxnSpPr>
          <p:cNvPr id="101" name="Straight Arrow Connector 100">
            <a:extLst>
              <a:ext uri="{FF2B5EF4-FFF2-40B4-BE49-F238E27FC236}">
                <a16:creationId xmlns:a16="http://schemas.microsoft.com/office/drawing/2014/main" id="{ED4049FA-EFE1-2240-98AD-466E04DE6C56}"/>
              </a:ext>
            </a:extLst>
          </p:cNvPr>
          <p:cNvCxnSpPr>
            <a:cxnSpLocks/>
            <a:stCxn id="86" idx="3"/>
            <a:endCxn id="100" idx="1"/>
          </p:cNvCxnSpPr>
          <p:nvPr/>
        </p:nvCxnSpPr>
        <p:spPr>
          <a:xfrm flipH="1">
            <a:off x="3779691" y="4979641"/>
            <a:ext cx="2070312" cy="293763"/>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8" name="Rectangle 137">
            <a:extLst>
              <a:ext uri="{FF2B5EF4-FFF2-40B4-BE49-F238E27FC236}">
                <a16:creationId xmlns:a16="http://schemas.microsoft.com/office/drawing/2014/main" id="{A63F4B14-B122-2E40-B831-352C8BE60C2D}"/>
              </a:ext>
            </a:extLst>
          </p:cNvPr>
          <p:cNvSpPr/>
          <p:nvPr/>
        </p:nvSpPr>
        <p:spPr>
          <a:xfrm rot="5400000">
            <a:off x="5619956" y="4611844"/>
            <a:ext cx="434540" cy="17937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Knowledge systems</a:t>
            </a:r>
          </a:p>
        </p:txBody>
      </p:sp>
      <p:sp>
        <p:nvSpPr>
          <p:cNvPr id="139" name="Rectangle 138">
            <a:extLst>
              <a:ext uri="{FF2B5EF4-FFF2-40B4-BE49-F238E27FC236}">
                <a16:creationId xmlns:a16="http://schemas.microsoft.com/office/drawing/2014/main" id="{6AB53EA0-491A-E54A-AD23-C720E45892A1}"/>
              </a:ext>
            </a:extLst>
          </p:cNvPr>
          <p:cNvSpPr/>
          <p:nvPr/>
        </p:nvSpPr>
        <p:spPr>
          <a:xfrm rot="5400000">
            <a:off x="7649147" y="4623747"/>
            <a:ext cx="410734" cy="17937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Human intelligence</a:t>
            </a:r>
          </a:p>
        </p:txBody>
      </p:sp>
      <p:cxnSp>
        <p:nvCxnSpPr>
          <p:cNvPr id="142" name="Straight Arrow Connector 141">
            <a:extLst>
              <a:ext uri="{FF2B5EF4-FFF2-40B4-BE49-F238E27FC236}">
                <a16:creationId xmlns:a16="http://schemas.microsoft.com/office/drawing/2014/main" id="{DB5CE9B8-D854-8140-9D31-B66D1C2A4603}"/>
              </a:ext>
            </a:extLst>
          </p:cNvPr>
          <p:cNvCxnSpPr>
            <a:cxnSpLocks/>
            <a:stCxn id="86" idx="3"/>
            <a:endCxn id="139" idx="1"/>
          </p:cNvCxnSpPr>
          <p:nvPr/>
        </p:nvCxnSpPr>
        <p:spPr>
          <a:xfrm>
            <a:off x="5850003" y="4979641"/>
            <a:ext cx="2004511" cy="335628"/>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5" name="Straight Arrow Connector 144">
            <a:extLst>
              <a:ext uri="{FF2B5EF4-FFF2-40B4-BE49-F238E27FC236}">
                <a16:creationId xmlns:a16="http://schemas.microsoft.com/office/drawing/2014/main" id="{0B3A3A0F-A4CF-A24F-AEEC-77420B7D8839}"/>
              </a:ext>
            </a:extLst>
          </p:cNvPr>
          <p:cNvCxnSpPr>
            <a:cxnSpLocks/>
            <a:endCxn id="86" idx="1"/>
          </p:cNvCxnSpPr>
          <p:nvPr/>
        </p:nvCxnSpPr>
        <p:spPr>
          <a:xfrm>
            <a:off x="5850003" y="3798437"/>
            <a:ext cx="0" cy="803716"/>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3" name="Straight Arrow Connector 162">
            <a:extLst>
              <a:ext uri="{FF2B5EF4-FFF2-40B4-BE49-F238E27FC236}">
                <a16:creationId xmlns:a16="http://schemas.microsoft.com/office/drawing/2014/main" id="{B5ACB99B-0620-8B4D-BD4B-478EADAA68CD}"/>
              </a:ext>
            </a:extLst>
          </p:cNvPr>
          <p:cNvCxnSpPr>
            <a:cxnSpLocks/>
            <a:stCxn id="138" idx="3"/>
            <a:endCxn id="166" idx="1"/>
          </p:cNvCxnSpPr>
          <p:nvPr/>
        </p:nvCxnSpPr>
        <p:spPr>
          <a:xfrm>
            <a:off x="5837226" y="5726003"/>
            <a:ext cx="1370" cy="278860"/>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4" name="Rectangle 163">
            <a:extLst>
              <a:ext uri="{FF2B5EF4-FFF2-40B4-BE49-F238E27FC236}">
                <a16:creationId xmlns:a16="http://schemas.microsoft.com/office/drawing/2014/main" id="{46412CFD-5BAB-6247-9CD5-479F34B2E0DC}"/>
              </a:ext>
            </a:extLst>
          </p:cNvPr>
          <p:cNvSpPr/>
          <p:nvPr/>
        </p:nvSpPr>
        <p:spPr>
          <a:xfrm rot="5400000">
            <a:off x="3566983" y="5256336"/>
            <a:ext cx="428155" cy="188909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Large Language Models</a:t>
            </a:r>
          </a:p>
        </p:txBody>
      </p:sp>
      <p:cxnSp>
        <p:nvCxnSpPr>
          <p:cNvPr id="165" name="Straight Arrow Connector 164">
            <a:extLst>
              <a:ext uri="{FF2B5EF4-FFF2-40B4-BE49-F238E27FC236}">
                <a16:creationId xmlns:a16="http://schemas.microsoft.com/office/drawing/2014/main" id="{00B38E6F-F04C-1C4E-A036-2CEFCCF5EA67}"/>
              </a:ext>
            </a:extLst>
          </p:cNvPr>
          <p:cNvCxnSpPr>
            <a:cxnSpLocks/>
            <a:stCxn id="100" idx="3"/>
            <a:endCxn id="164" idx="1"/>
          </p:cNvCxnSpPr>
          <p:nvPr/>
        </p:nvCxnSpPr>
        <p:spPr>
          <a:xfrm>
            <a:off x="3779691" y="5701559"/>
            <a:ext cx="1370" cy="285245"/>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6" name="Rectangle 165">
            <a:extLst>
              <a:ext uri="{FF2B5EF4-FFF2-40B4-BE49-F238E27FC236}">
                <a16:creationId xmlns:a16="http://schemas.microsoft.com/office/drawing/2014/main" id="{6A173291-1EA7-0547-8497-8E7E83779E81}"/>
              </a:ext>
            </a:extLst>
          </p:cNvPr>
          <p:cNvSpPr/>
          <p:nvPr/>
        </p:nvSpPr>
        <p:spPr>
          <a:xfrm rot="5400000">
            <a:off x="5621326" y="5325244"/>
            <a:ext cx="434540" cy="17937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Large Knowledge Models</a:t>
            </a:r>
          </a:p>
        </p:txBody>
      </p:sp>
      <p:sp>
        <p:nvSpPr>
          <p:cNvPr id="167" name="Rectangle 166">
            <a:extLst>
              <a:ext uri="{FF2B5EF4-FFF2-40B4-BE49-F238E27FC236}">
                <a16:creationId xmlns:a16="http://schemas.microsoft.com/office/drawing/2014/main" id="{8F320530-3815-8646-9161-B9CE7A99AC08}"/>
              </a:ext>
            </a:extLst>
          </p:cNvPr>
          <p:cNvSpPr/>
          <p:nvPr/>
        </p:nvSpPr>
        <p:spPr>
          <a:xfrm rot="5400000">
            <a:off x="7650517" y="5337147"/>
            <a:ext cx="410734" cy="17937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Human-like Models</a:t>
            </a:r>
          </a:p>
        </p:txBody>
      </p:sp>
      <p:cxnSp>
        <p:nvCxnSpPr>
          <p:cNvPr id="168" name="Straight Arrow Connector 167">
            <a:extLst>
              <a:ext uri="{FF2B5EF4-FFF2-40B4-BE49-F238E27FC236}">
                <a16:creationId xmlns:a16="http://schemas.microsoft.com/office/drawing/2014/main" id="{50F242BD-47B3-1E44-9B78-7371F005DE38}"/>
              </a:ext>
            </a:extLst>
          </p:cNvPr>
          <p:cNvCxnSpPr>
            <a:cxnSpLocks/>
            <a:stCxn id="139" idx="3"/>
            <a:endCxn id="167" idx="1"/>
          </p:cNvCxnSpPr>
          <p:nvPr/>
        </p:nvCxnSpPr>
        <p:spPr>
          <a:xfrm>
            <a:off x="7854514" y="5726003"/>
            <a:ext cx="1370" cy="302666"/>
          </a:xfrm>
          <a:prstGeom prst="straightConnector1">
            <a:avLst/>
          </a:prstGeom>
          <a:ln w="63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7731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E003-75E2-4B48-B48C-66027BFF763C}"/>
              </a:ext>
            </a:extLst>
          </p:cNvPr>
          <p:cNvSpPr>
            <a:spLocks noGrp="1"/>
          </p:cNvSpPr>
          <p:nvPr>
            <p:ph type="title"/>
          </p:nvPr>
        </p:nvSpPr>
        <p:spPr>
          <a:xfrm>
            <a:off x="838200" y="482600"/>
            <a:ext cx="10515600" cy="812800"/>
          </a:xfrm>
        </p:spPr>
        <p:txBody>
          <a:bodyPr>
            <a:normAutofit/>
          </a:bodyPr>
          <a:lstStyle/>
          <a:p>
            <a:r>
              <a:rPr lang="en-US" sz="3200" dirty="0"/>
              <a:t>Data</a:t>
            </a:r>
          </a:p>
        </p:txBody>
      </p:sp>
      <p:sp>
        <p:nvSpPr>
          <p:cNvPr id="3" name="Content Placeholder 2">
            <a:extLst>
              <a:ext uri="{FF2B5EF4-FFF2-40B4-BE49-F238E27FC236}">
                <a16:creationId xmlns:a16="http://schemas.microsoft.com/office/drawing/2014/main" id="{7C0E73B1-45BB-D048-BCAE-5C8663CFB406}"/>
              </a:ext>
            </a:extLst>
          </p:cNvPr>
          <p:cNvSpPr>
            <a:spLocks noGrp="1"/>
          </p:cNvSpPr>
          <p:nvPr>
            <p:ph idx="1"/>
          </p:nvPr>
        </p:nvSpPr>
        <p:spPr>
          <a:xfrm>
            <a:off x="937054" y="1423990"/>
            <a:ext cx="10515600" cy="4351338"/>
          </a:xfrm>
        </p:spPr>
        <p:txBody>
          <a:bodyPr>
            <a:noAutofit/>
          </a:bodyPr>
          <a:lstStyle/>
          <a:p>
            <a:r>
              <a:rPr lang="en-US" sz="2000" dirty="0">
                <a:latin typeface="+mj-lt"/>
              </a:rPr>
              <a:t>Unintegrated data</a:t>
            </a:r>
          </a:p>
          <a:p>
            <a:pPr lvl="1"/>
            <a:r>
              <a:rPr lang="en-US" sz="2000" dirty="0">
                <a:latin typeface="+mj-lt"/>
              </a:rPr>
              <a:t>Library of Alexandria (collection of separate scrolls) (12 GB)</a:t>
            </a:r>
          </a:p>
          <a:p>
            <a:pPr lvl="1"/>
            <a:r>
              <a:rPr lang="en-US" sz="2000" dirty="0">
                <a:latin typeface="+mj-lt"/>
              </a:rPr>
              <a:t>Library of Congress (largest library in the world, currently 74 TB)</a:t>
            </a:r>
          </a:p>
          <a:p>
            <a:pPr lvl="1"/>
            <a:r>
              <a:rPr lang="en-US" sz="2000" dirty="0">
                <a:latin typeface="+mj-lt"/>
              </a:rPr>
              <a:t>Estimated that internet contains 50ZB (zettabytes) of data</a:t>
            </a:r>
          </a:p>
          <a:p>
            <a:r>
              <a:rPr lang="en-US" sz="2000" dirty="0">
                <a:latin typeface="+mj-lt"/>
              </a:rPr>
              <a:t>Semi-integrated data</a:t>
            </a:r>
          </a:p>
          <a:p>
            <a:pPr lvl="1"/>
            <a:r>
              <a:rPr lang="en-US" sz="2000" dirty="0">
                <a:latin typeface="+mj-lt"/>
                <a:cs typeface="Calibri Light" panose="020F0302020204030204" pitchFamily="34" charset="0"/>
              </a:rPr>
              <a:t>Google has indexed (but not fully integrated) 200 TB</a:t>
            </a:r>
          </a:p>
          <a:p>
            <a:pPr lvl="1"/>
            <a:r>
              <a:rPr lang="en-US" sz="2000" dirty="0">
                <a:latin typeface="+mj-lt"/>
                <a:cs typeface="Calibri Light" panose="020F0302020204030204" pitchFamily="34" charset="0"/>
              </a:rPr>
              <a:t>a webpage is, on average, about 1MB</a:t>
            </a:r>
            <a:endParaRPr lang="en-US" sz="2000" dirty="0">
              <a:latin typeface="+mj-lt"/>
            </a:endParaRPr>
          </a:p>
          <a:p>
            <a:r>
              <a:rPr lang="en-US" sz="2000" dirty="0">
                <a:latin typeface="+mj-lt"/>
              </a:rPr>
              <a:t>Fully integrated information</a:t>
            </a:r>
          </a:p>
          <a:p>
            <a:pPr lvl="1"/>
            <a:r>
              <a:rPr lang="en-US" sz="2000" dirty="0">
                <a:latin typeface="+mj-lt"/>
              </a:rPr>
              <a:t>ChatGPT consists of 45 TB of integrated data</a:t>
            </a:r>
          </a:p>
          <a:p>
            <a:pPr lvl="1"/>
            <a:r>
              <a:rPr lang="en-US" sz="2000" dirty="0">
                <a:latin typeface="+mj-lt"/>
              </a:rPr>
              <a:t>There is no natural limit on the amount of information a GPT can integrate</a:t>
            </a:r>
          </a:p>
        </p:txBody>
      </p:sp>
    </p:spTree>
    <p:extLst>
      <p:ext uri="{BB962C8B-B14F-4D97-AF65-F5344CB8AC3E}">
        <p14:creationId xmlns:p14="http://schemas.microsoft.com/office/powerpoint/2010/main" val="185466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151-4C94-FB43-80AF-200AD06DAC26}"/>
              </a:ext>
            </a:extLst>
          </p:cNvPr>
          <p:cNvSpPr>
            <a:spLocks noGrp="1"/>
          </p:cNvSpPr>
          <p:nvPr>
            <p:ph type="title"/>
          </p:nvPr>
        </p:nvSpPr>
        <p:spPr>
          <a:xfrm>
            <a:off x="838200" y="365127"/>
            <a:ext cx="10515600" cy="1122669"/>
          </a:xfrm>
        </p:spPr>
        <p:txBody>
          <a:bodyPr>
            <a:normAutofit/>
          </a:bodyPr>
          <a:lstStyle/>
          <a:p>
            <a:pPr algn="l"/>
            <a:r>
              <a:rPr lang="en-US" sz="3200" dirty="0">
                <a:cs typeface="Calibri Light" panose="020F0302020204030204" pitchFamily="34" charset="0"/>
              </a:rPr>
              <a:t>Relative magnitude of 45TB in terms of words</a:t>
            </a:r>
            <a:endParaRPr lang="en-US" sz="3200" dirty="0"/>
          </a:p>
        </p:txBody>
      </p:sp>
      <p:sp>
        <p:nvSpPr>
          <p:cNvPr id="3" name="Content Placeholder 2">
            <a:extLst>
              <a:ext uri="{FF2B5EF4-FFF2-40B4-BE49-F238E27FC236}">
                <a16:creationId xmlns:a16="http://schemas.microsoft.com/office/drawing/2014/main" id="{A917D5EE-5AFB-894F-821D-DD77BCD89EFC}"/>
              </a:ext>
            </a:extLst>
          </p:cNvPr>
          <p:cNvSpPr>
            <a:spLocks noGrp="1"/>
          </p:cNvSpPr>
          <p:nvPr>
            <p:ph idx="1"/>
          </p:nvPr>
        </p:nvSpPr>
        <p:spPr>
          <a:xfrm>
            <a:off x="1143000" y="1487796"/>
            <a:ext cx="9906000" cy="4957456"/>
          </a:xfrm>
        </p:spPr>
        <p:txBody>
          <a:bodyPr>
            <a:noAutofit/>
          </a:bodyPr>
          <a:lstStyle/>
          <a:p>
            <a:pPr marL="0" indent="0">
              <a:buNone/>
            </a:pPr>
            <a:r>
              <a:rPr lang="en-US" sz="2000" b="1" dirty="0">
                <a:latin typeface="+mj-lt"/>
                <a:cs typeface="Calibri Light" panose="020F0302020204030204" pitchFamily="34" charset="0"/>
              </a:rPr>
              <a:t>King James Version of the Bible </a:t>
            </a:r>
            <a:r>
              <a:rPr lang="en-US" sz="2000" dirty="0">
                <a:latin typeface="+mj-lt"/>
                <a:cs typeface="Calibri Light" panose="020F0302020204030204" pitchFamily="34" charset="0"/>
              </a:rPr>
              <a:t>= 783,137 words (1 volume)</a:t>
            </a:r>
          </a:p>
          <a:p>
            <a:r>
              <a:rPr lang="en-US" sz="2000" dirty="0">
                <a:latin typeface="+mj-lt"/>
                <a:cs typeface="Calibri Light" panose="020F0302020204030204" pitchFamily="34" charset="0"/>
              </a:rPr>
              <a:t>That is 0.0039 GB</a:t>
            </a:r>
          </a:p>
          <a:p>
            <a:r>
              <a:rPr lang="en-US" sz="2000" dirty="0">
                <a:latin typeface="+mj-lt"/>
                <a:cs typeface="Calibri Light" panose="020F0302020204030204" pitchFamily="34" charset="0"/>
              </a:rPr>
              <a:t>45 TB is over 11,500,000 bibles. </a:t>
            </a:r>
          </a:p>
          <a:p>
            <a:r>
              <a:rPr lang="en-US" sz="2000" dirty="0">
                <a:latin typeface="+mj-lt"/>
                <a:cs typeface="Calibri Light" panose="020F0302020204030204" pitchFamily="34" charset="0"/>
              </a:rPr>
              <a:t>If stacked one on top of another, they would reach half way to the moon</a:t>
            </a:r>
          </a:p>
          <a:p>
            <a:pPr marL="0" indent="0">
              <a:buNone/>
            </a:pPr>
            <a:endParaRPr lang="en-US" sz="2000" b="1" dirty="0">
              <a:latin typeface="+mj-lt"/>
              <a:cs typeface="Calibri Light" panose="020F0302020204030204" pitchFamily="34" charset="0"/>
            </a:endParaRPr>
          </a:p>
          <a:p>
            <a:pPr marL="0" indent="0">
              <a:buNone/>
            </a:pPr>
            <a:r>
              <a:rPr lang="en-US" sz="2000" b="1" dirty="0">
                <a:latin typeface="+mj-lt"/>
                <a:cs typeface="Calibri Light" panose="020F0302020204030204" pitchFamily="34" charset="0"/>
              </a:rPr>
              <a:t>Encyclopedia Britannica </a:t>
            </a:r>
            <a:r>
              <a:rPr lang="en-US" sz="2000" dirty="0">
                <a:latin typeface="+mj-lt"/>
                <a:cs typeface="Calibri Light" panose="020F0302020204030204" pitchFamily="34" charset="0"/>
              </a:rPr>
              <a:t>(2010 edition, 32 volumes) = 44 million words</a:t>
            </a:r>
          </a:p>
          <a:p>
            <a:r>
              <a:rPr lang="en-US" sz="2000" dirty="0">
                <a:latin typeface="+mj-lt"/>
                <a:cs typeface="Calibri Light" panose="020F0302020204030204" pitchFamily="34" charset="0"/>
              </a:rPr>
              <a:t>That is 1.76 GB</a:t>
            </a:r>
          </a:p>
          <a:p>
            <a:r>
              <a:rPr lang="en-US" sz="2000" dirty="0">
                <a:latin typeface="+mj-lt"/>
                <a:cs typeface="Calibri Light" panose="020F0302020204030204" pitchFamily="34" charset="0"/>
              </a:rPr>
              <a:t>45 TB is over 25,000 encyclopedias</a:t>
            </a:r>
          </a:p>
          <a:p>
            <a:r>
              <a:rPr lang="en-US" sz="2000" dirty="0">
                <a:latin typeface="+mj-lt"/>
                <a:cs typeface="Calibri Light" panose="020F0302020204030204" pitchFamily="34" charset="0"/>
              </a:rPr>
              <a:t>It contains more information than one person could learn in thousands of lifetimes</a:t>
            </a:r>
          </a:p>
          <a:p>
            <a:endParaRPr lang="en-US" sz="2000" dirty="0">
              <a:latin typeface="+mj-lt"/>
              <a:cs typeface="Calibri Light" panose="020F0302020204030204" pitchFamily="34" charset="0"/>
            </a:endParaRPr>
          </a:p>
          <a:p>
            <a:endParaRPr lang="en-US" sz="2000" dirty="0">
              <a:latin typeface="+mj-lt"/>
              <a:cs typeface="Calibri Light" panose="020F0302020204030204" pitchFamily="34" charset="0"/>
            </a:endParaRPr>
          </a:p>
          <a:p>
            <a:pPr marL="0" indent="0">
              <a:buNone/>
            </a:pPr>
            <a:r>
              <a:rPr lang="en-US" sz="1800" dirty="0">
                <a:latin typeface="+mj-lt"/>
                <a:cs typeface="Calibri Light" panose="020F0302020204030204" pitchFamily="34" charset="0"/>
              </a:rPr>
              <a:t>Assumes that an average word length of 5 characters (including spaces and punctuation) and a common character encoding such as UTF-8</a:t>
            </a:r>
          </a:p>
          <a:p>
            <a:endParaRPr lang="en-US" sz="2000" dirty="0">
              <a:latin typeface="+mj-lt"/>
              <a:cs typeface="Calibri Light" panose="020F0302020204030204" pitchFamily="34" charset="0"/>
            </a:endParaRPr>
          </a:p>
          <a:p>
            <a:endParaRPr lang="en-US" sz="2000" dirty="0">
              <a:latin typeface="+mj-lt"/>
              <a:cs typeface="Calibri Light" panose="020F0302020204030204" pitchFamily="34" charset="0"/>
            </a:endParaRPr>
          </a:p>
        </p:txBody>
      </p:sp>
      <p:sp>
        <p:nvSpPr>
          <p:cNvPr id="4" name="Slide Number Placeholder 3">
            <a:extLst>
              <a:ext uri="{FF2B5EF4-FFF2-40B4-BE49-F238E27FC236}">
                <a16:creationId xmlns:a16="http://schemas.microsoft.com/office/drawing/2014/main" id="{1E9CFAFF-D103-6642-8707-1F0CCFB53B10}"/>
              </a:ext>
            </a:extLst>
          </p:cNvPr>
          <p:cNvSpPr>
            <a:spLocks noGrp="1"/>
          </p:cNvSpPr>
          <p:nvPr>
            <p:ph type="sldNum" sz="quarter" idx="12"/>
          </p:nvPr>
        </p:nvSpPr>
        <p:spPr/>
        <p:txBody>
          <a:bodyPr/>
          <a:lstStyle/>
          <a:p>
            <a:fld id="{469748B7-F49E-4C80-8AAB-4107DC346AE1}" type="slidenum">
              <a:rPr lang="en-US" smtClean="0"/>
              <a:pPr/>
              <a:t>14</a:t>
            </a:fld>
            <a:endParaRPr lang="en-US"/>
          </a:p>
        </p:txBody>
      </p:sp>
    </p:spTree>
    <p:extLst>
      <p:ext uri="{BB962C8B-B14F-4D97-AF65-F5344CB8AC3E}">
        <p14:creationId xmlns:p14="http://schemas.microsoft.com/office/powerpoint/2010/main" val="313263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DC49-F447-AA45-900E-CC8922C62A0B}"/>
              </a:ext>
            </a:extLst>
          </p:cNvPr>
          <p:cNvSpPr>
            <a:spLocks noGrp="1"/>
          </p:cNvSpPr>
          <p:nvPr>
            <p:ph type="title"/>
          </p:nvPr>
        </p:nvSpPr>
        <p:spPr/>
        <p:txBody>
          <a:bodyPr>
            <a:normAutofit/>
          </a:bodyPr>
          <a:lstStyle/>
          <a:p>
            <a:r>
              <a:rPr lang="en-US" sz="3200" dirty="0"/>
              <a:t>How the GPT algorithm works</a:t>
            </a:r>
          </a:p>
        </p:txBody>
      </p:sp>
      <p:sp>
        <p:nvSpPr>
          <p:cNvPr id="3" name="Content Placeholder 2">
            <a:extLst>
              <a:ext uri="{FF2B5EF4-FFF2-40B4-BE49-F238E27FC236}">
                <a16:creationId xmlns:a16="http://schemas.microsoft.com/office/drawing/2014/main" id="{11408469-B3CD-6B47-9D0B-DA0B9302284E}"/>
              </a:ext>
            </a:extLst>
          </p:cNvPr>
          <p:cNvSpPr>
            <a:spLocks noGrp="1"/>
          </p:cNvSpPr>
          <p:nvPr>
            <p:ph idx="1"/>
          </p:nvPr>
        </p:nvSpPr>
        <p:spPr>
          <a:xfrm>
            <a:off x="1054100" y="1690690"/>
            <a:ext cx="10515600" cy="4351338"/>
          </a:xfrm>
        </p:spPr>
        <p:txBody>
          <a:bodyPr>
            <a:normAutofit/>
          </a:bodyPr>
          <a:lstStyle/>
          <a:p>
            <a:r>
              <a:rPr lang="en-US" sz="2000" dirty="0">
                <a:solidFill>
                  <a:prstClr val="black"/>
                </a:solidFill>
                <a:latin typeface="+mj-lt"/>
              </a:rPr>
              <a:t>Preprocessing (turns words into numbers) </a:t>
            </a:r>
            <a:r>
              <a:rPr lang="en-US" sz="2000" b="1" dirty="0">
                <a:solidFill>
                  <a:prstClr val="black"/>
                </a:solidFill>
                <a:latin typeface="+mj-lt"/>
              </a:rPr>
              <a:t>This is not a part of the transformer algorithm.</a:t>
            </a:r>
          </a:p>
          <a:p>
            <a:r>
              <a:rPr lang="en-US" sz="2000" dirty="0">
                <a:solidFill>
                  <a:prstClr val="black"/>
                </a:solidFill>
                <a:latin typeface="+mj-lt"/>
              </a:rPr>
              <a:t>GPT algorithm (encodes, organizes, stores, and decodes information)</a:t>
            </a:r>
          </a:p>
          <a:p>
            <a:pPr lvl="2"/>
            <a:r>
              <a:rPr lang="en-US" dirty="0">
                <a:solidFill>
                  <a:prstClr val="black"/>
                </a:solidFill>
                <a:latin typeface="+mj-lt"/>
              </a:rPr>
              <a:t>Attention (relates meanings to each other),</a:t>
            </a:r>
          </a:p>
          <a:p>
            <a:pPr lvl="2"/>
            <a:r>
              <a:rPr lang="en-US" dirty="0">
                <a:solidFill>
                  <a:prstClr val="black"/>
                </a:solidFill>
                <a:latin typeface="+mj-lt"/>
              </a:rPr>
              <a:t>Artificial neural networks (organizes, stores, and retrieves information)</a:t>
            </a:r>
          </a:p>
          <a:p>
            <a:pPr lvl="2"/>
            <a:r>
              <a:rPr lang="en-US" dirty="0">
                <a:solidFill>
                  <a:prstClr val="black"/>
                </a:solidFill>
                <a:latin typeface="+mj-lt"/>
              </a:rPr>
              <a:t>Foundation model can be ”fine-tuned”</a:t>
            </a:r>
          </a:p>
          <a:p>
            <a:r>
              <a:rPr lang="en-US" sz="2000" dirty="0">
                <a:latin typeface="+mj-lt"/>
                <a:cs typeface="Calibri Light" panose="020F0302020204030204" pitchFamily="34" charset="0"/>
              </a:rPr>
              <a:t>Fine-tuning uses new data to modify the weight matrices (parameters) of the pre-trained artificial neural network model</a:t>
            </a:r>
          </a:p>
          <a:p>
            <a:r>
              <a:rPr lang="en-US" sz="2000" dirty="0">
                <a:latin typeface="+mj-lt"/>
                <a:cs typeface="Calibri Light" panose="020F0302020204030204" pitchFamily="34" charset="0"/>
              </a:rPr>
              <a:t>A general GPT model needs large amounts of data for three reasons</a:t>
            </a:r>
          </a:p>
          <a:p>
            <a:pPr lvl="1"/>
            <a:r>
              <a:rPr lang="en-US" sz="2000" dirty="0">
                <a:latin typeface="+mj-lt"/>
                <a:cs typeface="Calibri Light" panose="020F0302020204030204" pitchFamily="34" charset="0"/>
              </a:rPr>
              <a:t>Breadth of information – it must have many different types of information</a:t>
            </a:r>
          </a:p>
          <a:p>
            <a:pPr lvl="1"/>
            <a:r>
              <a:rPr lang="en-US" sz="2000" dirty="0">
                <a:latin typeface="+mj-lt"/>
                <a:cs typeface="Calibri Light" panose="020F0302020204030204" pitchFamily="34" charset="0"/>
              </a:rPr>
              <a:t>Depth of information – it must know essential details</a:t>
            </a:r>
          </a:p>
          <a:p>
            <a:pPr lvl="1"/>
            <a:r>
              <a:rPr lang="en-US" sz="2000" dirty="0">
                <a:latin typeface="+mj-lt"/>
                <a:cs typeface="Calibri Light" panose="020F0302020204030204" pitchFamily="34" charset="0"/>
              </a:rPr>
              <a:t>Repetition – it must learn patterns</a:t>
            </a:r>
          </a:p>
          <a:p>
            <a:endParaRPr lang="en-US" sz="2000" dirty="0">
              <a:solidFill>
                <a:prstClr val="black"/>
              </a:solidFill>
              <a:latin typeface="+mj-lt"/>
            </a:endParaRPr>
          </a:p>
          <a:p>
            <a:endParaRPr lang="en-US" sz="2000" dirty="0">
              <a:latin typeface="+mj-lt"/>
            </a:endParaRPr>
          </a:p>
        </p:txBody>
      </p:sp>
    </p:spTree>
    <p:extLst>
      <p:ext uri="{BB962C8B-B14F-4D97-AF65-F5344CB8AC3E}">
        <p14:creationId xmlns:p14="http://schemas.microsoft.com/office/powerpoint/2010/main" val="94222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22DA57-56B1-A64A-8655-1A8D68683810}"/>
              </a:ext>
            </a:extLst>
          </p:cNvPr>
          <p:cNvSpPr>
            <a:spLocks noGrp="1"/>
          </p:cNvSpPr>
          <p:nvPr>
            <p:ph type="sldNum" sz="quarter" idx="12"/>
          </p:nvPr>
        </p:nvSpPr>
        <p:spPr/>
        <p:txBody>
          <a:bodyPr/>
          <a:lstStyle/>
          <a:p>
            <a:fld id="{469748B7-F49E-4C80-8AAB-4107DC346AE1}" type="slidenum">
              <a:rPr lang="en-US" smtClean="0"/>
              <a:pPr/>
              <a:t>16</a:t>
            </a:fld>
            <a:endParaRPr lang="en-US"/>
          </a:p>
        </p:txBody>
      </p:sp>
      <p:pic>
        <p:nvPicPr>
          <p:cNvPr id="5" name="Picture 4">
            <a:extLst>
              <a:ext uri="{FF2B5EF4-FFF2-40B4-BE49-F238E27FC236}">
                <a16:creationId xmlns:a16="http://schemas.microsoft.com/office/drawing/2014/main" id="{05372960-287D-424E-895F-209772DA6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84" y="263433"/>
            <a:ext cx="6482016" cy="6275481"/>
          </a:xfrm>
          <a:prstGeom prst="rect">
            <a:avLst/>
          </a:prstGeom>
        </p:spPr>
      </p:pic>
      <p:sp>
        <p:nvSpPr>
          <p:cNvPr id="2" name="TextBox 1">
            <a:extLst>
              <a:ext uri="{FF2B5EF4-FFF2-40B4-BE49-F238E27FC236}">
                <a16:creationId xmlns:a16="http://schemas.microsoft.com/office/drawing/2014/main" id="{74DB43D4-62EF-B54E-994C-2AA2BAA1A966}"/>
              </a:ext>
            </a:extLst>
          </p:cNvPr>
          <p:cNvSpPr txBox="1"/>
          <p:nvPr/>
        </p:nvSpPr>
        <p:spPr>
          <a:xfrm>
            <a:off x="7677150" y="638175"/>
            <a:ext cx="4026102" cy="707886"/>
          </a:xfrm>
          <a:prstGeom prst="rect">
            <a:avLst/>
          </a:prstGeom>
          <a:noFill/>
        </p:spPr>
        <p:txBody>
          <a:bodyPr wrap="none" rtlCol="0">
            <a:spAutoFit/>
          </a:bodyPr>
          <a:lstStyle/>
          <a:p>
            <a:r>
              <a:rPr lang="en-US" sz="2000" b="1" dirty="0">
                <a:latin typeface="+mj-lt"/>
              </a:rPr>
              <a:t>Currently, the largest number of</a:t>
            </a:r>
          </a:p>
          <a:p>
            <a:r>
              <a:rPr lang="en-US" sz="2000" b="1" dirty="0">
                <a:latin typeface="+mj-lt"/>
              </a:rPr>
              <a:t>parameters in an AI model is 1 trillion</a:t>
            </a:r>
          </a:p>
        </p:txBody>
      </p:sp>
    </p:spTree>
    <p:extLst>
      <p:ext uri="{BB962C8B-B14F-4D97-AF65-F5344CB8AC3E}">
        <p14:creationId xmlns:p14="http://schemas.microsoft.com/office/powerpoint/2010/main" val="117912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3C17-75E1-9649-AA2F-C1121829333C}"/>
              </a:ext>
            </a:extLst>
          </p:cNvPr>
          <p:cNvSpPr>
            <a:spLocks noGrp="1"/>
          </p:cNvSpPr>
          <p:nvPr>
            <p:ph type="title"/>
          </p:nvPr>
        </p:nvSpPr>
        <p:spPr>
          <a:xfrm>
            <a:off x="838199" y="365127"/>
            <a:ext cx="11061357" cy="1325563"/>
          </a:xfrm>
        </p:spPr>
        <p:txBody>
          <a:bodyPr>
            <a:normAutofit/>
          </a:bodyPr>
          <a:lstStyle/>
          <a:p>
            <a:r>
              <a:rPr lang="en-US" sz="3200" dirty="0"/>
              <a:t>Generative pretrained transformer models rely on three axioms</a:t>
            </a:r>
          </a:p>
        </p:txBody>
      </p:sp>
      <p:sp>
        <p:nvSpPr>
          <p:cNvPr id="3" name="Content Placeholder 2">
            <a:extLst>
              <a:ext uri="{FF2B5EF4-FFF2-40B4-BE49-F238E27FC236}">
                <a16:creationId xmlns:a16="http://schemas.microsoft.com/office/drawing/2014/main" id="{BB8C63DE-3BDC-1545-8499-65D3D2739D86}"/>
              </a:ext>
            </a:extLst>
          </p:cNvPr>
          <p:cNvSpPr>
            <a:spLocks noGrp="1"/>
          </p:cNvSpPr>
          <p:nvPr>
            <p:ph idx="1"/>
          </p:nvPr>
        </p:nvSpPr>
        <p:spPr>
          <a:xfrm>
            <a:off x="1011194" y="1837982"/>
            <a:ext cx="10888362" cy="4351338"/>
          </a:xfrm>
        </p:spPr>
        <p:txBody>
          <a:bodyPr>
            <a:normAutofit/>
          </a:bodyPr>
          <a:lstStyle/>
          <a:p>
            <a:pPr marL="0" indent="0">
              <a:buNone/>
            </a:pPr>
            <a:r>
              <a:rPr lang="en-US" sz="2000" dirty="0">
                <a:latin typeface="+mj-lt"/>
              </a:rPr>
              <a:t>1. Words closer together are closer in meaning</a:t>
            </a:r>
          </a:p>
          <a:p>
            <a:pPr marL="0" indent="0">
              <a:buNone/>
            </a:pPr>
            <a:r>
              <a:rPr lang="en-US" sz="2000" dirty="0">
                <a:latin typeface="+mj-lt"/>
              </a:rPr>
              <a:t>2. The more often a meaning occurs in the data the more likely it is to be the correct meaning</a:t>
            </a:r>
          </a:p>
          <a:p>
            <a:pPr marL="0" indent="0">
              <a:buNone/>
            </a:pPr>
            <a:r>
              <a:rPr lang="en-US" sz="2000" dirty="0">
                <a:latin typeface="+mj-lt"/>
              </a:rPr>
              <a:t>3. A computer system can learn, store, retrieve, and output information about language and the world</a:t>
            </a:r>
          </a:p>
          <a:p>
            <a:pPr marL="0" indent="0">
              <a:buNone/>
            </a:pPr>
            <a:r>
              <a:rPr lang="en-US" sz="2000" dirty="0">
                <a:latin typeface="+mj-lt"/>
              </a:rPr>
              <a:t>…</a:t>
            </a:r>
          </a:p>
          <a:p>
            <a:pPr marL="0" indent="0">
              <a:buNone/>
            </a:pPr>
            <a:r>
              <a:rPr lang="en-US" sz="2000" dirty="0">
                <a:latin typeface="+mj-lt"/>
              </a:rPr>
              <a:t>1. Words closer together are closer in meaning (the basic unit of information).</a:t>
            </a:r>
          </a:p>
          <a:p>
            <a:pPr marL="0" indent="0">
              <a:buNone/>
            </a:pPr>
            <a:r>
              <a:rPr lang="en-US" sz="2000" dirty="0">
                <a:latin typeface="+mj-lt"/>
              </a:rPr>
              <a:t>2. The more often a meaning (words close together) occurs in the data the more likely (highest probability) it is to be the correct meaning. </a:t>
            </a:r>
          </a:p>
          <a:p>
            <a:pPr marL="0" indent="0">
              <a:buNone/>
            </a:pPr>
            <a:r>
              <a:rPr lang="en-US" sz="2000" dirty="0">
                <a:latin typeface="+mj-lt"/>
              </a:rPr>
              <a:t>3. A computer system (an autonomous artificial neural network that operationalizes a self-organizing database) can accurately learn (enter in a systematic way), store, retrieve, and output information about language and the world.</a:t>
            </a:r>
          </a:p>
          <a:p>
            <a:pPr marL="0" indent="0">
              <a:buNone/>
            </a:pPr>
            <a:endParaRPr lang="en-US" sz="2000" dirty="0">
              <a:latin typeface="+mj-lt"/>
            </a:endParaRPr>
          </a:p>
          <a:p>
            <a:endParaRPr lang="en-US" dirty="0">
              <a:latin typeface="+mj-lt"/>
            </a:endParaRPr>
          </a:p>
        </p:txBody>
      </p:sp>
    </p:spTree>
    <p:extLst>
      <p:ext uri="{BB962C8B-B14F-4D97-AF65-F5344CB8AC3E}">
        <p14:creationId xmlns:p14="http://schemas.microsoft.com/office/powerpoint/2010/main" val="393724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2544-1794-3842-A8E3-2A809DEB7697}"/>
              </a:ext>
            </a:extLst>
          </p:cNvPr>
          <p:cNvSpPr>
            <a:spLocks noGrp="1"/>
          </p:cNvSpPr>
          <p:nvPr>
            <p:ph type="title"/>
          </p:nvPr>
        </p:nvSpPr>
        <p:spPr>
          <a:xfrm>
            <a:off x="933038" y="420377"/>
            <a:ext cx="7886700" cy="594360"/>
          </a:xfrm>
        </p:spPr>
        <p:txBody>
          <a:bodyPr>
            <a:normAutofit/>
          </a:bodyPr>
          <a:lstStyle/>
          <a:p>
            <a:r>
              <a:rPr lang="en-US" sz="3200" dirty="0"/>
              <a:t>GPT models </a:t>
            </a:r>
            <a:r>
              <a:rPr lang="en-US" sz="2400" dirty="0"/>
              <a:t>(does not include BERT models)</a:t>
            </a:r>
          </a:p>
        </p:txBody>
      </p:sp>
      <p:graphicFrame>
        <p:nvGraphicFramePr>
          <p:cNvPr id="8" name="Table 7">
            <a:extLst>
              <a:ext uri="{FF2B5EF4-FFF2-40B4-BE49-F238E27FC236}">
                <a16:creationId xmlns:a16="http://schemas.microsoft.com/office/drawing/2014/main" id="{BD65B85F-A7A0-2A4E-9D72-59B7AEDD052A}"/>
              </a:ext>
            </a:extLst>
          </p:cNvPr>
          <p:cNvGraphicFramePr>
            <a:graphicFrameLocks noGrp="1"/>
          </p:cNvGraphicFramePr>
          <p:nvPr>
            <p:extLst>
              <p:ext uri="{D42A27DB-BD31-4B8C-83A1-F6EECF244321}">
                <p14:modId xmlns:p14="http://schemas.microsoft.com/office/powerpoint/2010/main" val="2563741020"/>
              </p:ext>
            </p:extLst>
          </p:nvPr>
        </p:nvGraphicFramePr>
        <p:xfrm>
          <a:off x="1184189" y="1150662"/>
          <a:ext cx="6995160" cy="5425569"/>
        </p:xfrm>
        <a:graphic>
          <a:graphicData uri="http://schemas.openxmlformats.org/drawingml/2006/table">
            <a:tbl>
              <a:tblPr firstRow="1" firstCol="1" bandRow="1"/>
              <a:tblGrid>
                <a:gridCol w="1151238">
                  <a:extLst>
                    <a:ext uri="{9D8B030D-6E8A-4147-A177-3AD203B41FA5}">
                      <a16:colId xmlns:a16="http://schemas.microsoft.com/office/drawing/2014/main" val="2373235060"/>
                    </a:ext>
                  </a:extLst>
                </a:gridCol>
                <a:gridCol w="1399938">
                  <a:extLst>
                    <a:ext uri="{9D8B030D-6E8A-4147-A177-3AD203B41FA5}">
                      <a16:colId xmlns:a16="http://schemas.microsoft.com/office/drawing/2014/main" val="3487169367"/>
                    </a:ext>
                  </a:extLst>
                </a:gridCol>
                <a:gridCol w="876078">
                  <a:extLst>
                    <a:ext uri="{9D8B030D-6E8A-4147-A177-3AD203B41FA5}">
                      <a16:colId xmlns:a16="http://schemas.microsoft.com/office/drawing/2014/main" val="3812393314"/>
                    </a:ext>
                  </a:extLst>
                </a:gridCol>
                <a:gridCol w="1156633">
                  <a:extLst>
                    <a:ext uri="{9D8B030D-6E8A-4147-A177-3AD203B41FA5}">
                      <a16:colId xmlns:a16="http://schemas.microsoft.com/office/drawing/2014/main" val="2646910001"/>
                    </a:ext>
                  </a:extLst>
                </a:gridCol>
                <a:gridCol w="1247158">
                  <a:extLst>
                    <a:ext uri="{9D8B030D-6E8A-4147-A177-3AD203B41FA5}">
                      <a16:colId xmlns:a16="http://schemas.microsoft.com/office/drawing/2014/main" val="2644057453"/>
                    </a:ext>
                  </a:extLst>
                </a:gridCol>
                <a:gridCol w="1164115">
                  <a:extLst>
                    <a:ext uri="{9D8B030D-6E8A-4147-A177-3AD203B41FA5}">
                      <a16:colId xmlns:a16="http://schemas.microsoft.com/office/drawing/2014/main" val="3541211541"/>
                    </a:ext>
                  </a:extLst>
                </a:gridCol>
              </a:tblGrid>
              <a:tr h="506466">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Model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Developer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Training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Tokens (strings of 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Parameters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Release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641736"/>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GPT</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 (</a:t>
                      </a:r>
                      <a:r>
                        <a:rPr lang="en-US" sz="1200" dirty="0">
                          <a:latin typeface="Calibri Light" panose="020F0302020204030204" pitchFamily="34" charset="0"/>
                          <a:ea typeface="Times New Roman" panose="02020603050405020304" pitchFamily="18" charset="0"/>
                          <a:cs typeface="Calibri Light" panose="020F0302020204030204" pitchFamily="34" charset="0"/>
                        </a:rPr>
                        <a:t>Vaswani)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6/12/17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673182"/>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Tamagobot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832900"/>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ChatGPT-3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Microsoft/OpenAI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035616"/>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LaMDA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1.5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841797"/>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Chinchilla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DeepMind/Google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 trillion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122995"/>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Blenderbot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910170"/>
                  </a:ext>
                </a:extLst>
              </a:tr>
              <a:tr h="343367">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PaLM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Google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780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340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82650"/>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Galactia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11/16/2022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2233"/>
                  </a:ext>
                </a:extLst>
              </a:tr>
              <a:tr h="343367">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ChatGPT-3.5</a:t>
                      </a: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Bing 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OpenAI</a:t>
                      </a: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Microsoft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45 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300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175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11/30/2022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339867"/>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GPT-4</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Bing 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OpenAI</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Microsoft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45 TB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Multimodal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862184"/>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LLaMA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1.4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701351"/>
                  </a:ext>
                </a:extLst>
              </a:tr>
              <a:tr h="343367">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PaLM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Google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3.6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192755"/>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Bard</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 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a:t>
                      </a:r>
                    </a:p>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Adobe Firefly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92247"/>
                  </a:ext>
                </a:extLst>
              </a:tr>
              <a:tr h="343367">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Gemini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 DeepMind</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AlphaGo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Multimodal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2024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231208"/>
                  </a:ext>
                </a:extLst>
              </a:tr>
            </a:tbl>
          </a:graphicData>
        </a:graphic>
      </p:graphicFrame>
    </p:spTree>
    <p:extLst>
      <p:ext uri="{BB962C8B-B14F-4D97-AF65-F5344CB8AC3E}">
        <p14:creationId xmlns:p14="http://schemas.microsoft.com/office/powerpoint/2010/main" val="373607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AE4C-9C29-CE43-ADC6-F840D0CA8E65}"/>
              </a:ext>
            </a:extLst>
          </p:cNvPr>
          <p:cNvSpPr>
            <a:spLocks noGrp="1"/>
          </p:cNvSpPr>
          <p:nvPr>
            <p:ph type="title"/>
          </p:nvPr>
        </p:nvSpPr>
        <p:spPr>
          <a:xfrm>
            <a:off x="838200" y="365128"/>
            <a:ext cx="10515600" cy="919976"/>
          </a:xfrm>
        </p:spPr>
        <p:txBody>
          <a:bodyPr>
            <a:normAutofit/>
          </a:bodyPr>
          <a:lstStyle/>
          <a:p>
            <a:pPr algn="l"/>
            <a:r>
              <a:rPr lang="en-US" sz="3200" dirty="0"/>
              <a:t>Meet the Generative Pretrained Transformer family</a:t>
            </a:r>
          </a:p>
        </p:txBody>
      </p:sp>
      <p:sp>
        <p:nvSpPr>
          <p:cNvPr id="3" name="Content Placeholder 2">
            <a:extLst>
              <a:ext uri="{FF2B5EF4-FFF2-40B4-BE49-F238E27FC236}">
                <a16:creationId xmlns:a16="http://schemas.microsoft.com/office/drawing/2014/main" id="{E38A15FF-2356-9845-A8A7-3A594F5F1BB9}"/>
              </a:ext>
            </a:extLst>
          </p:cNvPr>
          <p:cNvSpPr>
            <a:spLocks noGrp="1"/>
          </p:cNvSpPr>
          <p:nvPr>
            <p:ph sz="half" idx="1"/>
          </p:nvPr>
        </p:nvSpPr>
        <p:spPr>
          <a:xfrm>
            <a:off x="838200" y="1371600"/>
            <a:ext cx="5181600" cy="5239265"/>
          </a:xfrm>
        </p:spPr>
        <p:txBody>
          <a:bodyPr>
            <a:noAutofit/>
          </a:bodyPr>
          <a:lstStyle/>
          <a:p>
            <a:pPr marL="0" indent="0">
              <a:lnSpc>
                <a:spcPct val="100000"/>
              </a:lnSpc>
              <a:spcBef>
                <a:spcPts val="0"/>
              </a:spcBef>
              <a:buNone/>
            </a:pPr>
            <a:r>
              <a:rPr lang="en-US" sz="1400" dirty="0"/>
              <a:t>Children: ChatGPT &amp; GPT-4</a:t>
            </a:r>
          </a:p>
          <a:p>
            <a:pPr>
              <a:lnSpc>
                <a:spcPct val="100000"/>
              </a:lnSpc>
              <a:spcBef>
                <a:spcPts val="0"/>
              </a:spcBef>
            </a:pPr>
            <a:r>
              <a:rPr lang="en-US" sz="1400" dirty="0"/>
              <a:t>Ancestors: Many</a:t>
            </a:r>
          </a:p>
          <a:p>
            <a:pPr>
              <a:lnSpc>
                <a:spcPct val="100000"/>
              </a:lnSpc>
              <a:spcBef>
                <a:spcPts val="0"/>
              </a:spcBef>
            </a:pPr>
            <a:r>
              <a:rPr lang="en-US" sz="1400" dirty="0"/>
              <a:t>Parent: Google - Transformer architecture</a:t>
            </a:r>
          </a:p>
          <a:p>
            <a:pPr>
              <a:lnSpc>
                <a:spcPct val="100000"/>
              </a:lnSpc>
              <a:spcBef>
                <a:spcPts val="0"/>
              </a:spcBef>
            </a:pPr>
            <a:r>
              <a:rPr lang="en-US" sz="1400" dirty="0"/>
              <a:t>Parent: OpenAI – Large language model implementation</a:t>
            </a:r>
          </a:p>
          <a:p>
            <a:pPr>
              <a:lnSpc>
                <a:spcPct val="100000"/>
              </a:lnSpc>
              <a:spcBef>
                <a:spcPts val="0"/>
              </a:spcBef>
            </a:pPr>
            <a:r>
              <a:rPr lang="en-US" sz="1400" dirty="0"/>
              <a:t>Adoptive parent: Microsoft</a:t>
            </a:r>
          </a:p>
          <a:p>
            <a:pPr marL="0" indent="0">
              <a:lnSpc>
                <a:spcPct val="100000"/>
              </a:lnSpc>
              <a:spcBef>
                <a:spcPts val="0"/>
              </a:spcBef>
              <a:buNone/>
            </a:pPr>
            <a:endParaRPr lang="en-US" sz="1300" dirty="0"/>
          </a:p>
          <a:p>
            <a:pPr marL="0" indent="0">
              <a:lnSpc>
                <a:spcPct val="100000"/>
              </a:lnSpc>
              <a:spcBef>
                <a:spcPts val="0"/>
              </a:spcBef>
              <a:buNone/>
            </a:pPr>
            <a:r>
              <a:rPr lang="en-US" sz="1300" dirty="0"/>
              <a:t>Other children</a:t>
            </a:r>
          </a:p>
          <a:p>
            <a:pPr>
              <a:lnSpc>
                <a:spcPct val="100000"/>
              </a:lnSpc>
              <a:spcBef>
                <a:spcPts val="0"/>
              </a:spcBef>
            </a:pPr>
            <a:r>
              <a:rPr lang="en-US" sz="1300" dirty="0"/>
              <a:t>Galactica,* BlenderBot* (Meta)</a:t>
            </a:r>
          </a:p>
          <a:p>
            <a:pPr>
              <a:lnSpc>
                <a:spcPct val="100000"/>
              </a:lnSpc>
              <a:spcBef>
                <a:spcPts val="0"/>
              </a:spcBef>
            </a:pPr>
            <a:r>
              <a:rPr lang="en-US" sz="1300" dirty="0"/>
              <a:t>BERT* (Google) – Based on PaLM 2, (Bidirectional Encoder Representations from Transformers)</a:t>
            </a:r>
          </a:p>
          <a:p>
            <a:pPr>
              <a:lnSpc>
                <a:spcPct val="100000"/>
              </a:lnSpc>
              <a:spcBef>
                <a:spcPts val="0"/>
              </a:spcBef>
            </a:pPr>
            <a:r>
              <a:rPr lang="en-US" sz="1300" dirty="0" err="1"/>
              <a:t>DuetAI</a:t>
            </a:r>
            <a:r>
              <a:rPr lang="en-US" sz="1300" dirty="0"/>
              <a:t> (Google)</a:t>
            </a:r>
          </a:p>
          <a:p>
            <a:pPr>
              <a:lnSpc>
                <a:spcPct val="100000"/>
              </a:lnSpc>
              <a:spcBef>
                <a:spcPts val="0"/>
              </a:spcBef>
            </a:pPr>
            <a:r>
              <a:rPr lang="en-US" sz="1300" dirty="0"/>
              <a:t>PaLM2, Minerva* (Google) – 3.6 trillion token training (strings of words), 340 billion parameters</a:t>
            </a:r>
          </a:p>
          <a:p>
            <a:pPr>
              <a:lnSpc>
                <a:spcPct val="100000"/>
              </a:lnSpc>
              <a:spcBef>
                <a:spcPts val="0"/>
              </a:spcBef>
            </a:pPr>
            <a:r>
              <a:rPr lang="en-US" sz="1300" dirty="0"/>
              <a:t>365 Copilot (Microsoft)</a:t>
            </a:r>
          </a:p>
          <a:p>
            <a:pPr>
              <a:lnSpc>
                <a:spcPct val="100000"/>
              </a:lnSpc>
              <a:spcBef>
                <a:spcPts val="0"/>
              </a:spcBef>
            </a:pPr>
            <a:r>
              <a:rPr lang="en-US" sz="1300" b="1" dirty="0"/>
              <a:t>Llama 2 </a:t>
            </a:r>
            <a:r>
              <a:rPr lang="en-US" sz="1300" dirty="0"/>
              <a:t>(Meta) [Large Language model Meta AI]</a:t>
            </a:r>
          </a:p>
          <a:p>
            <a:pPr>
              <a:lnSpc>
                <a:spcPct val="100000"/>
              </a:lnSpc>
              <a:spcBef>
                <a:spcPts val="0"/>
              </a:spcBef>
            </a:pPr>
            <a:r>
              <a:rPr lang="en-US" sz="1300" b="1" dirty="0"/>
              <a:t>BARD </a:t>
            </a:r>
            <a:r>
              <a:rPr lang="en-US" sz="1300" dirty="0"/>
              <a:t>(Google) –  Chatbot, (Blender-based Architecture for Dialogue), 1.56 trillion words, based on </a:t>
            </a:r>
            <a:r>
              <a:rPr lang="en-US" sz="1300" b="1" dirty="0"/>
              <a:t>LaMDA</a:t>
            </a:r>
            <a:r>
              <a:rPr lang="en-US" sz="1300" dirty="0"/>
              <a:t> (Large Model for Dialogue Applications) and </a:t>
            </a:r>
            <a:r>
              <a:rPr lang="en-US" sz="1300" b="1" dirty="0"/>
              <a:t>PaLM</a:t>
            </a:r>
            <a:r>
              <a:rPr lang="en-US" sz="1300" dirty="0"/>
              <a:t> (Pathways Language Model)</a:t>
            </a:r>
          </a:p>
          <a:p>
            <a:pPr>
              <a:lnSpc>
                <a:spcPct val="100000"/>
              </a:lnSpc>
              <a:spcBef>
                <a:spcPts val="0"/>
              </a:spcBef>
            </a:pPr>
            <a:r>
              <a:rPr lang="en-US" sz="1300" b="1" dirty="0"/>
              <a:t>Copilots </a:t>
            </a:r>
            <a:r>
              <a:rPr lang="en-US" sz="1300" dirty="0"/>
              <a:t>(Microsoft) </a:t>
            </a:r>
            <a:r>
              <a:rPr lang="en-US" sz="1300" b="1" dirty="0"/>
              <a:t>- </a:t>
            </a:r>
            <a:r>
              <a:rPr lang="en-US" sz="1300" dirty="0"/>
              <a:t>writes code using natural language prompts, will be integrated into Office 360</a:t>
            </a:r>
          </a:p>
          <a:p>
            <a:pPr>
              <a:lnSpc>
                <a:spcPct val="100000"/>
              </a:lnSpc>
              <a:spcBef>
                <a:spcPts val="0"/>
              </a:spcBef>
            </a:pPr>
            <a:r>
              <a:rPr lang="en-US" sz="1300" b="1" dirty="0"/>
              <a:t>Ernie  </a:t>
            </a:r>
            <a:r>
              <a:rPr lang="en-US" sz="1300" dirty="0"/>
              <a:t>(Baidu) – (Enhanced Representation through Knowledge Integration)</a:t>
            </a:r>
          </a:p>
          <a:p>
            <a:pPr>
              <a:lnSpc>
                <a:spcPct val="100000"/>
              </a:lnSpc>
              <a:spcBef>
                <a:spcPts val="0"/>
              </a:spcBef>
            </a:pPr>
            <a:r>
              <a:rPr lang="en-US" sz="1300" b="1" dirty="0"/>
              <a:t>Claude (</a:t>
            </a:r>
            <a:r>
              <a:rPr lang="en-US" sz="1300" dirty="0"/>
              <a:t>Anthropic</a:t>
            </a:r>
            <a:r>
              <a:rPr lang="en-US" sz="1300" b="1" dirty="0"/>
              <a:t>)</a:t>
            </a:r>
          </a:p>
          <a:p>
            <a:pPr>
              <a:lnSpc>
                <a:spcPct val="100000"/>
              </a:lnSpc>
              <a:spcBef>
                <a:spcPts val="0"/>
              </a:spcBef>
            </a:pPr>
            <a:r>
              <a:rPr lang="en-US" sz="1300" b="1" dirty="0"/>
              <a:t>Character</a:t>
            </a:r>
            <a:r>
              <a:rPr lang="en-US" sz="1300" dirty="0"/>
              <a:t> (Character Technologies)</a:t>
            </a:r>
          </a:p>
          <a:p>
            <a:pPr>
              <a:lnSpc>
                <a:spcPct val="100000"/>
              </a:lnSpc>
              <a:spcBef>
                <a:spcPts val="0"/>
              </a:spcBef>
            </a:pPr>
            <a:endParaRPr lang="en-US" sz="1100" dirty="0"/>
          </a:p>
          <a:p>
            <a:pPr>
              <a:lnSpc>
                <a:spcPct val="100000"/>
              </a:lnSpc>
              <a:spcBef>
                <a:spcPts val="0"/>
              </a:spcBef>
            </a:pPr>
            <a:endParaRPr lang="en-US" sz="1100" dirty="0"/>
          </a:p>
          <a:p>
            <a:pPr>
              <a:lnSpc>
                <a:spcPct val="100000"/>
              </a:lnSpc>
              <a:spcBef>
                <a:spcPts val="0"/>
              </a:spcBef>
            </a:pPr>
            <a:endParaRPr lang="en-US" sz="1100" dirty="0"/>
          </a:p>
        </p:txBody>
      </p:sp>
      <p:sp>
        <p:nvSpPr>
          <p:cNvPr id="4" name="Content Placeholder 3">
            <a:extLst>
              <a:ext uri="{FF2B5EF4-FFF2-40B4-BE49-F238E27FC236}">
                <a16:creationId xmlns:a16="http://schemas.microsoft.com/office/drawing/2014/main" id="{36246EED-7B51-2A4E-A960-CE39A84BA22D}"/>
              </a:ext>
            </a:extLst>
          </p:cNvPr>
          <p:cNvSpPr>
            <a:spLocks noGrp="1"/>
          </p:cNvSpPr>
          <p:nvPr>
            <p:ph sz="half" idx="2"/>
          </p:nvPr>
        </p:nvSpPr>
        <p:spPr>
          <a:xfrm>
            <a:off x="6172200" y="2541387"/>
            <a:ext cx="5181600" cy="3697367"/>
          </a:xfrm>
        </p:spPr>
        <p:txBody>
          <a:bodyPr>
            <a:normAutofit/>
          </a:bodyPr>
          <a:lstStyle/>
          <a:p>
            <a:pPr marL="0" lvl="0" indent="0">
              <a:lnSpc>
                <a:spcPct val="100000"/>
              </a:lnSpc>
              <a:spcBef>
                <a:spcPts val="0"/>
              </a:spcBef>
              <a:buNone/>
            </a:pPr>
            <a:r>
              <a:rPr lang="en-US" sz="1300" dirty="0">
                <a:solidFill>
                  <a:prstClr val="black"/>
                </a:solidFill>
              </a:rPr>
              <a:t>Close relatives</a:t>
            </a:r>
          </a:p>
          <a:p>
            <a:pPr lvl="0">
              <a:lnSpc>
                <a:spcPct val="100000"/>
              </a:lnSpc>
              <a:spcBef>
                <a:spcPts val="0"/>
              </a:spcBef>
            </a:pPr>
            <a:r>
              <a:rPr lang="en-US" sz="1300" b="1" dirty="0">
                <a:solidFill>
                  <a:prstClr val="black"/>
                </a:solidFill>
              </a:rPr>
              <a:t>MedPaLM</a:t>
            </a:r>
            <a:r>
              <a:rPr lang="en-US" sz="1300" dirty="0">
                <a:solidFill>
                  <a:prstClr val="black"/>
                </a:solidFill>
              </a:rPr>
              <a:t> (Google) – medical</a:t>
            </a:r>
          </a:p>
          <a:p>
            <a:pPr lvl="0">
              <a:lnSpc>
                <a:spcPct val="100000"/>
              </a:lnSpc>
              <a:spcBef>
                <a:spcPts val="0"/>
              </a:spcBef>
            </a:pPr>
            <a:r>
              <a:rPr lang="en-US" sz="1300" dirty="0">
                <a:solidFill>
                  <a:prstClr val="black"/>
                </a:solidFill>
              </a:rPr>
              <a:t>ChatGPT + Wolfram Alpha - math</a:t>
            </a:r>
          </a:p>
          <a:p>
            <a:pPr lvl="0">
              <a:lnSpc>
                <a:spcPct val="100000"/>
              </a:lnSpc>
              <a:spcBef>
                <a:spcPts val="0"/>
              </a:spcBef>
            </a:pPr>
            <a:r>
              <a:rPr lang="en-US" sz="1300" dirty="0">
                <a:solidFill>
                  <a:prstClr val="black"/>
                </a:solidFill>
              </a:rPr>
              <a:t>AlphaCode (OpenAI) – programming </a:t>
            </a:r>
          </a:p>
          <a:p>
            <a:pPr lvl="0">
              <a:lnSpc>
                <a:spcPct val="100000"/>
              </a:lnSpc>
              <a:spcBef>
                <a:spcPts val="0"/>
              </a:spcBef>
            </a:pPr>
            <a:r>
              <a:rPr lang="en-US" sz="1300" dirty="0">
                <a:solidFill>
                  <a:prstClr val="black"/>
                </a:solidFill>
              </a:rPr>
              <a:t>DALL-E 2 (OpenAI) – text to image</a:t>
            </a:r>
          </a:p>
          <a:p>
            <a:pPr lvl="0">
              <a:lnSpc>
                <a:spcPct val="100000"/>
              </a:lnSpc>
              <a:spcBef>
                <a:spcPts val="0"/>
              </a:spcBef>
            </a:pPr>
            <a:r>
              <a:rPr lang="en-US" sz="1300" dirty="0">
                <a:solidFill>
                  <a:prstClr val="black"/>
                </a:solidFill>
              </a:rPr>
              <a:t>Make-A-Video (Meta)</a:t>
            </a:r>
          </a:p>
          <a:p>
            <a:pPr lvl="0">
              <a:lnSpc>
                <a:spcPct val="100000"/>
              </a:lnSpc>
              <a:spcBef>
                <a:spcPts val="0"/>
              </a:spcBef>
            </a:pPr>
            <a:r>
              <a:rPr lang="en-US" sz="1300" dirty="0">
                <a:solidFill>
                  <a:prstClr val="black"/>
                </a:solidFill>
              </a:rPr>
              <a:t>Midjourney – text to image</a:t>
            </a:r>
          </a:p>
          <a:p>
            <a:pPr lvl="0">
              <a:lnSpc>
                <a:spcPct val="100000"/>
              </a:lnSpc>
              <a:spcBef>
                <a:spcPts val="0"/>
              </a:spcBef>
            </a:pPr>
            <a:r>
              <a:rPr lang="en-US" sz="1300" dirty="0">
                <a:solidFill>
                  <a:prstClr val="black"/>
                </a:solidFill>
              </a:rPr>
              <a:t>Stability AI</a:t>
            </a:r>
          </a:p>
          <a:p>
            <a:pPr lvl="0">
              <a:lnSpc>
                <a:spcPct val="100000"/>
              </a:lnSpc>
              <a:spcBef>
                <a:spcPts val="0"/>
              </a:spcBef>
            </a:pPr>
            <a:r>
              <a:rPr lang="en-US" sz="1300" dirty="0" err="1">
                <a:solidFill>
                  <a:prstClr val="black"/>
                </a:solidFill>
              </a:rPr>
              <a:t>MusicLA</a:t>
            </a:r>
            <a:r>
              <a:rPr lang="en-US" sz="1300" dirty="0">
                <a:solidFill>
                  <a:prstClr val="black"/>
                </a:solidFill>
              </a:rPr>
              <a:t> (Google) – music </a:t>
            </a:r>
          </a:p>
          <a:p>
            <a:pPr lvl="0">
              <a:lnSpc>
                <a:spcPct val="100000"/>
              </a:lnSpc>
              <a:spcBef>
                <a:spcPts val="0"/>
              </a:spcBef>
            </a:pPr>
            <a:r>
              <a:rPr lang="en-US" sz="1300" dirty="0">
                <a:solidFill>
                  <a:prstClr val="black"/>
                </a:solidFill>
              </a:rPr>
              <a:t>TransformerJM – longitudinal outcome prediction</a:t>
            </a:r>
          </a:p>
          <a:p>
            <a:pPr lvl="0">
              <a:lnSpc>
                <a:spcPct val="100000"/>
              </a:lnSpc>
              <a:spcBef>
                <a:spcPts val="0"/>
              </a:spcBef>
            </a:pPr>
            <a:r>
              <a:rPr lang="en-US" sz="1300" dirty="0">
                <a:solidFill>
                  <a:prstClr val="black"/>
                </a:solidFill>
              </a:rPr>
              <a:t>Runway – visual effects</a:t>
            </a:r>
          </a:p>
          <a:p>
            <a:pPr lvl="0">
              <a:lnSpc>
                <a:spcPct val="100000"/>
              </a:lnSpc>
              <a:spcBef>
                <a:spcPts val="0"/>
              </a:spcBef>
            </a:pPr>
            <a:r>
              <a:rPr lang="en-US" sz="1300" dirty="0">
                <a:solidFill>
                  <a:prstClr val="black"/>
                </a:solidFill>
              </a:rPr>
              <a:t>Firefly (Adobe) – pictures</a:t>
            </a:r>
          </a:p>
          <a:p>
            <a:pPr lvl="0">
              <a:lnSpc>
                <a:spcPct val="100000"/>
              </a:lnSpc>
              <a:spcBef>
                <a:spcPts val="0"/>
              </a:spcBef>
            </a:pPr>
            <a:r>
              <a:rPr lang="en-US" sz="1300" dirty="0">
                <a:solidFill>
                  <a:prstClr val="black"/>
                </a:solidFill>
              </a:rPr>
              <a:t>Magic Editor (Google) – pictures</a:t>
            </a:r>
          </a:p>
          <a:p>
            <a:pPr lvl="0">
              <a:lnSpc>
                <a:spcPct val="100000"/>
              </a:lnSpc>
              <a:spcBef>
                <a:spcPts val="0"/>
              </a:spcBef>
            </a:pPr>
            <a:endParaRPr lang="en-US" sz="1300" dirty="0">
              <a:solidFill>
                <a:prstClr val="black"/>
              </a:solidFill>
            </a:endParaRPr>
          </a:p>
          <a:p>
            <a:pPr marL="0" lvl="0" indent="0">
              <a:lnSpc>
                <a:spcPct val="100000"/>
              </a:lnSpc>
              <a:spcBef>
                <a:spcPts val="0"/>
              </a:spcBef>
              <a:buNone/>
            </a:pPr>
            <a:r>
              <a:rPr lang="en-US" sz="1300" dirty="0" err="1">
                <a:solidFill>
                  <a:prstClr val="black"/>
                </a:solidFill>
              </a:rPr>
              <a:t>MedQA</a:t>
            </a:r>
            <a:r>
              <a:rPr lang="en-US" sz="1300" dirty="0">
                <a:solidFill>
                  <a:prstClr val="black"/>
                </a:solidFill>
              </a:rPr>
              <a:t>, </a:t>
            </a:r>
            <a:r>
              <a:rPr lang="en-US" sz="1300" dirty="0" err="1">
                <a:solidFill>
                  <a:prstClr val="black"/>
                </a:solidFill>
              </a:rPr>
              <a:t>PubMedQA</a:t>
            </a:r>
            <a:r>
              <a:rPr lang="en-US" sz="1300" dirty="0">
                <a:solidFill>
                  <a:prstClr val="black"/>
                </a:solidFill>
              </a:rPr>
              <a:t>, </a:t>
            </a:r>
            <a:r>
              <a:rPr lang="en-US" sz="1300" dirty="0" err="1">
                <a:solidFill>
                  <a:prstClr val="black"/>
                </a:solidFill>
              </a:rPr>
              <a:t>MedMCQA</a:t>
            </a:r>
            <a:r>
              <a:rPr lang="en-US" sz="1300" dirty="0">
                <a:solidFill>
                  <a:prstClr val="black"/>
                </a:solidFill>
              </a:rPr>
              <a:t>, and MMLU  – medical datasets</a:t>
            </a:r>
          </a:p>
          <a:p>
            <a:pPr marL="0" lvl="0" indent="0">
              <a:lnSpc>
                <a:spcPct val="100000"/>
              </a:lnSpc>
              <a:spcBef>
                <a:spcPts val="0"/>
              </a:spcBef>
              <a:buNone/>
            </a:pPr>
            <a:r>
              <a:rPr lang="en-US" sz="1300" dirty="0">
                <a:solidFill>
                  <a:prstClr val="black"/>
                </a:solidFill>
              </a:rPr>
              <a:t>Google’s Generative AI App Builder, Vertex </a:t>
            </a:r>
            <a:r>
              <a:rPr lang="en-US" sz="1300" dirty="0" err="1">
                <a:solidFill>
                  <a:prstClr val="black"/>
                </a:solidFill>
              </a:rPr>
              <a:t>aI</a:t>
            </a:r>
            <a:r>
              <a:rPr lang="en-US" sz="1300" dirty="0">
                <a:solidFill>
                  <a:prstClr val="black"/>
                </a:solidFill>
              </a:rPr>
              <a:t>, PaLM API, </a:t>
            </a:r>
            <a:r>
              <a:rPr lang="en-US" sz="1300" dirty="0" err="1">
                <a:solidFill>
                  <a:prstClr val="black"/>
                </a:solidFill>
              </a:rPr>
              <a:t>MakerSuite</a:t>
            </a:r>
            <a:endParaRPr lang="en-US" sz="1300" dirty="0">
              <a:solidFill>
                <a:prstClr val="black"/>
              </a:solidFill>
            </a:endParaRPr>
          </a:p>
          <a:p>
            <a:pPr marL="0" lvl="0" indent="0">
              <a:lnSpc>
                <a:spcPct val="100000"/>
              </a:lnSpc>
              <a:spcBef>
                <a:spcPts val="0"/>
              </a:spcBef>
              <a:buNone/>
            </a:pPr>
            <a:r>
              <a:rPr lang="en-US" sz="1300" dirty="0">
                <a:solidFill>
                  <a:prstClr val="black"/>
                </a:solidFill>
              </a:rPr>
              <a:t>*Deceased, **Retired</a:t>
            </a:r>
          </a:p>
          <a:p>
            <a:endParaRPr lang="en-US" dirty="0"/>
          </a:p>
        </p:txBody>
      </p:sp>
    </p:spTree>
    <p:extLst>
      <p:ext uri="{BB962C8B-B14F-4D97-AF65-F5344CB8AC3E}">
        <p14:creationId xmlns:p14="http://schemas.microsoft.com/office/powerpoint/2010/main" val="362002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Disclaimers</a:t>
            </a:r>
          </a:p>
        </p:txBody>
      </p:sp>
      <p:sp>
        <p:nvSpPr>
          <p:cNvPr id="3" name="Content Placeholder 2"/>
          <p:cNvSpPr>
            <a:spLocks noGrp="1"/>
          </p:cNvSpPr>
          <p:nvPr>
            <p:ph idx="1"/>
          </p:nvPr>
        </p:nvSpPr>
        <p:spPr/>
        <p:txBody>
          <a:bodyPr>
            <a:normAutofit/>
          </a:bodyPr>
          <a:lstStyle/>
          <a:p>
            <a:r>
              <a:rPr lang="en-US" sz="2000" dirty="0">
                <a:latin typeface="+mj-lt"/>
                <a:cs typeface="Calibri Light" panose="020F0302020204030204" pitchFamily="34" charset="0"/>
              </a:rPr>
              <a:t>The ideas and opinions expressed in this presentation are those of the speaker and do not reflect the official policies or positions of the U. S. Federal Government, the Department of the Defense, the Defense Health Agency, or the Uniformed Services University</a:t>
            </a:r>
          </a:p>
          <a:p>
            <a:r>
              <a:rPr lang="en-US" sz="2000" dirty="0">
                <a:latin typeface="+mj-lt"/>
                <a:cs typeface="Calibri Light" panose="020F0302020204030204" pitchFamily="34" charset="0"/>
              </a:rPr>
              <a:t>The speaker does not have any conflicts of interest to disclose</a:t>
            </a:r>
          </a:p>
        </p:txBody>
      </p:sp>
      <p:sp>
        <p:nvSpPr>
          <p:cNvPr id="4" name="Slide Number Placeholder 3">
            <a:extLst>
              <a:ext uri="{FF2B5EF4-FFF2-40B4-BE49-F238E27FC236}">
                <a16:creationId xmlns:a16="http://schemas.microsoft.com/office/drawing/2014/main" id="{646D5233-B2A4-3C48-B86B-B88E575A9A3F}"/>
              </a:ext>
            </a:extLst>
          </p:cNvPr>
          <p:cNvSpPr>
            <a:spLocks noGrp="1"/>
          </p:cNvSpPr>
          <p:nvPr>
            <p:ph type="sldNum" sz="quarter" idx="12"/>
          </p:nvPr>
        </p:nvSpPr>
        <p:spPr/>
        <p:txBody>
          <a:bodyPr/>
          <a:lstStyle/>
          <a:p>
            <a:fld id="{469748B7-F49E-4C80-8AAB-4107DC346AE1}" type="slidenum">
              <a:rPr lang="en-US" smtClean="0"/>
              <a:pPr/>
              <a:t>2</a:t>
            </a:fld>
            <a:endParaRPr lang="en-US"/>
          </a:p>
        </p:txBody>
      </p:sp>
    </p:spTree>
    <p:extLst>
      <p:ext uri="{BB962C8B-B14F-4D97-AF65-F5344CB8AC3E}">
        <p14:creationId xmlns:p14="http://schemas.microsoft.com/office/powerpoint/2010/main" val="3069858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51BF-37DE-E64A-B687-8BF3D03B6CC0}"/>
              </a:ext>
            </a:extLst>
          </p:cNvPr>
          <p:cNvSpPr>
            <a:spLocks noGrp="1"/>
          </p:cNvSpPr>
          <p:nvPr>
            <p:ph type="title"/>
          </p:nvPr>
        </p:nvSpPr>
        <p:spPr>
          <a:xfrm>
            <a:off x="826871" y="274638"/>
            <a:ext cx="8229600" cy="868362"/>
          </a:xfrm>
        </p:spPr>
        <p:txBody>
          <a:bodyPr>
            <a:normAutofit/>
          </a:bodyPr>
          <a:lstStyle/>
          <a:p>
            <a:pPr algn="l"/>
            <a:r>
              <a:rPr lang="en-US" sz="3200" dirty="0"/>
              <a:t>History of ChatGPT</a:t>
            </a:r>
          </a:p>
        </p:txBody>
      </p:sp>
      <p:sp>
        <p:nvSpPr>
          <p:cNvPr id="3" name="Content Placeholder 2">
            <a:extLst>
              <a:ext uri="{FF2B5EF4-FFF2-40B4-BE49-F238E27FC236}">
                <a16:creationId xmlns:a16="http://schemas.microsoft.com/office/drawing/2014/main" id="{4C9F3AFC-54FA-0148-95B1-EC477C4703DC}"/>
              </a:ext>
            </a:extLst>
          </p:cNvPr>
          <p:cNvSpPr>
            <a:spLocks noGrp="1"/>
          </p:cNvSpPr>
          <p:nvPr>
            <p:ph idx="1"/>
          </p:nvPr>
        </p:nvSpPr>
        <p:spPr>
          <a:xfrm>
            <a:off x="1017372" y="1143000"/>
            <a:ext cx="9955427" cy="5366893"/>
          </a:xfrm>
        </p:spPr>
        <p:txBody>
          <a:bodyPr>
            <a:normAutofit fontScale="92500" lnSpcReduction="10000"/>
          </a:bodyPr>
          <a:lstStyle/>
          <a:p>
            <a:r>
              <a:rPr lang="en-US" sz="1800" dirty="0">
                <a:cs typeface="Calibri Light" panose="020F0302020204030204" pitchFamily="34" charset="0"/>
              </a:rPr>
              <a:t>DeepMind purchased by Google in 2014 for $500,000,000 </a:t>
            </a:r>
          </a:p>
          <a:p>
            <a:r>
              <a:rPr lang="en-US" sz="1800" dirty="0">
                <a:cs typeface="Calibri Light" panose="020F0302020204030204" pitchFamily="34" charset="0"/>
              </a:rPr>
              <a:t>Sam Altman, CEO of OpenAI</a:t>
            </a:r>
          </a:p>
          <a:p>
            <a:r>
              <a:rPr lang="en-US" sz="1800" dirty="0">
                <a:cs typeface="Calibri Light" panose="020F0302020204030204" pitchFamily="34" charset="0"/>
              </a:rPr>
              <a:t>OpenAI (nonprofit), founded in 2015</a:t>
            </a:r>
          </a:p>
          <a:p>
            <a:r>
              <a:rPr lang="en-US" sz="1800" dirty="0">
                <a:cs typeface="Calibri Light" panose="020F0302020204030204" pitchFamily="34" charset="0"/>
              </a:rPr>
              <a:t>Received $1,000,000,000 in initial funding</a:t>
            </a:r>
          </a:p>
          <a:p>
            <a:r>
              <a:rPr lang="en-US" sz="1800" dirty="0">
                <a:cs typeface="Calibri Light" panose="020F0302020204030204" pitchFamily="34" charset="0"/>
              </a:rPr>
              <a:t>Transformer architecture developed by Google, paper published in 2017</a:t>
            </a:r>
          </a:p>
          <a:p>
            <a:r>
              <a:rPr lang="en-US" sz="1800" dirty="0">
                <a:cs typeface="Calibri Light" panose="020F0302020204030204" pitchFamily="34" charset="0"/>
              </a:rPr>
              <a:t>OpenAI LP (for profit, development and commercialization), founded in 2019 </a:t>
            </a:r>
          </a:p>
          <a:p>
            <a:r>
              <a:rPr lang="en-US" sz="1800" dirty="0">
                <a:cs typeface="Calibri Light" panose="020F0302020204030204" pitchFamily="34" charset="0"/>
              </a:rPr>
              <a:t>Microsoft’s initial investment for exclusivity, $1,000,000,000</a:t>
            </a:r>
          </a:p>
          <a:p>
            <a:r>
              <a:rPr lang="en-US" sz="1800" dirty="0">
                <a:cs typeface="Calibri Light" panose="020F0302020204030204" pitchFamily="34" charset="0"/>
              </a:rPr>
              <a:t>Microsoft owns 49% of OpenAI LP</a:t>
            </a:r>
          </a:p>
          <a:p>
            <a:r>
              <a:rPr lang="en-US" sz="1800" dirty="0">
                <a:cs typeface="Calibri Light" panose="020F0302020204030204" pitchFamily="34" charset="0"/>
              </a:rPr>
              <a:t>Profits spit between OpenAI and Microsoft</a:t>
            </a:r>
          </a:p>
          <a:p>
            <a:r>
              <a:rPr lang="en-US" sz="1800" dirty="0">
                <a:cs typeface="Calibri Light" panose="020F0302020204030204" pitchFamily="34" charset="0"/>
              </a:rPr>
              <a:t>Total committed Microsoft investment, $13,000,000,000</a:t>
            </a:r>
          </a:p>
          <a:p>
            <a:r>
              <a:rPr lang="en-US" sz="1800" dirty="0">
                <a:cs typeface="Calibri Light" panose="020F0302020204030204" pitchFamily="34" charset="0"/>
              </a:rPr>
              <a:t>Runs on Microsoft Azure serves</a:t>
            </a:r>
          </a:p>
          <a:p>
            <a:r>
              <a:rPr lang="en-US" sz="1800" dirty="0">
                <a:cs typeface="Calibri Light" panose="020F0302020204030204" pitchFamily="34" charset="0"/>
              </a:rPr>
              <a:t>Release of ChatGPT-3.5: November 30 2022 (https://</a:t>
            </a:r>
            <a:r>
              <a:rPr lang="en-US" sz="1800" dirty="0" err="1">
                <a:cs typeface="Calibri Light" panose="020F0302020204030204" pitchFamily="34" charset="0"/>
              </a:rPr>
              <a:t>openai.com</a:t>
            </a:r>
            <a:r>
              <a:rPr lang="en-US" sz="1800" dirty="0">
                <a:cs typeface="Calibri Light" panose="020F0302020204030204" pitchFamily="34" charset="0"/>
              </a:rPr>
              <a:t>/blog/chatGPT)</a:t>
            </a:r>
          </a:p>
          <a:p>
            <a:r>
              <a:rPr lang="en-US" sz="1800" dirty="0">
                <a:cs typeface="Calibri Light" panose="020F0302020204030204" pitchFamily="34" charset="0"/>
              </a:rPr>
              <a:t>A record 100,000,000 uses by February 2023 (2 months)</a:t>
            </a:r>
          </a:p>
          <a:p>
            <a:r>
              <a:rPr lang="en-US" sz="1800" dirty="0">
                <a:cs typeface="Calibri Light" panose="020F0302020204030204" pitchFamily="34" charset="0"/>
              </a:rPr>
              <a:t>ChatGPT is free, GPT-4 is $20 per month, APIs are expensive</a:t>
            </a:r>
          </a:p>
          <a:p>
            <a:r>
              <a:rPr lang="en-US" sz="1800" dirty="0">
                <a:cs typeface="Calibri Light" panose="020F0302020204030204" pitchFamily="34" charset="0"/>
              </a:rPr>
              <a:t>Over 1,000 organizations are using it, 53% of 500 companies surveyed plan to use ChatGPT (April, 2023)</a:t>
            </a:r>
          </a:p>
          <a:p>
            <a:r>
              <a:rPr lang="en-US" sz="1800" dirty="0">
                <a:cs typeface="Calibri Light" panose="020F0302020204030204" pitchFamily="34" charset="0"/>
              </a:rPr>
              <a:t>ChatGPT website has 1,500,000 monthly visitors, one of the top 20 websites in the world (June, 2023)</a:t>
            </a:r>
          </a:p>
        </p:txBody>
      </p:sp>
      <p:sp>
        <p:nvSpPr>
          <p:cNvPr id="4" name="Slide Number Placeholder 3">
            <a:extLst>
              <a:ext uri="{FF2B5EF4-FFF2-40B4-BE49-F238E27FC236}">
                <a16:creationId xmlns:a16="http://schemas.microsoft.com/office/drawing/2014/main" id="{F190486D-9AE7-FE42-8BB2-47C1F6AACD74}"/>
              </a:ext>
            </a:extLst>
          </p:cNvPr>
          <p:cNvSpPr>
            <a:spLocks noGrp="1"/>
          </p:cNvSpPr>
          <p:nvPr>
            <p:ph type="sldNum" sz="quarter" idx="12"/>
          </p:nvPr>
        </p:nvSpPr>
        <p:spPr/>
        <p:txBody>
          <a:bodyPr/>
          <a:lstStyle/>
          <a:p>
            <a:fld id="{469748B7-F49E-4C80-8AAB-4107DC346AE1}" type="slidenum">
              <a:rPr lang="en-US" smtClean="0"/>
              <a:pPr/>
              <a:t>20</a:t>
            </a:fld>
            <a:endParaRPr lang="en-US" dirty="0"/>
          </a:p>
        </p:txBody>
      </p:sp>
    </p:spTree>
    <p:extLst>
      <p:ext uri="{BB962C8B-B14F-4D97-AF65-F5344CB8AC3E}">
        <p14:creationId xmlns:p14="http://schemas.microsoft.com/office/powerpoint/2010/main" val="78195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C077-B1AF-464B-95FD-0DB285D3C1F2}"/>
              </a:ext>
            </a:extLst>
          </p:cNvPr>
          <p:cNvSpPr>
            <a:spLocks noGrp="1"/>
          </p:cNvSpPr>
          <p:nvPr>
            <p:ph type="title"/>
          </p:nvPr>
        </p:nvSpPr>
        <p:spPr>
          <a:xfrm>
            <a:off x="889686" y="381000"/>
            <a:ext cx="9473514" cy="850900"/>
          </a:xfrm>
        </p:spPr>
        <p:txBody>
          <a:bodyPr>
            <a:normAutofit/>
          </a:bodyPr>
          <a:lstStyle/>
          <a:p>
            <a:pPr algn="l"/>
            <a:r>
              <a:rPr lang="en-US" sz="3200" dirty="0"/>
              <a:t>A GPT search is not a Google search on steroids</a:t>
            </a:r>
          </a:p>
        </p:txBody>
      </p:sp>
      <p:sp>
        <p:nvSpPr>
          <p:cNvPr id="3" name="Content Placeholder 2">
            <a:extLst>
              <a:ext uri="{FF2B5EF4-FFF2-40B4-BE49-F238E27FC236}">
                <a16:creationId xmlns:a16="http://schemas.microsoft.com/office/drawing/2014/main" id="{14FCAFDA-2593-7D41-BBA8-8FA1F022B3B6}"/>
              </a:ext>
            </a:extLst>
          </p:cNvPr>
          <p:cNvSpPr>
            <a:spLocks noGrp="1"/>
          </p:cNvSpPr>
          <p:nvPr>
            <p:ph idx="1"/>
          </p:nvPr>
        </p:nvSpPr>
        <p:spPr>
          <a:xfrm>
            <a:off x="991285" y="1355984"/>
            <a:ext cx="9930715" cy="5000368"/>
          </a:xfrm>
        </p:spPr>
        <p:txBody>
          <a:bodyPr>
            <a:noAutofit/>
          </a:bodyPr>
          <a:lstStyle/>
          <a:p>
            <a:r>
              <a:rPr lang="en-US" sz="1800" dirty="0">
                <a:latin typeface="+mj-lt"/>
                <a:cs typeface="Calibri Light" panose="020F0302020204030204" pitchFamily="34" charset="0"/>
              </a:rPr>
              <a:t>Google Search</a:t>
            </a:r>
          </a:p>
          <a:p>
            <a:pPr lvl="1"/>
            <a:r>
              <a:rPr lang="en-US" sz="1800" dirty="0">
                <a:latin typeface="+mj-lt"/>
                <a:cs typeface="Calibri Light" panose="020F0302020204030204" pitchFamily="34" charset="0"/>
              </a:rPr>
              <a:t>Crawlers continuously searches the internet in real time</a:t>
            </a:r>
          </a:p>
          <a:p>
            <a:pPr lvl="1"/>
            <a:r>
              <a:rPr lang="en-US" sz="1800" dirty="0">
                <a:latin typeface="+mj-lt"/>
                <a:cs typeface="Calibri Light" panose="020F0302020204030204" pitchFamily="34" charset="0"/>
              </a:rPr>
              <a:t>Indexes electronic data contained in internet sites</a:t>
            </a:r>
          </a:p>
          <a:p>
            <a:pPr lvl="1"/>
            <a:r>
              <a:rPr lang="en-US" sz="1800" dirty="0">
                <a:latin typeface="+mj-lt"/>
                <a:cs typeface="Calibri Light" panose="020F0302020204030204" pitchFamily="34" charset="0"/>
              </a:rPr>
              <a:t>Prompt generates a rank order list of websites, which can be exhaustive, that match the prompt</a:t>
            </a:r>
          </a:p>
          <a:p>
            <a:pPr lvl="1"/>
            <a:r>
              <a:rPr lang="en-US" sz="1800" dirty="0">
                <a:latin typeface="+mj-lt"/>
                <a:cs typeface="Calibri Light" panose="020F0302020204030204" pitchFamily="34" charset="0"/>
              </a:rPr>
              <a:t>Ranking bases on instars, outstars, reputation, number of visits, etc. </a:t>
            </a:r>
          </a:p>
          <a:p>
            <a:pPr lvl="1"/>
            <a:r>
              <a:rPr lang="en-US" sz="1800" dirty="0">
                <a:latin typeface="+mj-lt"/>
                <a:cs typeface="Calibri Light" panose="020F0302020204030204" pitchFamily="34" charset="0"/>
              </a:rPr>
              <a:t>Uses artificial neural networks for its indexing and predictions</a:t>
            </a:r>
          </a:p>
          <a:p>
            <a:pPr lvl="1"/>
            <a:r>
              <a:rPr lang="en-US" sz="1800" dirty="0">
                <a:latin typeface="+mj-lt"/>
                <a:cs typeface="Calibri Light" panose="020F0302020204030204" pitchFamily="34" charset="0"/>
              </a:rPr>
              <a:t>Constantly indexing the latest information</a:t>
            </a:r>
          </a:p>
          <a:p>
            <a:r>
              <a:rPr lang="en-US" sz="1800" dirty="0">
                <a:latin typeface="+mj-lt"/>
                <a:cs typeface="Calibri Light" panose="020F0302020204030204" pitchFamily="34" charset="0"/>
              </a:rPr>
              <a:t>ChatGPT algorithm</a:t>
            </a:r>
          </a:p>
          <a:p>
            <a:pPr lvl="1"/>
            <a:r>
              <a:rPr lang="en-US" sz="1800" dirty="0">
                <a:latin typeface="+mj-lt"/>
                <a:cs typeface="Calibri Light" panose="020F0302020204030204" pitchFamily="34" charset="0"/>
              </a:rPr>
              <a:t>Contains electronic data from many sources (especially from the internet)</a:t>
            </a:r>
          </a:p>
          <a:p>
            <a:pPr lvl="1"/>
            <a:r>
              <a:rPr lang="en-US" sz="1800" dirty="0">
                <a:latin typeface="+mj-lt"/>
                <a:cs typeface="Calibri Light" panose="020F0302020204030204" pitchFamily="34" charset="0"/>
              </a:rPr>
              <a:t>Prompt generates a “best answer”</a:t>
            </a:r>
          </a:p>
          <a:p>
            <a:pPr lvl="1"/>
            <a:r>
              <a:rPr lang="en-US" sz="1800" dirty="0">
                <a:latin typeface="+mj-lt"/>
                <a:cs typeface="Calibri Light" panose="020F0302020204030204" pitchFamily="34" charset="0"/>
              </a:rPr>
              <a:t>Uses artificial neural networks for organizing, storing, and retrieving information</a:t>
            </a:r>
          </a:p>
          <a:p>
            <a:pPr lvl="1"/>
            <a:r>
              <a:rPr lang="en-US" sz="1800" dirty="0">
                <a:latin typeface="+mj-lt"/>
                <a:cs typeface="Calibri Light" panose="020F0302020204030204" pitchFamily="34" charset="0"/>
              </a:rPr>
              <a:t>You can “tunnel down” the search (recursive search) by concatenating searches (it keeps track of the context) “nested” searches</a:t>
            </a:r>
          </a:p>
          <a:p>
            <a:pPr lvl="1"/>
            <a:r>
              <a:rPr lang="en-US" sz="1800" dirty="0">
                <a:latin typeface="+mj-lt"/>
                <a:cs typeface="Calibri Light" panose="020F0302020204030204" pitchFamily="34" charset="0"/>
              </a:rPr>
              <a:t>Static architecture: It needs periodic updates</a:t>
            </a:r>
          </a:p>
          <a:p>
            <a:r>
              <a:rPr lang="en-US" sz="1800" dirty="0">
                <a:latin typeface="+mj-lt"/>
                <a:cs typeface="Calibri Light" panose="020F0302020204030204" pitchFamily="34" charset="0"/>
              </a:rPr>
              <a:t>Both Microsoft and Google have combined their internet search and GPT query</a:t>
            </a:r>
          </a:p>
          <a:p>
            <a:endParaRPr lang="en-US" sz="1800" dirty="0">
              <a:latin typeface="+mj-lt"/>
              <a:cs typeface="Calibri Light" panose="020F0302020204030204" pitchFamily="34" charset="0"/>
            </a:endParaRPr>
          </a:p>
        </p:txBody>
      </p:sp>
      <p:sp>
        <p:nvSpPr>
          <p:cNvPr id="4" name="Slide Number Placeholder 3">
            <a:extLst>
              <a:ext uri="{FF2B5EF4-FFF2-40B4-BE49-F238E27FC236}">
                <a16:creationId xmlns:a16="http://schemas.microsoft.com/office/drawing/2014/main" id="{4DBA2716-B411-1145-A89D-9CCE7292E9CB}"/>
              </a:ext>
            </a:extLst>
          </p:cNvPr>
          <p:cNvSpPr>
            <a:spLocks noGrp="1"/>
          </p:cNvSpPr>
          <p:nvPr>
            <p:ph type="sldNum" sz="quarter" idx="12"/>
          </p:nvPr>
        </p:nvSpPr>
        <p:spPr/>
        <p:txBody>
          <a:bodyPr/>
          <a:lstStyle/>
          <a:p>
            <a:fld id="{469748B7-F49E-4C80-8AAB-4107DC346AE1}" type="slidenum">
              <a:rPr lang="en-US" smtClean="0"/>
              <a:pPr/>
              <a:t>21</a:t>
            </a:fld>
            <a:endParaRPr lang="en-US"/>
          </a:p>
        </p:txBody>
      </p:sp>
    </p:spTree>
    <p:extLst>
      <p:ext uri="{BB962C8B-B14F-4D97-AF65-F5344CB8AC3E}">
        <p14:creationId xmlns:p14="http://schemas.microsoft.com/office/powerpoint/2010/main" val="147833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E296-21D6-6C44-A11F-9B29A68FBCF4}"/>
              </a:ext>
            </a:extLst>
          </p:cNvPr>
          <p:cNvSpPr>
            <a:spLocks noGrp="1"/>
          </p:cNvSpPr>
          <p:nvPr>
            <p:ph type="title"/>
          </p:nvPr>
        </p:nvSpPr>
        <p:spPr>
          <a:xfrm>
            <a:off x="711200" y="481476"/>
            <a:ext cx="10515600" cy="793785"/>
          </a:xfrm>
        </p:spPr>
        <p:txBody>
          <a:bodyPr>
            <a:normAutofit/>
          </a:bodyPr>
          <a:lstStyle/>
          <a:p>
            <a:r>
              <a:rPr lang="en-US" sz="3200" dirty="0"/>
              <a:t>Major companies with GPT products</a:t>
            </a:r>
          </a:p>
        </p:txBody>
      </p:sp>
      <p:sp>
        <p:nvSpPr>
          <p:cNvPr id="4" name="Rectangle 3">
            <a:extLst>
              <a:ext uri="{FF2B5EF4-FFF2-40B4-BE49-F238E27FC236}">
                <a16:creationId xmlns:a16="http://schemas.microsoft.com/office/drawing/2014/main" id="{BC77A436-23C2-D34E-B851-4D8F9B18ED9F}"/>
              </a:ext>
            </a:extLst>
          </p:cNvPr>
          <p:cNvSpPr/>
          <p:nvPr/>
        </p:nvSpPr>
        <p:spPr>
          <a:xfrm rot="5400000">
            <a:off x="2257282" y="1270420"/>
            <a:ext cx="454151" cy="153368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MICROSOFT</a:t>
            </a:r>
          </a:p>
          <a:p>
            <a:pPr algn="ctr"/>
            <a:r>
              <a:rPr lang="en-US" sz="1200" dirty="0">
                <a:solidFill>
                  <a:schemeClr val="tx1"/>
                </a:solidFill>
              </a:rPr>
              <a:t>(Azure)</a:t>
            </a:r>
          </a:p>
        </p:txBody>
      </p:sp>
      <p:cxnSp>
        <p:nvCxnSpPr>
          <p:cNvPr id="5" name="Straight Arrow Connector 4">
            <a:extLst>
              <a:ext uri="{FF2B5EF4-FFF2-40B4-BE49-F238E27FC236}">
                <a16:creationId xmlns:a16="http://schemas.microsoft.com/office/drawing/2014/main" id="{12C316EB-16A2-6943-B89C-B4C86F20C25D}"/>
              </a:ext>
            </a:extLst>
          </p:cNvPr>
          <p:cNvCxnSpPr>
            <a:cxnSpLocks/>
            <a:stCxn id="4" idx="0"/>
            <a:endCxn id="8" idx="2"/>
          </p:cNvCxnSpPr>
          <p:nvPr/>
        </p:nvCxnSpPr>
        <p:spPr>
          <a:xfrm>
            <a:off x="3251198" y="2037261"/>
            <a:ext cx="410015" cy="5130"/>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4CB306B7-7C9A-9F43-A9D9-FA0C13814C31}"/>
              </a:ext>
            </a:extLst>
          </p:cNvPr>
          <p:cNvSpPr/>
          <p:nvPr/>
        </p:nvSpPr>
        <p:spPr>
          <a:xfrm rot="5400000">
            <a:off x="3906972" y="1662617"/>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OpenAI</a:t>
            </a:r>
          </a:p>
        </p:txBody>
      </p:sp>
      <p:sp>
        <p:nvSpPr>
          <p:cNvPr id="16" name="Rectangle 15">
            <a:extLst>
              <a:ext uri="{FF2B5EF4-FFF2-40B4-BE49-F238E27FC236}">
                <a16:creationId xmlns:a16="http://schemas.microsoft.com/office/drawing/2014/main" id="{FF19F63D-CBC7-2444-810B-911A9B3710E1}"/>
              </a:ext>
            </a:extLst>
          </p:cNvPr>
          <p:cNvSpPr/>
          <p:nvPr/>
        </p:nvSpPr>
        <p:spPr>
          <a:xfrm rot="5400000">
            <a:off x="5151144" y="1257233"/>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Copilot</a:t>
            </a:r>
          </a:p>
        </p:txBody>
      </p:sp>
      <p:sp>
        <p:nvSpPr>
          <p:cNvPr id="17" name="Rectangle 16">
            <a:extLst>
              <a:ext uri="{FF2B5EF4-FFF2-40B4-BE49-F238E27FC236}">
                <a16:creationId xmlns:a16="http://schemas.microsoft.com/office/drawing/2014/main" id="{1C1935CE-F644-BC4A-90B8-B1EBBD87F370}"/>
              </a:ext>
            </a:extLst>
          </p:cNvPr>
          <p:cNvSpPr/>
          <p:nvPr/>
        </p:nvSpPr>
        <p:spPr>
          <a:xfrm rot="5400000">
            <a:off x="5107179" y="1670486"/>
            <a:ext cx="35596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ChatGPT</a:t>
            </a:r>
          </a:p>
          <a:p>
            <a:pPr algn="ctr"/>
            <a:r>
              <a:rPr lang="en-US" sz="1200" dirty="0">
                <a:solidFill>
                  <a:schemeClr val="tx1"/>
                </a:solidFill>
              </a:rPr>
              <a:t>GPT-4</a:t>
            </a:r>
          </a:p>
        </p:txBody>
      </p:sp>
      <p:sp>
        <p:nvSpPr>
          <p:cNvPr id="18" name="Rectangle 17">
            <a:extLst>
              <a:ext uri="{FF2B5EF4-FFF2-40B4-BE49-F238E27FC236}">
                <a16:creationId xmlns:a16="http://schemas.microsoft.com/office/drawing/2014/main" id="{6666C6E6-D26C-4D49-9209-B46D01FF9537}"/>
              </a:ext>
            </a:extLst>
          </p:cNvPr>
          <p:cNvSpPr/>
          <p:nvPr/>
        </p:nvSpPr>
        <p:spPr>
          <a:xfrm rot="5400000">
            <a:off x="5151144" y="2082076"/>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Bing</a:t>
            </a:r>
          </a:p>
        </p:txBody>
      </p:sp>
      <p:cxnSp>
        <p:nvCxnSpPr>
          <p:cNvPr id="19" name="Straight Arrow Connector 18">
            <a:extLst>
              <a:ext uri="{FF2B5EF4-FFF2-40B4-BE49-F238E27FC236}">
                <a16:creationId xmlns:a16="http://schemas.microsoft.com/office/drawing/2014/main" id="{C24BA67E-13C0-694A-8057-0C331079E1A6}"/>
              </a:ext>
            </a:extLst>
          </p:cNvPr>
          <p:cNvCxnSpPr>
            <a:cxnSpLocks/>
            <a:stCxn id="8" idx="0"/>
            <a:endCxn id="16" idx="2"/>
          </p:cNvCxnSpPr>
          <p:nvPr/>
        </p:nvCxnSpPr>
        <p:spPr>
          <a:xfrm flipV="1">
            <a:off x="4420761" y="1637007"/>
            <a:ext cx="484624" cy="405384"/>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A20B28E-FF4A-2C47-A3B3-B5034AF12FE1}"/>
              </a:ext>
            </a:extLst>
          </p:cNvPr>
          <p:cNvCxnSpPr>
            <a:cxnSpLocks/>
            <a:stCxn id="8" idx="0"/>
            <a:endCxn id="17" idx="2"/>
          </p:cNvCxnSpPr>
          <p:nvPr/>
        </p:nvCxnSpPr>
        <p:spPr>
          <a:xfrm>
            <a:off x="4420761" y="2042391"/>
            <a:ext cx="484624" cy="7869"/>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C7BE85A-3749-764B-B02A-D94E7BE6C526}"/>
              </a:ext>
            </a:extLst>
          </p:cNvPr>
          <p:cNvCxnSpPr>
            <a:cxnSpLocks/>
            <a:stCxn id="8" idx="0"/>
            <a:endCxn id="18" idx="2"/>
          </p:cNvCxnSpPr>
          <p:nvPr/>
        </p:nvCxnSpPr>
        <p:spPr>
          <a:xfrm>
            <a:off x="4420761" y="2042391"/>
            <a:ext cx="484624" cy="419459"/>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F171409-2A5E-944C-8C42-A6BE298A0D97}"/>
              </a:ext>
            </a:extLst>
          </p:cNvPr>
          <p:cNvCxnSpPr>
            <a:cxnSpLocks/>
            <a:stCxn id="4" idx="0"/>
            <a:endCxn id="18" idx="2"/>
          </p:cNvCxnSpPr>
          <p:nvPr/>
        </p:nvCxnSpPr>
        <p:spPr>
          <a:xfrm>
            <a:off x="3251198" y="2037261"/>
            <a:ext cx="1654187" cy="424589"/>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5B1ADE8-9E73-D34A-8CC1-38793D087660}"/>
              </a:ext>
            </a:extLst>
          </p:cNvPr>
          <p:cNvSpPr/>
          <p:nvPr/>
        </p:nvSpPr>
        <p:spPr>
          <a:xfrm rot="5400000">
            <a:off x="2221134" y="2639961"/>
            <a:ext cx="485330" cy="157479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GOOGLE</a:t>
            </a:r>
          </a:p>
          <a:p>
            <a:pPr algn="ctr"/>
            <a:r>
              <a:rPr lang="en-US" sz="1200" dirty="0">
                <a:solidFill>
                  <a:schemeClr val="tx1"/>
                </a:solidFill>
              </a:rPr>
              <a:t>(Cloud Platform)</a:t>
            </a:r>
          </a:p>
        </p:txBody>
      </p:sp>
      <p:sp>
        <p:nvSpPr>
          <p:cNvPr id="34" name="Rectangle 33">
            <a:extLst>
              <a:ext uri="{FF2B5EF4-FFF2-40B4-BE49-F238E27FC236}">
                <a16:creationId xmlns:a16="http://schemas.microsoft.com/office/drawing/2014/main" id="{D8C23A94-7019-FF4D-A4C2-7FC503CA088C}"/>
              </a:ext>
            </a:extLst>
          </p:cNvPr>
          <p:cNvSpPr/>
          <p:nvPr/>
        </p:nvSpPr>
        <p:spPr>
          <a:xfrm rot="5400000">
            <a:off x="5103908" y="2544553"/>
            <a:ext cx="362499" cy="75954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Gemini</a:t>
            </a:r>
          </a:p>
        </p:txBody>
      </p:sp>
      <p:sp>
        <p:nvSpPr>
          <p:cNvPr id="35" name="Rectangle 34">
            <a:extLst>
              <a:ext uri="{FF2B5EF4-FFF2-40B4-BE49-F238E27FC236}">
                <a16:creationId xmlns:a16="http://schemas.microsoft.com/office/drawing/2014/main" id="{2141391E-690E-CB46-9B57-59FEC244DCD1}"/>
              </a:ext>
            </a:extLst>
          </p:cNvPr>
          <p:cNvSpPr/>
          <p:nvPr/>
        </p:nvSpPr>
        <p:spPr>
          <a:xfrm rot="5400000">
            <a:off x="5151144" y="3043980"/>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Bard</a:t>
            </a:r>
          </a:p>
        </p:txBody>
      </p:sp>
      <p:sp>
        <p:nvSpPr>
          <p:cNvPr id="36" name="Rectangle 35">
            <a:extLst>
              <a:ext uri="{FF2B5EF4-FFF2-40B4-BE49-F238E27FC236}">
                <a16:creationId xmlns:a16="http://schemas.microsoft.com/office/drawing/2014/main" id="{44258289-E0BD-C547-9563-7B5DF3E6F96A}"/>
              </a:ext>
            </a:extLst>
          </p:cNvPr>
          <p:cNvSpPr/>
          <p:nvPr/>
        </p:nvSpPr>
        <p:spPr>
          <a:xfrm rot="5400000">
            <a:off x="3829877" y="3401874"/>
            <a:ext cx="271317" cy="103382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ANTHROPIC</a:t>
            </a:r>
          </a:p>
        </p:txBody>
      </p:sp>
      <p:cxnSp>
        <p:nvCxnSpPr>
          <p:cNvPr id="37" name="Straight Arrow Connector 36">
            <a:extLst>
              <a:ext uri="{FF2B5EF4-FFF2-40B4-BE49-F238E27FC236}">
                <a16:creationId xmlns:a16="http://schemas.microsoft.com/office/drawing/2014/main" id="{AD8E5432-F316-2F4F-A41C-ACEA2E2FC1F6}"/>
              </a:ext>
            </a:extLst>
          </p:cNvPr>
          <p:cNvCxnSpPr>
            <a:cxnSpLocks/>
            <a:stCxn id="31" idx="0"/>
            <a:endCxn id="34" idx="2"/>
          </p:cNvCxnSpPr>
          <p:nvPr/>
        </p:nvCxnSpPr>
        <p:spPr>
          <a:xfrm flipV="1">
            <a:off x="3251199" y="2924328"/>
            <a:ext cx="1654184" cy="503033"/>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3495AEA-3AFF-394E-981D-D91B4B9A64D5}"/>
              </a:ext>
            </a:extLst>
          </p:cNvPr>
          <p:cNvCxnSpPr>
            <a:cxnSpLocks/>
            <a:stCxn id="31" idx="0"/>
            <a:endCxn id="35" idx="2"/>
          </p:cNvCxnSpPr>
          <p:nvPr/>
        </p:nvCxnSpPr>
        <p:spPr>
          <a:xfrm flipV="1">
            <a:off x="3251199" y="3423754"/>
            <a:ext cx="1654186" cy="3607"/>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46F87E4-BE31-F34F-8466-C7F1E8A51B56}"/>
              </a:ext>
            </a:extLst>
          </p:cNvPr>
          <p:cNvCxnSpPr>
            <a:cxnSpLocks/>
            <a:stCxn id="31" idx="0"/>
            <a:endCxn id="36" idx="2"/>
          </p:cNvCxnSpPr>
          <p:nvPr/>
        </p:nvCxnSpPr>
        <p:spPr>
          <a:xfrm>
            <a:off x="3251199" y="3427361"/>
            <a:ext cx="197426" cy="491425"/>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3AD002E7-E167-8E44-B6A9-320E139E362C}"/>
              </a:ext>
            </a:extLst>
          </p:cNvPr>
          <p:cNvSpPr/>
          <p:nvPr/>
        </p:nvSpPr>
        <p:spPr>
          <a:xfrm rot="5400000">
            <a:off x="5174365" y="3538228"/>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Claude</a:t>
            </a:r>
          </a:p>
        </p:txBody>
      </p:sp>
      <p:cxnSp>
        <p:nvCxnSpPr>
          <p:cNvPr id="50" name="Straight Arrow Connector 49">
            <a:extLst>
              <a:ext uri="{FF2B5EF4-FFF2-40B4-BE49-F238E27FC236}">
                <a16:creationId xmlns:a16="http://schemas.microsoft.com/office/drawing/2014/main" id="{C40FAFA7-3895-634D-A26C-8700281528B2}"/>
              </a:ext>
            </a:extLst>
          </p:cNvPr>
          <p:cNvCxnSpPr>
            <a:cxnSpLocks/>
            <a:stCxn id="36" idx="0"/>
            <a:endCxn id="49" idx="2"/>
          </p:cNvCxnSpPr>
          <p:nvPr/>
        </p:nvCxnSpPr>
        <p:spPr>
          <a:xfrm flipV="1">
            <a:off x="4482447" y="3918002"/>
            <a:ext cx="446159" cy="784"/>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477AD997-1CD2-0144-9201-406F357B2B21}"/>
              </a:ext>
            </a:extLst>
          </p:cNvPr>
          <p:cNvSpPr/>
          <p:nvPr/>
        </p:nvSpPr>
        <p:spPr>
          <a:xfrm rot="5400000">
            <a:off x="2207125" y="3658703"/>
            <a:ext cx="531247" cy="15569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AMAZON</a:t>
            </a:r>
          </a:p>
          <a:p>
            <a:pPr algn="ctr"/>
            <a:r>
              <a:rPr lang="en-US" sz="1200" dirty="0">
                <a:solidFill>
                  <a:schemeClr val="tx1"/>
                </a:solidFill>
              </a:rPr>
              <a:t>(Amazon Web Services)</a:t>
            </a:r>
          </a:p>
        </p:txBody>
      </p:sp>
      <p:sp>
        <p:nvSpPr>
          <p:cNvPr id="55" name="Rectangle 54">
            <a:extLst>
              <a:ext uri="{FF2B5EF4-FFF2-40B4-BE49-F238E27FC236}">
                <a16:creationId xmlns:a16="http://schemas.microsoft.com/office/drawing/2014/main" id="{25834851-9508-C041-83DA-F0BE5259567B}"/>
              </a:ext>
            </a:extLst>
          </p:cNvPr>
          <p:cNvSpPr/>
          <p:nvPr/>
        </p:nvSpPr>
        <p:spPr>
          <a:xfrm rot="5400000">
            <a:off x="5151143" y="4052284"/>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Bedrock</a:t>
            </a:r>
          </a:p>
        </p:txBody>
      </p:sp>
      <p:cxnSp>
        <p:nvCxnSpPr>
          <p:cNvPr id="58" name="Straight Arrow Connector 57">
            <a:extLst>
              <a:ext uri="{FF2B5EF4-FFF2-40B4-BE49-F238E27FC236}">
                <a16:creationId xmlns:a16="http://schemas.microsoft.com/office/drawing/2014/main" id="{03BC1553-0AE7-0741-A851-93D0082055FF}"/>
              </a:ext>
            </a:extLst>
          </p:cNvPr>
          <p:cNvCxnSpPr>
            <a:cxnSpLocks/>
            <a:stCxn id="53" idx="0"/>
            <a:endCxn id="55" idx="2"/>
          </p:cNvCxnSpPr>
          <p:nvPr/>
        </p:nvCxnSpPr>
        <p:spPr>
          <a:xfrm flipV="1">
            <a:off x="3251199" y="4432058"/>
            <a:ext cx="1654185" cy="5096"/>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B8F0E6C5-21EC-7E4B-8EFB-8B17A3EABC84}"/>
              </a:ext>
            </a:extLst>
          </p:cNvPr>
          <p:cNvCxnSpPr>
            <a:cxnSpLocks/>
            <a:stCxn id="53" idx="0"/>
            <a:endCxn id="36" idx="2"/>
          </p:cNvCxnSpPr>
          <p:nvPr/>
        </p:nvCxnSpPr>
        <p:spPr>
          <a:xfrm flipV="1">
            <a:off x="3251199" y="3918786"/>
            <a:ext cx="197426" cy="518368"/>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D10A4AA4-7012-6643-80E7-A3A5213D9CCE}"/>
              </a:ext>
            </a:extLst>
          </p:cNvPr>
          <p:cNvSpPr/>
          <p:nvPr/>
        </p:nvSpPr>
        <p:spPr>
          <a:xfrm rot="5400000">
            <a:off x="2249768" y="4396201"/>
            <a:ext cx="469182" cy="153367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META</a:t>
            </a:r>
          </a:p>
          <a:p>
            <a:pPr algn="ctr"/>
            <a:r>
              <a:rPr lang="en-US" sz="1200" dirty="0">
                <a:solidFill>
                  <a:schemeClr val="tx1"/>
                </a:solidFill>
              </a:rPr>
              <a:t>(Facebook, etc.)</a:t>
            </a:r>
          </a:p>
        </p:txBody>
      </p:sp>
      <p:sp>
        <p:nvSpPr>
          <p:cNvPr id="68" name="Rectangle 67">
            <a:extLst>
              <a:ext uri="{FF2B5EF4-FFF2-40B4-BE49-F238E27FC236}">
                <a16:creationId xmlns:a16="http://schemas.microsoft.com/office/drawing/2014/main" id="{C1D0F1F2-0CC2-4849-ADB6-EC222B595938}"/>
              </a:ext>
            </a:extLst>
          </p:cNvPr>
          <p:cNvSpPr/>
          <p:nvPr/>
        </p:nvSpPr>
        <p:spPr>
          <a:xfrm rot="5400000">
            <a:off x="5151143" y="4744868"/>
            <a:ext cx="268030" cy="7595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schemeClr val="tx1"/>
                </a:solidFill>
              </a:rPr>
              <a:t>Llama 2</a:t>
            </a:r>
          </a:p>
        </p:txBody>
      </p:sp>
      <p:cxnSp>
        <p:nvCxnSpPr>
          <p:cNvPr id="69" name="Straight Arrow Connector 68">
            <a:extLst>
              <a:ext uri="{FF2B5EF4-FFF2-40B4-BE49-F238E27FC236}">
                <a16:creationId xmlns:a16="http://schemas.microsoft.com/office/drawing/2014/main" id="{B4730C44-6698-BF48-923C-282AEC295FA3}"/>
              </a:ext>
            </a:extLst>
          </p:cNvPr>
          <p:cNvCxnSpPr>
            <a:cxnSpLocks/>
            <a:stCxn id="67" idx="0"/>
            <a:endCxn id="68" idx="2"/>
          </p:cNvCxnSpPr>
          <p:nvPr/>
        </p:nvCxnSpPr>
        <p:spPr>
          <a:xfrm flipV="1">
            <a:off x="3251199" y="5124642"/>
            <a:ext cx="1654185" cy="38399"/>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DA8F1DDB-DB78-5F4C-9E40-A84D370F5487}"/>
              </a:ext>
            </a:extLst>
          </p:cNvPr>
          <p:cNvSpPr txBox="1"/>
          <p:nvPr/>
        </p:nvSpPr>
        <p:spPr>
          <a:xfrm>
            <a:off x="3221506" y="1705057"/>
            <a:ext cx="503664" cy="276999"/>
          </a:xfrm>
          <a:prstGeom prst="rect">
            <a:avLst/>
          </a:prstGeom>
          <a:noFill/>
        </p:spPr>
        <p:txBody>
          <a:bodyPr wrap="none" rtlCol="0">
            <a:spAutoFit/>
          </a:bodyPr>
          <a:lstStyle/>
          <a:p>
            <a:r>
              <a:rPr lang="en-US" sz="1200" b="1" dirty="0"/>
              <a:t>$13B</a:t>
            </a:r>
          </a:p>
        </p:txBody>
      </p:sp>
      <p:sp>
        <p:nvSpPr>
          <p:cNvPr id="77" name="TextBox 76">
            <a:extLst>
              <a:ext uri="{FF2B5EF4-FFF2-40B4-BE49-F238E27FC236}">
                <a16:creationId xmlns:a16="http://schemas.microsoft.com/office/drawing/2014/main" id="{77422255-2953-3F4C-9755-44E65FA4317F}"/>
              </a:ext>
            </a:extLst>
          </p:cNvPr>
          <p:cNvSpPr txBox="1"/>
          <p:nvPr/>
        </p:nvSpPr>
        <p:spPr>
          <a:xfrm>
            <a:off x="3323283" y="3489872"/>
            <a:ext cx="425116" cy="276999"/>
          </a:xfrm>
          <a:prstGeom prst="rect">
            <a:avLst/>
          </a:prstGeom>
          <a:noFill/>
        </p:spPr>
        <p:txBody>
          <a:bodyPr wrap="none" rtlCol="0">
            <a:spAutoFit/>
          </a:bodyPr>
          <a:lstStyle/>
          <a:p>
            <a:r>
              <a:rPr lang="en-US" sz="1200" b="1" dirty="0"/>
              <a:t>$2B</a:t>
            </a:r>
          </a:p>
        </p:txBody>
      </p:sp>
      <p:sp>
        <p:nvSpPr>
          <p:cNvPr id="79" name="TextBox 78">
            <a:extLst>
              <a:ext uri="{FF2B5EF4-FFF2-40B4-BE49-F238E27FC236}">
                <a16:creationId xmlns:a16="http://schemas.microsoft.com/office/drawing/2014/main" id="{96176CFD-AF79-F242-AA01-2D7F9F16C341}"/>
              </a:ext>
            </a:extLst>
          </p:cNvPr>
          <p:cNvSpPr txBox="1"/>
          <p:nvPr/>
        </p:nvSpPr>
        <p:spPr>
          <a:xfrm>
            <a:off x="3297615" y="4102223"/>
            <a:ext cx="425116" cy="276999"/>
          </a:xfrm>
          <a:prstGeom prst="rect">
            <a:avLst/>
          </a:prstGeom>
          <a:noFill/>
        </p:spPr>
        <p:txBody>
          <a:bodyPr wrap="none" rtlCol="0">
            <a:spAutoFit/>
          </a:bodyPr>
          <a:lstStyle/>
          <a:p>
            <a:r>
              <a:rPr lang="en-US" sz="1200" b="1" dirty="0"/>
              <a:t>$4B</a:t>
            </a:r>
          </a:p>
        </p:txBody>
      </p:sp>
      <p:sp>
        <p:nvSpPr>
          <p:cNvPr id="80" name="TextBox 79">
            <a:extLst>
              <a:ext uri="{FF2B5EF4-FFF2-40B4-BE49-F238E27FC236}">
                <a16:creationId xmlns:a16="http://schemas.microsoft.com/office/drawing/2014/main" id="{47C60202-6238-9D45-9252-0514B8B98491}"/>
              </a:ext>
            </a:extLst>
          </p:cNvPr>
          <p:cNvSpPr txBox="1"/>
          <p:nvPr/>
        </p:nvSpPr>
        <p:spPr>
          <a:xfrm>
            <a:off x="3251199" y="4830490"/>
            <a:ext cx="503664" cy="276999"/>
          </a:xfrm>
          <a:prstGeom prst="rect">
            <a:avLst/>
          </a:prstGeom>
          <a:noFill/>
        </p:spPr>
        <p:txBody>
          <a:bodyPr wrap="none" rtlCol="0">
            <a:spAutoFit/>
          </a:bodyPr>
          <a:lstStyle/>
          <a:p>
            <a:r>
              <a:rPr lang="en-US" sz="1200" b="1" dirty="0"/>
              <a:t>$33B</a:t>
            </a:r>
          </a:p>
        </p:txBody>
      </p:sp>
      <p:sp>
        <p:nvSpPr>
          <p:cNvPr id="81" name="TextBox 80">
            <a:extLst>
              <a:ext uri="{FF2B5EF4-FFF2-40B4-BE49-F238E27FC236}">
                <a16:creationId xmlns:a16="http://schemas.microsoft.com/office/drawing/2014/main" id="{B30AC396-7094-2446-9A5B-27D3F7846E27}"/>
              </a:ext>
            </a:extLst>
          </p:cNvPr>
          <p:cNvSpPr txBox="1"/>
          <p:nvPr/>
        </p:nvSpPr>
        <p:spPr>
          <a:xfrm>
            <a:off x="975660" y="6090931"/>
            <a:ext cx="9889567" cy="369332"/>
          </a:xfrm>
          <a:prstGeom prst="rect">
            <a:avLst/>
          </a:prstGeom>
          <a:noFill/>
        </p:spPr>
        <p:txBody>
          <a:bodyPr wrap="none" rtlCol="0">
            <a:spAutoFit/>
          </a:bodyPr>
          <a:lstStyle/>
          <a:p>
            <a:r>
              <a:rPr lang="en-US" dirty="0">
                <a:latin typeface="+mj-lt"/>
              </a:rPr>
              <a:t>Note: This is more than the cost of U.S. Mercury program that sent a man in space $44B (current dollars) </a:t>
            </a:r>
          </a:p>
        </p:txBody>
      </p:sp>
      <p:sp>
        <p:nvSpPr>
          <p:cNvPr id="41" name="Content Placeholder 2">
            <a:extLst>
              <a:ext uri="{FF2B5EF4-FFF2-40B4-BE49-F238E27FC236}">
                <a16:creationId xmlns:a16="http://schemas.microsoft.com/office/drawing/2014/main" id="{68EEA535-9792-3D4D-A166-356328498C56}"/>
              </a:ext>
            </a:extLst>
          </p:cNvPr>
          <p:cNvSpPr>
            <a:spLocks noGrp="1"/>
          </p:cNvSpPr>
          <p:nvPr>
            <p:ph idx="1"/>
          </p:nvPr>
        </p:nvSpPr>
        <p:spPr>
          <a:xfrm>
            <a:off x="7348683" y="1566291"/>
            <a:ext cx="4277497" cy="1609553"/>
          </a:xfrm>
        </p:spPr>
        <p:txBody>
          <a:bodyPr>
            <a:normAutofit/>
          </a:bodyPr>
          <a:lstStyle/>
          <a:p>
            <a:pPr marL="0" indent="0">
              <a:buNone/>
            </a:pPr>
            <a:r>
              <a:rPr lang="en-US" sz="1600" dirty="0">
                <a:latin typeface="+mj-lt"/>
              </a:rPr>
              <a:t>Search engines equipped with GPT</a:t>
            </a:r>
          </a:p>
          <a:p>
            <a:r>
              <a:rPr lang="en-US" sz="1600" dirty="0">
                <a:latin typeface="+mj-lt"/>
              </a:rPr>
              <a:t>Microsoft has Bing </a:t>
            </a:r>
          </a:p>
          <a:p>
            <a:r>
              <a:rPr lang="en-US" sz="1600" dirty="0">
                <a:latin typeface="+mj-lt"/>
              </a:rPr>
              <a:t>Google has Bard</a:t>
            </a:r>
          </a:p>
          <a:p>
            <a:r>
              <a:rPr lang="en-US" sz="1600" dirty="0">
                <a:latin typeface="+mj-lt"/>
              </a:rPr>
              <a:t>They can provide a list of references</a:t>
            </a:r>
          </a:p>
        </p:txBody>
      </p:sp>
    </p:spTree>
    <p:extLst>
      <p:ext uri="{BB962C8B-B14F-4D97-AF65-F5344CB8AC3E}">
        <p14:creationId xmlns:p14="http://schemas.microsoft.com/office/powerpoint/2010/main" val="81851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1FD-F045-6C4F-B395-88293955FEDC}"/>
              </a:ext>
            </a:extLst>
          </p:cNvPr>
          <p:cNvSpPr>
            <a:spLocks noGrp="1"/>
          </p:cNvSpPr>
          <p:nvPr>
            <p:ph type="title"/>
          </p:nvPr>
        </p:nvSpPr>
        <p:spPr>
          <a:xfrm>
            <a:off x="862305" y="499872"/>
            <a:ext cx="7886700" cy="766954"/>
          </a:xfrm>
        </p:spPr>
        <p:txBody>
          <a:bodyPr>
            <a:normAutofit/>
          </a:bodyPr>
          <a:lstStyle/>
          <a:p>
            <a:r>
              <a:rPr lang="en-US" sz="3200" dirty="0"/>
              <a:t>ChatGPT/GPT-4 = 45TB + Transformer + Tuning</a:t>
            </a:r>
          </a:p>
        </p:txBody>
      </p:sp>
      <p:sp>
        <p:nvSpPr>
          <p:cNvPr id="3" name="Content Placeholder 2">
            <a:extLst>
              <a:ext uri="{FF2B5EF4-FFF2-40B4-BE49-F238E27FC236}">
                <a16:creationId xmlns:a16="http://schemas.microsoft.com/office/drawing/2014/main" id="{5FAE8859-2E33-BD4D-A2BB-2A645B43B8AB}"/>
              </a:ext>
            </a:extLst>
          </p:cNvPr>
          <p:cNvSpPr>
            <a:spLocks noGrp="1"/>
          </p:cNvSpPr>
          <p:nvPr>
            <p:ph idx="1"/>
          </p:nvPr>
        </p:nvSpPr>
        <p:spPr>
          <a:xfrm>
            <a:off x="1215110" y="1371601"/>
            <a:ext cx="9647962" cy="4525963"/>
          </a:xfrm>
        </p:spPr>
        <p:txBody>
          <a:bodyPr>
            <a:noAutofit/>
          </a:bodyPr>
          <a:lstStyle/>
          <a:p>
            <a:r>
              <a:rPr lang="en-US" sz="2000" dirty="0">
                <a:latin typeface="+mj-lt"/>
                <a:cs typeface="Calibri Light" panose="020F0302020204030204" pitchFamily="34" charset="0"/>
              </a:rPr>
              <a:t>Preprocessing: turning input, words, shapes, etc., into numbers</a:t>
            </a:r>
          </a:p>
          <a:p>
            <a:r>
              <a:rPr lang="en-US" sz="2000" dirty="0">
                <a:latin typeface="+mj-lt"/>
                <a:cs typeface="Calibri Light" panose="020F0302020204030204" pitchFamily="34" charset="0"/>
              </a:rPr>
              <a:t>Transformer architecture (foundational model)</a:t>
            </a:r>
          </a:p>
          <a:p>
            <a:pPr lvl="1"/>
            <a:r>
              <a:rPr lang="en-US" sz="2000" dirty="0">
                <a:latin typeface="+mj-lt"/>
                <a:cs typeface="Calibri Light" panose="020F0302020204030204" pitchFamily="34" charset="0"/>
              </a:rPr>
              <a:t>Attention, weight and relate elements</a:t>
            </a:r>
          </a:p>
          <a:p>
            <a:pPr lvl="1"/>
            <a:r>
              <a:rPr lang="en-US" sz="2000" dirty="0">
                <a:latin typeface="+mj-lt"/>
                <a:cs typeface="Calibri Light" panose="020F0302020204030204" pitchFamily="34" charset="0"/>
              </a:rPr>
              <a:t>Artificial intelligence - autonomous feedforward [reinforcement learning] neural networks organizes, stores, and retrieves information</a:t>
            </a:r>
          </a:p>
          <a:p>
            <a:r>
              <a:rPr lang="en-US" sz="2000" dirty="0">
                <a:latin typeface="+mj-lt"/>
                <a:cs typeface="Calibri Light" panose="020F0302020204030204" pitchFamily="34" charset="0"/>
              </a:rPr>
              <a:t>Implementation</a:t>
            </a:r>
          </a:p>
          <a:p>
            <a:pPr lvl="1"/>
            <a:r>
              <a:rPr lang="en-US" sz="2000" dirty="0">
                <a:latin typeface="+mj-lt"/>
                <a:cs typeface="Calibri Light" panose="020F0302020204030204" pitchFamily="34" charset="0"/>
              </a:rPr>
              <a:t>45TB  - there has never this amount of data in a single integrated system</a:t>
            </a:r>
          </a:p>
          <a:p>
            <a:pPr lvl="1"/>
            <a:r>
              <a:rPr lang="en-US" sz="2000" dirty="0">
                <a:latin typeface="+mj-lt"/>
                <a:cs typeface="Calibri Light" panose="020F0302020204030204" pitchFamily="34" charset="0"/>
              </a:rPr>
              <a:t>Data cutoff: Originally September 2021, it was been updated in 2023</a:t>
            </a:r>
          </a:p>
          <a:p>
            <a:pPr lvl="1"/>
            <a:r>
              <a:rPr lang="en-US" sz="2000" dirty="0">
                <a:latin typeface="+mj-lt"/>
                <a:cs typeface="Calibri Light" panose="020F0302020204030204" pitchFamily="34" charset="0"/>
              </a:rPr>
              <a:t>175 billion neural network parameters</a:t>
            </a:r>
          </a:p>
          <a:p>
            <a:pPr lvl="1"/>
            <a:r>
              <a:rPr lang="en-US" sz="2000" dirty="0">
                <a:latin typeface="+mj-lt"/>
                <a:cs typeface="Calibri Light" panose="020F0302020204030204" pitchFamily="34" charset="0"/>
              </a:rPr>
              <a:t>Organized collection of supercomputers (Azure)</a:t>
            </a:r>
          </a:p>
          <a:p>
            <a:pPr lvl="1"/>
            <a:r>
              <a:rPr lang="en-US" sz="2000" dirty="0">
                <a:latin typeface="+mj-lt"/>
                <a:cs typeface="Calibri Light" panose="020F0302020204030204" pitchFamily="34" charset="0"/>
              </a:rPr>
              <a:t>5 years of work</a:t>
            </a:r>
          </a:p>
          <a:p>
            <a:pPr lvl="1"/>
            <a:r>
              <a:rPr lang="en-US" sz="2000" dirty="0">
                <a:latin typeface="+mj-lt"/>
                <a:cs typeface="Calibri Light" panose="020F0302020204030204" pitchFamily="34" charset="0"/>
              </a:rPr>
              <a:t>1,000,000 programmer hours</a:t>
            </a:r>
          </a:p>
          <a:p>
            <a:pPr lvl="1"/>
            <a:r>
              <a:rPr lang="en-US" sz="2000" dirty="0">
                <a:latin typeface="+mj-lt"/>
                <a:cs typeface="Calibri Light" panose="020F0302020204030204" pitchFamily="34" charset="0"/>
              </a:rPr>
              <a:t>Designing, implementing, and “fine-tuning” the system (transfer learning and creating ad hoc rules)</a:t>
            </a:r>
          </a:p>
          <a:p>
            <a:r>
              <a:rPr lang="en-US" sz="2000" dirty="0">
                <a:latin typeface="+mj-lt"/>
                <a:cs typeface="Calibri Light" panose="020F0302020204030204" pitchFamily="34" charset="0"/>
              </a:rPr>
              <a:t>This is a colossal accomplishment!</a:t>
            </a:r>
          </a:p>
        </p:txBody>
      </p:sp>
    </p:spTree>
    <p:extLst>
      <p:ext uri="{BB962C8B-B14F-4D97-AF65-F5344CB8AC3E}">
        <p14:creationId xmlns:p14="http://schemas.microsoft.com/office/powerpoint/2010/main" val="321324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883DA64A-FD43-094C-B874-1A2A5ADF0F4F}"/>
              </a:ext>
            </a:extLst>
          </p:cNvPr>
          <p:cNvSpPr/>
          <p:nvPr/>
        </p:nvSpPr>
        <p:spPr>
          <a:xfrm>
            <a:off x="4312712" y="2145235"/>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1,2,3,4</a:t>
            </a:r>
          </a:p>
        </p:txBody>
      </p:sp>
      <p:sp>
        <p:nvSpPr>
          <p:cNvPr id="40" name="Rectangle 39">
            <a:extLst>
              <a:ext uri="{FF2B5EF4-FFF2-40B4-BE49-F238E27FC236}">
                <a16:creationId xmlns:a16="http://schemas.microsoft.com/office/drawing/2014/main" id="{0476F7D9-A417-0042-8F8A-1505E4AD9017}"/>
              </a:ext>
            </a:extLst>
          </p:cNvPr>
          <p:cNvSpPr/>
          <p:nvPr/>
        </p:nvSpPr>
        <p:spPr>
          <a:xfrm>
            <a:off x="4613441" y="2256405"/>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1,2,3,4</a:t>
            </a:r>
          </a:p>
        </p:txBody>
      </p:sp>
      <p:sp>
        <p:nvSpPr>
          <p:cNvPr id="42" name="Rectangle 41">
            <a:extLst>
              <a:ext uri="{FF2B5EF4-FFF2-40B4-BE49-F238E27FC236}">
                <a16:creationId xmlns:a16="http://schemas.microsoft.com/office/drawing/2014/main" id="{AAC31712-0802-9F40-B94D-FD14CB5A2E30}"/>
              </a:ext>
            </a:extLst>
          </p:cNvPr>
          <p:cNvSpPr/>
          <p:nvPr/>
        </p:nvSpPr>
        <p:spPr>
          <a:xfrm>
            <a:off x="4879305" y="2318194"/>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1,2,3,4</a:t>
            </a:r>
          </a:p>
        </p:txBody>
      </p:sp>
      <p:sp>
        <p:nvSpPr>
          <p:cNvPr id="38" name="Rectangle 37">
            <a:extLst>
              <a:ext uri="{FF2B5EF4-FFF2-40B4-BE49-F238E27FC236}">
                <a16:creationId xmlns:a16="http://schemas.microsoft.com/office/drawing/2014/main" id="{EF7C3EDA-5F71-3B4A-AF2E-793060B0673F}"/>
              </a:ext>
            </a:extLst>
          </p:cNvPr>
          <p:cNvSpPr/>
          <p:nvPr/>
        </p:nvSpPr>
        <p:spPr>
          <a:xfrm>
            <a:off x="5145168" y="2440563"/>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1,2,3,4</a:t>
            </a:r>
          </a:p>
        </p:txBody>
      </p:sp>
      <p:sp>
        <p:nvSpPr>
          <p:cNvPr id="2" name="Title 1">
            <a:extLst>
              <a:ext uri="{FF2B5EF4-FFF2-40B4-BE49-F238E27FC236}">
                <a16:creationId xmlns:a16="http://schemas.microsoft.com/office/drawing/2014/main" id="{9F6D1B28-1A5C-FB48-B183-C543F69B412F}"/>
              </a:ext>
            </a:extLst>
          </p:cNvPr>
          <p:cNvSpPr>
            <a:spLocks noGrp="1"/>
          </p:cNvSpPr>
          <p:nvPr>
            <p:ph type="title"/>
          </p:nvPr>
        </p:nvSpPr>
        <p:spPr>
          <a:xfrm>
            <a:off x="2104890" y="149095"/>
            <a:ext cx="8668987" cy="740776"/>
          </a:xfrm>
        </p:spPr>
        <p:txBody>
          <a:bodyPr>
            <a:normAutofit fontScale="90000"/>
          </a:bodyPr>
          <a:lstStyle/>
          <a:p>
            <a:r>
              <a:rPr lang="en-US" sz="3200" dirty="0"/>
              <a:t>Simplified flow chart of how GPT output is determined</a:t>
            </a:r>
          </a:p>
        </p:txBody>
      </p:sp>
      <p:sp>
        <p:nvSpPr>
          <p:cNvPr id="9" name="Rectangle 8">
            <a:extLst>
              <a:ext uri="{FF2B5EF4-FFF2-40B4-BE49-F238E27FC236}">
                <a16:creationId xmlns:a16="http://schemas.microsoft.com/office/drawing/2014/main" id="{CF476CA4-FB0F-C54C-B6FC-DA538A9F5AAF}"/>
              </a:ext>
            </a:extLst>
          </p:cNvPr>
          <p:cNvSpPr/>
          <p:nvPr/>
        </p:nvSpPr>
        <p:spPr>
          <a:xfrm>
            <a:off x="5689205" y="5282557"/>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1,2,4,3</a:t>
            </a:r>
            <a:endParaRPr lang="en-US" sz="1100" baseline="30000" dirty="0">
              <a:solidFill>
                <a:schemeClr val="tx1"/>
              </a:solidFill>
            </a:endParaRPr>
          </a:p>
        </p:txBody>
      </p:sp>
      <p:sp>
        <p:nvSpPr>
          <p:cNvPr id="13" name="Rectangle 12">
            <a:extLst>
              <a:ext uri="{FF2B5EF4-FFF2-40B4-BE49-F238E27FC236}">
                <a16:creationId xmlns:a16="http://schemas.microsoft.com/office/drawing/2014/main" id="{C58FB5FB-2D94-E147-B09E-925B29BF9436}"/>
              </a:ext>
            </a:extLst>
          </p:cNvPr>
          <p:cNvSpPr/>
          <p:nvPr/>
        </p:nvSpPr>
        <p:spPr>
          <a:xfrm>
            <a:off x="5433058" y="3824560"/>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1,2,3,5</a:t>
            </a:r>
          </a:p>
        </p:txBody>
      </p:sp>
      <p:sp>
        <p:nvSpPr>
          <p:cNvPr id="14" name="Rectangle 13">
            <a:extLst>
              <a:ext uri="{FF2B5EF4-FFF2-40B4-BE49-F238E27FC236}">
                <a16:creationId xmlns:a16="http://schemas.microsoft.com/office/drawing/2014/main" id="{3EC4EA36-BA89-7042-AE25-7C907D5A3305}"/>
              </a:ext>
            </a:extLst>
          </p:cNvPr>
          <p:cNvSpPr/>
          <p:nvPr/>
        </p:nvSpPr>
        <p:spPr>
          <a:xfrm>
            <a:off x="5725167" y="3949508"/>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1,2,3,5</a:t>
            </a:r>
            <a:endParaRPr lang="en-US" sz="1100" baseline="30000" dirty="0">
              <a:solidFill>
                <a:schemeClr val="tx1"/>
              </a:solidFill>
            </a:endParaRPr>
          </a:p>
        </p:txBody>
      </p:sp>
      <p:sp>
        <p:nvSpPr>
          <p:cNvPr id="15" name="Rectangle 14">
            <a:extLst>
              <a:ext uri="{FF2B5EF4-FFF2-40B4-BE49-F238E27FC236}">
                <a16:creationId xmlns:a16="http://schemas.microsoft.com/office/drawing/2014/main" id="{29DCD95B-C8DC-9747-9249-E99031678941}"/>
              </a:ext>
            </a:extLst>
          </p:cNvPr>
          <p:cNvSpPr/>
          <p:nvPr/>
        </p:nvSpPr>
        <p:spPr>
          <a:xfrm>
            <a:off x="6439384" y="2624083"/>
            <a:ext cx="704674" cy="3398780"/>
          </a:xfrm>
          <a:prstGeom prst="rect">
            <a:avLst/>
          </a:prstGeom>
          <a:solidFill>
            <a:schemeClr val="tx2">
              <a:lumMod val="20000"/>
              <a:lumOff val="8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ANN</a:t>
            </a:r>
          </a:p>
        </p:txBody>
      </p:sp>
      <p:cxnSp>
        <p:nvCxnSpPr>
          <p:cNvPr id="16" name="Straight Arrow Connector 15">
            <a:extLst>
              <a:ext uri="{FF2B5EF4-FFF2-40B4-BE49-F238E27FC236}">
                <a16:creationId xmlns:a16="http://schemas.microsoft.com/office/drawing/2014/main" id="{8A52E5B3-A42A-7A4D-BFC8-D3588F34F253}"/>
              </a:ext>
            </a:extLst>
          </p:cNvPr>
          <p:cNvCxnSpPr/>
          <p:nvPr/>
        </p:nvCxnSpPr>
        <p:spPr>
          <a:xfrm flipV="1">
            <a:off x="6081654" y="4471776"/>
            <a:ext cx="322654" cy="7173"/>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392C61B-87D4-A746-A7A1-04D231744926}"/>
              </a:ext>
            </a:extLst>
          </p:cNvPr>
          <p:cNvCxnSpPr>
            <a:cxnSpLocks/>
          </p:cNvCxnSpPr>
          <p:nvPr/>
        </p:nvCxnSpPr>
        <p:spPr>
          <a:xfrm flipV="1">
            <a:off x="6059845" y="5716289"/>
            <a:ext cx="356744" cy="1"/>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C84093E8-BBDF-6848-9E1C-2D15BC2E5445}"/>
              </a:ext>
            </a:extLst>
          </p:cNvPr>
          <p:cNvSpPr/>
          <p:nvPr/>
        </p:nvSpPr>
        <p:spPr>
          <a:xfrm rot="5400000">
            <a:off x="7965258" y="2950901"/>
            <a:ext cx="357373" cy="1041266"/>
          </a:xfrm>
          <a:prstGeom prst="rect">
            <a:avLst/>
          </a:prstGeom>
          <a:solidFill>
            <a:schemeClr val="accent1">
              <a:lumMod val="20000"/>
              <a:lumOff val="8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e</a:t>
            </a:r>
          </a:p>
        </p:txBody>
      </p:sp>
      <p:sp>
        <p:nvSpPr>
          <p:cNvPr id="35" name="Rectangle 34">
            <a:extLst>
              <a:ext uri="{FF2B5EF4-FFF2-40B4-BE49-F238E27FC236}">
                <a16:creationId xmlns:a16="http://schemas.microsoft.com/office/drawing/2014/main" id="{5BB0B2C2-D6FC-E344-8520-45953D5E8416}"/>
              </a:ext>
            </a:extLst>
          </p:cNvPr>
          <p:cNvSpPr/>
          <p:nvPr/>
        </p:nvSpPr>
        <p:spPr>
          <a:xfrm>
            <a:off x="5457330" y="2543674"/>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1,2,3,4</a:t>
            </a:r>
          </a:p>
        </p:txBody>
      </p:sp>
      <p:sp>
        <p:nvSpPr>
          <p:cNvPr id="36" name="Rectangle 35">
            <a:extLst>
              <a:ext uri="{FF2B5EF4-FFF2-40B4-BE49-F238E27FC236}">
                <a16:creationId xmlns:a16="http://schemas.microsoft.com/office/drawing/2014/main" id="{FB5761C6-02FA-FB49-9225-597802653C6A}"/>
              </a:ext>
            </a:extLst>
          </p:cNvPr>
          <p:cNvSpPr/>
          <p:nvPr/>
        </p:nvSpPr>
        <p:spPr>
          <a:xfrm>
            <a:off x="5725167" y="2624083"/>
            <a:ext cx="357373" cy="1012731"/>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1,2,3,4</a:t>
            </a:r>
            <a:endParaRPr lang="en-US" sz="1100" baseline="30000" dirty="0">
              <a:solidFill>
                <a:schemeClr val="tx1"/>
              </a:solidFill>
            </a:endParaRPr>
          </a:p>
        </p:txBody>
      </p:sp>
      <p:cxnSp>
        <p:nvCxnSpPr>
          <p:cNvPr id="37" name="Straight Arrow Connector 36">
            <a:extLst>
              <a:ext uri="{FF2B5EF4-FFF2-40B4-BE49-F238E27FC236}">
                <a16:creationId xmlns:a16="http://schemas.microsoft.com/office/drawing/2014/main" id="{F95C002A-75BA-FD42-9681-F1D1B176DC92}"/>
              </a:ext>
            </a:extLst>
          </p:cNvPr>
          <p:cNvCxnSpPr/>
          <p:nvPr/>
        </p:nvCxnSpPr>
        <p:spPr>
          <a:xfrm flipV="1">
            <a:off x="6081654" y="3146351"/>
            <a:ext cx="322654" cy="7173"/>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3013ED7-7855-4644-9985-D3D042EAC2B5}"/>
              </a:ext>
            </a:extLst>
          </p:cNvPr>
          <p:cNvCxnSpPr>
            <a:cxnSpLocks/>
            <a:stCxn id="15" idx="3"/>
            <a:endCxn id="28" idx="2"/>
          </p:cNvCxnSpPr>
          <p:nvPr/>
        </p:nvCxnSpPr>
        <p:spPr>
          <a:xfrm flipV="1">
            <a:off x="7144058" y="3471535"/>
            <a:ext cx="479254" cy="851938"/>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00AF4788-5CC2-D64D-B24E-2A261A84B582}"/>
              </a:ext>
            </a:extLst>
          </p:cNvPr>
          <p:cNvSpPr txBox="1"/>
          <p:nvPr/>
        </p:nvSpPr>
        <p:spPr>
          <a:xfrm>
            <a:off x="4196644" y="1510578"/>
            <a:ext cx="1806905" cy="338554"/>
          </a:xfrm>
          <a:prstGeom prst="rect">
            <a:avLst/>
          </a:prstGeom>
          <a:noFill/>
        </p:spPr>
        <p:txBody>
          <a:bodyPr wrap="none" rtlCol="0">
            <a:spAutoFit/>
          </a:bodyPr>
          <a:lstStyle/>
          <a:p>
            <a:r>
              <a:rPr lang="en-US" sz="1600" dirty="0"/>
              <a:t>Vectors of numbers</a:t>
            </a:r>
          </a:p>
        </p:txBody>
      </p:sp>
      <p:sp>
        <p:nvSpPr>
          <p:cNvPr id="47" name="TextBox 46">
            <a:extLst>
              <a:ext uri="{FF2B5EF4-FFF2-40B4-BE49-F238E27FC236}">
                <a16:creationId xmlns:a16="http://schemas.microsoft.com/office/drawing/2014/main" id="{12FEEE01-05E1-4E4D-B397-FBDC3C536D87}"/>
              </a:ext>
            </a:extLst>
          </p:cNvPr>
          <p:cNvSpPr txBox="1"/>
          <p:nvPr/>
        </p:nvSpPr>
        <p:spPr>
          <a:xfrm>
            <a:off x="6416589" y="1086123"/>
            <a:ext cx="807209" cy="338554"/>
          </a:xfrm>
          <a:prstGeom prst="rect">
            <a:avLst/>
          </a:prstGeom>
          <a:noFill/>
        </p:spPr>
        <p:txBody>
          <a:bodyPr wrap="none" rtlCol="0">
            <a:spAutoFit/>
          </a:bodyPr>
          <a:lstStyle/>
          <a:p>
            <a:r>
              <a:rPr lang="en-US" sz="1600" dirty="0"/>
              <a:t>Prompt</a:t>
            </a:r>
          </a:p>
        </p:txBody>
      </p:sp>
      <p:sp>
        <p:nvSpPr>
          <p:cNvPr id="48" name="Rectangle 47">
            <a:extLst>
              <a:ext uri="{FF2B5EF4-FFF2-40B4-BE49-F238E27FC236}">
                <a16:creationId xmlns:a16="http://schemas.microsoft.com/office/drawing/2014/main" id="{AA009930-1B58-0346-9780-F0AABF9CEEED}"/>
              </a:ext>
            </a:extLst>
          </p:cNvPr>
          <p:cNvSpPr/>
          <p:nvPr/>
        </p:nvSpPr>
        <p:spPr>
          <a:xfrm rot="5400000">
            <a:off x="6613290" y="1171833"/>
            <a:ext cx="357373" cy="1012731"/>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err="1">
                <a:solidFill>
                  <a:schemeClr val="tx1"/>
                </a:solidFill>
              </a:rPr>
              <a:t>abc</a:t>
            </a:r>
            <a:endParaRPr lang="en-US" sz="1100" baseline="30000" dirty="0">
              <a:solidFill>
                <a:schemeClr val="tx1"/>
              </a:solidFill>
            </a:endParaRPr>
          </a:p>
        </p:txBody>
      </p:sp>
      <p:sp>
        <p:nvSpPr>
          <p:cNvPr id="50" name="TextBox 49">
            <a:extLst>
              <a:ext uri="{FF2B5EF4-FFF2-40B4-BE49-F238E27FC236}">
                <a16:creationId xmlns:a16="http://schemas.microsoft.com/office/drawing/2014/main" id="{53BAB0CA-D7E2-8242-8818-708234EE63B4}"/>
              </a:ext>
            </a:extLst>
          </p:cNvPr>
          <p:cNvSpPr txBox="1"/>
          <p:nvPr/>
        </p:nvSpPr>
        <p:spPr>
          <a:xfrm>
            <a:off x="1250561" y="1012935"/>
            <a:ext cx="2733697" cy="338554"/>
          </a:xfrm>
          <a:prstGeom prst="rect">
            <a:avLst/>
          </a:prstGeom>
          <a:noFill/>
        </p:spPr>
        <p:txBody>
          <a:bodyPr wrap="none" rtlCol="0">
            <a:spAutoFit/>
          </a:bodyPr>
          <a:lstStyle/>
          <a:p>
            <a:r>
              <a:rPr lang="en-US" sz="1600" dirty="0"/>
              <a:t>Documents (</a:t>
            </a:r>
            <a:r>
              <a:rPr lang="en-US" sz="1600" dirty="0" err="1"/>
              <a:t>a,b,c,d</a:t>
            </a:r>
            <a:r>
              <a:rPr lang="en-US" sz="1600" dirty="0"/>
              <a:t> are words)</a:t>
            </a:r>
          </a:p>
        </p:txBody>
      </p:sp>
      <p:sp>
        <p:nvSpPr>
          <p:cNvPr id="55" name="Rectangle 54">
            <a:extLst>
              <a:ext uri="{FF2B5EF4-FFF2-40B4-BE49-F238E27FC236}">
                <a16:creationId xmlns:a16="http://schemas.microsoft.com/office/drawing/2014/main" id="{1631A5AB-C9C9-CF4D-8CEB-2A80F3A607BA}"/>
              </a:ext>
            </a:extLst>
          </p:cNvPr>
          <p:cNvSpPr/>
          <p:nvPr/>
        </p:nvSpPr>
        <p:spPr>
          <a:xfrm rot="5400000">
            <a:off x="1986272" y="12251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56" name="Rectangle 55">
            <a:extLst>
              <a:ext uri="{FF2B5EF4-FFF2-40B4-BE49-F238E27FC236}">
                <a16:creationId xmlns:a16="http://schemas.microsoft.com/office/drawing/2014/main" id="{7954DF43-0A0C-C343-A030-8891F69BEF4B}"/>
              </a:ext>
            </a:extLst>
          </p:cNvPr>
          <p:cNvSpPr/>
          <p:nvPr/>
        </p:nvSpPr>
        <p:spPr>
          <a:xfrm rot="5400000">
            <a:off x="2138672" y="13775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57" name="Rectangle 56">
            <a:extLst>
              <a:ext uri="{FF2B5EF4-FFF2-40B4-BE49-F238E27FC236}">
                <a16:creationId xmlns:a16="http://schemas.microsoft.com/office/drawing/2014/main" id="{D21220A0-371D-7945-A1D0-40AB2BE9E589}"/>
              </a:ext>
            </a:extLst>
          </p:cNvPr>
          <p:cNvSpPr/>
          <p:nvPr/>
        </p:nvSpPr>
        <p:spPr>
          <a:xfrm rot="5400000">
            <a:off x="2291072" y="15299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58" name="Rectangle 57">
            <a:extLst>
              <a:ext uri="{FF2B5EF4-FFF2-40B4-BE49-F238E27FC236}">
                <a16:creationId xmlns:a16="http://schemas.microsoft.com/office/drawing/2014/main" id="{B8445347-4228-D24C-B3A4-D930D5D2FF69}"/>
              </a:ext>
            </a:extLst>
          </p:cNvPr>
          <p:cNvSpPr/>
          <p:nvPr/>
        </p:nvSpPr>
        <p:spPr>
          <a:xfrm rot="5400000">
            <a:off x="2443472" y="16823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59" name="Rectangle 58">
            <a:extLst>
              <a:ext uri="{FF2B5EF4-FFF2-40B4-BE49-F238E27FC236}">
                <a16:creationId xmlns:a16="http://schemas.microsoft.com/office/drawing/2014/main" id="{C4DE1F37-D016-CE46-87CF-28F18344C585}"/>
              </a:ext>
            </a:extLst>
          </p:cNvPr>
          <p:cNvSpPr/>
          <p:nvPr/>
        </p:nvSpPr>
        <p:spPr>
          <a:xfrm rot="5400000">
            <a:off x="2595872" y="18347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60" name="Rectangle 59">
            <a:extLst>
              <a:ext uri="{FF2B5EF4-FFF2-40B4-BE49-F238E27FC236}">
                <a16:creationId xmlns:a16="http://schemas.microsoft.com/office/drawing/2014/main" id="{235217F2-BD36-234F-A242-77E76A68CFE3}"/>
              </a:ext>
            </a:extLst>
          </p:cNvPr>
          <p:cNvSpPr/>
          <p:nvPr/>
        </p:nvSpPr>
        <p:spPr>
          <a:xfrm rot="5400000">
            <a:off x="2748272" y="19871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61" name="Rectangle 60">
            <a:extLst>
              <a:ext uri="{FF2B5EF4-FFF2-40B4-BE49-F238E27FC236}">
                <a16:creationId xmlns:a16="http://schemas.microsoft.com/office/drawing/2014/main" id="{027141EB-6492-834F-A3F6-DA5DC864E026}"/>
              </a:ext>
            </a:extLst>
          </p:cNvPr>
          <p:cNvSpPr/>
          <p:nvPr/>
        </p:nvSpPr>
        <p:spPr>
          <a:xfrm rot="5400000">
            <a:off x="2900672" y="2139508"/>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a:t>
            </a:r>
            <a:r>
              <a:rPr lang="en-US" sz="1100" dirty="0" err="1">
                <a:solidFill>
                  <a:schemeClr val="tx1"/>
                </a:solidFill>
              </a:rPr>
              <a:t>a,b,c,d</a:t>
            </a:r>
            <a:endParaRPr lang="en-US" sz="1100" dirty="0">
              <a:solidFill>
                <a:schemeClr val="tx1"/>
              </a:solidFill>
            </a:endParaRPr>
          </a:p>
        </p:txBody>
      </p:sp>
      <p:sp>
        <p:nvSpPr>
          <p:cNvPr id="62" name="Rectangle 61">
            <a:extLst>
              <a:ext uri="{FF2B5EF4-FFF2-40B4-BE49-F238E27FC236}">
                <a16:creationId xmlns:a16="http://schemas.microsoft.com/office/drawing/2014/main" id="{BAA54D35-0305-6B45-824B-B1FBD36C245D}"/>
              </a:ext>
            </a:extLst>
          </p:cNvPr>
          <p:cNvSpPr/>
          <p:nvPr/>
        </p:nvSpPr>
        <p:spPr>
          <a:xfrm rot="5400000">
            <a:off x="2943948" y="3771366"/>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1</a:t>
            </a:r>
          </a:p>
        </p:txBody>
      </p:sp>
      <p:sp>
        <p:nvSpPr>
          <p:cNvPr id="63" name="Rectangle 62">
            <a:extLst>
              <a:ext uri="{FF2B5EF4-FFF2-40B4-BE49-F238E27FC236}">
                <a16:creationId xmlns:a16="http://schemas.microsoft.com/office/drawing/2014/main" id="{45EF52C1-3E7F-CE4C-B21D-15E87CD76C07}"/>
              </a:ext>
            </a:extLst>
          </p:cNvPr>
          <p:cNvSpPr/>
          <p:nvPr/>
        </p:nvSpPr>
        <p:spPr>
          <a:xfrm rot="5400000">
            <a:off x="3089560" y="3873509"/>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a:t>
            </a:r>
            <a:r>
              <a:rPr lang="en-US" sz="1100" dirty="0" err="1">
                <a:solidFill>
                  <a:schemeClr val="tx1"/>
                </a:solidFill>
              </a:rPr>
              <a:t>a,b,c,e</a:t>
            </a:r>
            <a:endParaRPr lang="en-US" sz="1100" dirty="0">
              <a:solidFill>
                <a:schemeClr val="tx1"/>
              </a:solidFill>
            </a:endParaRPr>
          </a:p>
        </p:txBody>
      </p:sp>
      <p:sp>
        <p:nvSpPr>
          <p:cNvPr id="64" name="Rectangle 63">
            <a:extLst>
              <a:ext uri="{FF2B5EF4-FFF2-40B4-BE49-F238E27FC236}">
                <a16:creationId xmlns:a16="http://schemas.microsoft.com/office/drawing/2014/main" id="{B50BCD95-0AC1-B349-9F4C-EE943926E21A}"/>
              </a:ext>
            </a:extLst>
          </p:cNvPr>
          <p:cNvSpPr/>
          <p:nvPr/>
        </p:nvSpPr>
        <p:spPr>
          <a:xfrm rot="5400000">
            <a:off x="2950202" y="5337811"/>
            <a:ext cx="357373" cy="1012731"/>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Document </a:t>
            </a:r>
            <a:r>
              <a:rPr lang="en-US" sz="1100" dirty="0" err="1">
                <a:solidFill>
                  <a:schemeClr val="tx1"/>
                </a:solidFill>
              </a:rPr>
              <a:t>abdc</a:t>
            </a:r>
            <a:endParaRPr lang="en-US" sz="1100" dirty="0">
              <a:solidFill>
                <a:schemeClr val="tx1"/>
              </a:solidFill>
            </a:endParaRPr>
          </a:p>
        </p:txBody>
      </p:sp>
      <p:cxnSp>
        <p:nvCxnSpPr>
          <p:cNvPr id="65" name="Straight Arrow Connector 64">
            <a:extLst>
              <a:ext uri="{FF2B5EF4-FFF2-40B4-BE49-F238E27FC236}">
                <a16:creationId xmlns:a16="http://schemas.microsoft.com/office/drawing/2014/main" id="{1DDF123A-304C-A54C-94F7-15396BB0B1AF}"/>
              </a:ext>
            </a:extLst>
          </p:cNvPr>
          <p:cNvCxnSpPr>
            <a:cxnSpLocks/>
            <a:stCxn id="64" idx="0"/>
            <a:endCxn id="9" idx="1"/>
          </p:cNvCxnSpPr>
          <p:nvPr/>
        </p:nvCxnSpPr>
        <p:spPr>
          <a:xfrm flipV="1">
            <a:off x="3635254" y="5788923"/>
            <a:ext cx="2053951" cy="55254"/>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D52084EE-B693-B24A-A66F-C5C1FCE90565}"/>
              </a:ext>
            </a:extLst>
          </p:cNvPr>
          <p:cNvCxnSpPr>
            <a:cxnSpLocks/>
            <a:stCxn id="63" idx="0"/>
            <a:endCxn id="13" idx="1"/>
          </p:cNvCxnSpPr>
          <p:nvPr/>
        </p:nvCxnSpPr>
        <p:spPr>
          <a:xfrm flipV="1">
            <a:off x="3774612" y="4330926"/>
            <a:ext cx="1658446" cy="48949"/>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61073AA2-1629-0E4D-BB22-15E29A2E33BE}"/>
              </a:ext>
            </a:extLst>
          </p:cNvPr>
          <p:cNvCxnSpPr>
            <a:cxnSpLocks/>
            <a:stCxn id="61" idx="0"/>
          </p:cNvCxnSpPr>
          <p:nvPr/>
        </p:nvCxnSpPr>
        <p:spPr>
          <a:xfrm>
            <a:off x="3585724" y="2645874"/>
            <a:ext cx="698633" cy="0"/>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D85CFA03-C34A-BE42-B0BA-9A37036A604A}"/>
              </a:ext>
            </a:extLst>
          </p:cNvPr>
          <p:cNvCxnSpPr>
            <a:cxnSpLocks/>
            <a:stCxn id="48" idx="3"/>
            <a:endCxn id="15" idx="0"/>
          </p:cNvCxnSpPr>
          <p:nvPr/>
        </p:nvCxnSpPr>
        <p:spPr>
          <a:xfrm flipH="1">
            <a:off x="6791721" y="1856885"/>
            <a:ext cx="255" cy="767198"/>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24299E17-D73E-6D47-BB22-9D7BC995F264}"/>
              </a:ext>
            </a:extLst>
          </p:cNvPr>
          <p:cNvSpPr/>
          <p:nvPr/>
        </p:nvSpPr>
        <p:spPr>
          <a:xfrm>
            <a:off x="4015042" y="1978196"/>
            <a:ext cx="4998529" cy="4445983"/>
          </a:xfrm>
          <a:prstGeom prst="rect">
            <a:avLst/>
          </a:prstGeom>
          <a:solidFill>
            <a:schemeClr val="tx2">
              <a:lumMod val="20000"/>
              <a:lumOff val="80000"/>
              <a:alpha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41" name="Rectangle 40">
            <a:extLst>
              <a:ext uri="{FF2B5EF4-FFF2-40B4-BE49-F238E27FC236}">
                <a16:creationId xmlns:a16="http://schemas.microsoft.com/office/drawing/2014/main" id="{1AB6A4EA-222F-8A4A-862C-C991AE1D6A0A}"/>
              </a:ext>
            </a:extLst>
          </p:cNvPr>
          <p:cNvSpPr/>
          <p:nvPr/>
        </p:nvSpPr>
        <p:spPr>
          <a:xfrm rot="5400000">
            <a:off x="9904586" y="3794017"/>
            <a:ext cx="357373" cy="1041266"/>
          </a:xfrm>
          <a:prstGeom prst="rect">
            <a:avLst/>
          </a:prstGeom>
          <a:solidFill>
            <a:schemeClr val="accent4">
              <a:lumMod val="20000"/>
              <a:lumOff val="8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a:t>
            </a:r>
          </a:p>
        </p:txBody>
      </p:sp>
      <p:sp>
        <p:nvSpPr>
          <p:cNvPr id="43" name="TextBox 42">
            <a:extLst>
              <a:ext uri="{FF2B5EF4-FFF2-40B4-BE49-F238E27FC236}">
                <a16:creationId xmlns:a16="http://schemas.microsoft.com/office/drawing/2014/main" id="{7D0805B4-E641-B748-8A02-3BF49BF62E21}"/>
              </a:ext>
            </a:extLst>
          </p:cNvPr>
          <p:cNvSpPr txBox="1"/>
          <p:nvPr/>
        </p:nvSpPr>
        <p:spPr>
          <a:xfrm>
            <a:off x="9487703" y="3538370"/>
            <a:ext cx="1757982" cy="584775"/>
          </a:xfrm>
          <a:prstGeom prst="rect">
            <a:avLst/>
          </a:prstGeom>
          <a:noFill/>
        </p:spPr>
        <p:txBody>
          <a:bodyPr wrap="none" rtlCol="0">
            <a:spAutoFit/>
          </a:bodyPr>
          <a:lstStyle/>
          <a:p>
            <a:r>
              <a:rPr lang="en-US" sz="1600" dirty="0"/>
              <a:t>Highest probability</a:t>
            </a:r>
          </a:p>
          <a:p>
            <a:r>
              <a:rPr lang="en-US" sz="1600" dirty="0"/>
              <a:t>next word</a:t>
            </a:r>
          </a:p>
        </p:txBody>
      </p:sp>
      <p:sp>
        <p:nvSpPr>
          <p:cNvPr id="44" name="Rectangle 43">
            <a:extLst>
              <a:ext uri="{FF2B5EF4-FFF2-40B4-BE49-F238E27FC236}">
                <a16:creationId xmlns:a16="http://schemas.microsoft.com/office/drawing/2014/main" id="{EC574B7E-793C-5A43-A9CF-1E9EB96D22F5}"/>
              </a:ext>
            </a:extLst>
          </p:cNvPr>
          <p:cNvSpPr/>
          <p:nvPr/>
        </p:nvSpPr>
        <p:spPr>
          <a:xfrm rot="5400000">
            <a:off x="7960950" y="3806285"/>
            <a:ext cx="357373" cy="1041266"/>
          </a:xfrm>
          <a:prstGeom prst="rect">
            <a:avLst/>
          </a:prstGeom>
          <a:solidFill>
            <a:schemeClr val="accent1">
              <a:lumMod val="20000"/>
              <a:lumOff val="8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d</a:t>
            </a:r>
          </a:p>
        </p:txBody>
      </p:sp>
      <p:sp>
        <p:nvSpPr>
          <p:cNvPr id="51" name="Rectangle 50">
            <a:extLst>
              <a:ext uri="{FF2B5EF4-FFF2-40B4-BE49-F238E27FC236}">
                <a16:creationId xmlns:a16="http://schemas.microsoft.com/office/drawing/2014/main" id="{95D8A76C-2341-2E49-B9B5-F68682800C73}"/>
              </a:ext>
            </a:extLst>
          </p:cNvPr>
          <p:cNvSpPr/>
          <p:nvPr/>
        </p:nvSpPr>
        <p:spPr>
          <a:xfrm rot="5400000">
            <a:off x="7993858" y="4661670"/>
            <a:ext cx="357373" cy="1041266"/>
          </a:xfrm>
          <a:prstGeom prst="rect">
            <a:avLst/>
          </a:prstGeom>
          <a:solidFill>
            <a:schemeClr val="accent1">
              <a:lumMod val="20000"/>
              <a:lumOff val="8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dirty="0">
                <a:solidFill>
                  <a:schemeClr val="tx1"/>
                </a:solidFill>
              </a:rPr>
              <a:t>c</a:t>
            </a:r>
          </a:p>
        </p:txBody>
      </p:sp>
      <p:sp>
        <p:nvSpPr>
          <p:cNvPr id="53" name="TextBox 52">
            <a:extLst>
              <a:ext uri="{FF2B5EF4-FFF2-40B4-BE49-F238E27FC236}">
                <a16:creationId xmlns:a16="http://schemas.microsoft.com/office/drawing/2014/main" id="{8FF6AB61-1281-B748-A55E-0727DC14FD24}"/>
              </a:ext>
            </a:extLst>
          </p:cNvPr>
          <p:cNvSpPr txBox="1"/>
          <p:nvPr/>
        </p:nvSpPr>
        <p:spPr>
          <a:xfrm>
            <a:off x="7753151" y="2896401"/>
            <a:ext cx="772969" cy="338554"/>
          </a:xfrm>
          <a:prstGeom prst="rect">
            <a:avLst/>
          </a:prstGeom>
          <a:noFill/>
        </p:spPr>
        <p:txBody>
          <a:bodyPr wrap="none" rtlCol="0">
            <a:spAutoFit/>
          </a:bodyPr>
          <a:lstStyle/>
          <a:p>
            <a:r>
              <a:rPr lang="en-US" sz="1600" dirty="0"/>
              <a:t>Pr 0.06</a:t>
            </a:r>
          </a:p>
        </p:txBody>
      </p:sp>
      <p:cxnSp>
        <p:nvCxnSpPr>
          <p:cNvPr id="54" name="Straight Arrow Connector 53">
            <a:extLst>
              <a:ext uri="{FF2B5EF4-FFF2-40B4-BE49-F238E27FC236}">
                <a16:creationId xmlns:a16="http://schemas.microsoft.com/office/drawing/2014/main" id="{EDB6AE4F-341C-D844-83CA-51D51BAF2F2C}"/>
              </a:ext>
            </a:extLst>
          </p:cNvPr>
          <p:cNvCxnSpPr>
            <a:cxnSpLocks/>
            <a:stCxn id="15" idx="3"/>
            <a:endCxn id="44" idx="2"/>
          </p:cNvCxnSpPr>
          <p:nvPr/>
        </p:nvCxnSpPr>
        <p:spPr>
          <a:xfrm>
            <a:off x="7144058" y="4323473"/>
            <a:ext cx="474946" cy="3446"/>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6CE795A6-6932-E949-A00E-723CEA78E42F}"/>
              </a:ext>
            </a:extLst>
          </p:cNvPr>
          <p:cNvSpPr txBox="1"/>
          <p:nvPr/>
        </p:nvSpPr>
        <p:spPr>
          <a:xfrm>
            <a:off x="7651912" y="3766082"/>
            <a:ext cx="772969" cy="338554"/>
          </a:xfrm>
          <a:prstGeom prst="rect">
            <a:avLst/>
          </a:prstGeom>
          <a:noFill/>
        </p:spPr>
        <p:txBody>
          <a:bodyPr wrap="none" rtlCol="0">
            <a:spAutoFit/>
          </a:bodyPr>
          <a:lstStyle/>
          <a:p>
            <a:r>
              <a:rPr lang="en-US" sz="1600" dirty="0"/>
              <a:t>Pr 0.90</a:t>
            </a:r>
          </a:p>
        </p:txBody>
      </p:sp>
      <p:cxnSp>
        <p:nvCxnSpPr>
          <p:cNvPr id="67" name="Straight Arrow Connector 66">
            <a:extLst>
              <a:ext uri="{FF2B5EF4-FFF2-40B4-BE49-F238E27FC236}">
                <a16:creationId xmlns:a16="http://schemas.microsoft.com/office/drawing/2014/main" id="{FE1E9C61-351D-8242-92F0-CE4D43920A49}"/>
              </a:ext>
            </a:extLst>
          </p:cNvPr>
          <p:cNvCxnSpPr>
            <a:cxnSpLocks/>
            <a:stCxn id="15" idx="3"/>
            <a:endCxn id="51" idx="2"/>
          </p:cNvCxnSpPr>
          <p:nvPr/>
        </p:nvCxnSpPr>
        <p:spPr>
          <a:xfrm>
            <a:off x="7144058" y="4323473"/>
            <a:ext cx="507854" cy="858831"/>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8BD2C0A5-31C8-044E-AC90-EC5D7C25BD02}"/>
              </a:ext>
            </a:extLst>
          </p:cNvPr>
          <p:cNvSpPr txBox="1"/>
          <p:nvPr/>
        </p:nvSpPr>
        <p:spPr>
          <a:xfrm>
            <a:off x="7745947" y="4647717"/>
            <a:ext cx="772969" cy="338554"/>
          </a:xfrm>
          <a:prstGeom prst="rect">
            <a:avLst/>
          </a:prstGeom>
          <a:noFill/>
        </p:spPr>
        <p:txBody>
          <a:bodyPr wrap="none" rtlCol="0">
            <a:spAutoFit/>
          </a:bodyPr>
          <a:lstStyle/>
          <a:p>
            <a:r>
              <a:rPr lang="en-US" sz="1600" dirty="0"/>
              <a:t>Pr 0.04</a:t>
            </a:r>
          </a:p>
        </p:txBody>
      </p:sp>
      <p:cxnSp>
        <p:nvCxnSpPr>
          <p:cNvPr id="70" name="Straight Arrow Connector 69">
            <a:extLst>
              <a:ext uri="{FF2B5EF4-FFF2-40B4-BE49-F238E27FC236}">
                <a16:creationId xmlns:a16="http://schemas.microsoft.com/office/drawing/2014/main" id="{7DBA9DD8-A6ED-1540-AC28-D40073A7B981}"/>
              </a:ext>
            </a:extLst>
          </p:cNvPr>
          <p:cNvCxnSpPr>
            <a:cxnSpLocks/>
            <a:stCxn id="44" idx="0"/>
            <a:endCxn id="41" idx="2"/>
          </p:cNvCxnSpPr>
          <p:nvPr/>
        </p:nvCxnSpPr>
        <p:spPr>
          <a:xfrm flipV="1">
            <a:off x="8660270" y="4314651"/>
            <a:ext cx="902370" cy="12268"/>
          </a:xfrm>
          <a:prstGeom prst="straightConnector1">
            <a:avLst/>
          </a:prstGeom>
          <a:ln w="12700">
            <a:solidFill>
              <a:schemeClr val="tx1">
                <a:alpha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80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8B82-0D21-EE49-9A74-611D788D2F5B}"/>
              </a:ext>
            </a:extLst>
          </p:cNvPr>
          <p:cNvSpPr>
            <a:spLocks noGrp="1"/>
          </p:cNvSpPr>
          <p:nvPr>
            <p:ph type="title"/>
          </p:nvPr>
        </p:nvSpPr>
        <p:spPr>
          <a:xfrm>
            <a:off x="529440" y="441015"/>
            <a:ext cx="11167753" cy="796409"/>
          </a:xfrm>
        </p:spPr>
        <p:txBody>
          <a:bodyPr>
            <a:noAutofit/>
          </a:bodyPr>
          <a:lstStyle/>
          <a:p>
            <a:r>
              <a:rPr lang="en-US" sz="3200" dirty="0"/>
              <a:t>Fortunately, you don’t need to understand a GPT in order to use it</a:t>
            </a:r>
          </a:p>
        </p:txBody>
      </p:sp>
      <p:pic>
        <p:nvPicPr>
          <p:cNvPr id="4" name="Content Placeholder 4">
            <a:extLst>
              <a:ext uri="{FF2B5EF4-FFF2-40B4-BE49-F238E27FC236}">
                <a16:creationId xmlns:a16="http://schemas.microsoft.com/office/drawing/2014/main" id="{8746701A-9B6F-DA45-BCE7-B7978A022919}"/>
              </a:ext>
            </a:extLst>
          </p:cNvPr>
          <p:cNvPicPr>
            <a:picLocks noGrp="1" noChangeAspect="1"/>
          </p:cNvPicPr>
          <p:nvPr>
            <p:ph idx="1"/>
          </p:nvPr>
        </p:nvPicPr>
        <p:blipFill>
          <a:blip r:embed="rId2"/>
          <a:stretch>
            <a:fillRect/>
          </a:stretch>
        </p:blipFill>
        <p:spPr>
          <a:xfrm>
            <a:off x="1069839" y="2112264"/>
            <a:ext cx="3131841" cy="4448764"/>
          </a:xfrm>
        </p:spPr>
      </p:pic>
      <p:sp>
        <p:nvSpPr>
          <p:cNvPr id="5" name="Content Placeholder 2">
            <a:extLst>
              <a:ext uri="{FF2B5EF4-FFF2-40B4-BE49-F238E27FC236}">
                <a16:creationId xmlns:a16="http://schemas.microsoft.com/office/drawing/2014/main" id="{A8798662-848F-C749-AC08-2DC3B01FBF7A}"/>
              </a:ext>
            </a:extLst>
          </p:cNvPr>
          <p:cNvSpPr txBox="1">
            <a:spLocks/>
          </p:cNvSpPr>
          <p:nvPr/>
        </p:nvSpPr>
        <p:spPr>
          <a:xfrm>
            <a:off x="4857222" y="1475233"/>
            <a:ext cx="5911098" cy="900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j-lt"/>
                <a:cs typeface="Calibri Light" panose="020F0302020204030204" pitchFamily="34" charset="0"/>
              </a:rPr>
              <a:t>Fortunately, you do not need to understand the intricacies of computer motherboards and integrated circuits in order to use a computer</a:t>
            </a:r>
          </a:p>
        </p:txBody>
      </p:sp>
      <p:pic>
        <p:nvPicPr>
          <p:cNvPr id="6" name="Picture 5">
            <a:extLst>
              <a:ext uri="{FF2B5EF4-FFF2-40B4-BE49-F238E27FC236}">
                <a16:creationId xmlns:a16="http://schemas.microsoft.com/office/drawing/2014/main" id="{19FEFA8D-5FB8-0045-A0BA-270B2BBCAA92}"/>
              </a:ext>
            </a:extLst>
          </p:cNvPr>
          <p:cNvPicPr>
            <a:picLocks noChangeAspect="1"/>
          </p:cNvPicPr>
          <p:nvPr/>
        </p:nvPicPr>
        <p:blipFill>
          <a:blip r:embed="rId3"/>
          <a:stretch>
            <a:fillRect/>
          </a:stretch>
        </p:blipFill>
        <p:spPr>
          <a:xfrm>
            <a:off x="5005831" y="2500086"/>
            <a:ext cx="5762489" cy="3834674"/>
          </a:xfrm>
          <a:prstGeom prst="rect">
            <a:avLst/>
          </a:prstGeom>
        </p:spPr>
      </p:pic>
      <p:sp>
        <p:nvSpPr>
          <p:cNvPr id="7" name="TextBox 6">
            <a:extLst>
              <a:ext uri="{FF2B5EF4-FFF2-40B4-BE49-F238E27FC236}">
                <a16:creationId xmlns:a16="http://schemas.microsoft.com/office/drawing/2014/main" id="{2AB2B048-ABB1-8344-B548-70091014BC31}"/>
              </a:ext>
            </a:extLst>
          </p:cNvPr>
          <p:cNvSpPr txBox="1"/>
          <p:nvPr/>
        </p:nvSpPr>
        <p:spPr>
          <a:xfrm>
            <a:off x="1204400" y="1698037"/>
            <a:ext cx="2782749" cy="400110"/>
          </a:xfrm>
          <a:prstGeom prst="rect">
            <a:avLst/>
          </a:prstGeom>
          <a:noFill/>
        </p:spPr>
        <p:txBody>
          <a:bodyPr wrap="none" rtlCol="0">
            <a:spAutoFit/>
          </a:bodyPr>
          <a:lstStyle/>
          <a:p>
            <a:r>
              <a:rPr lang="en-US" sz="2000" dirty="0">
                <a:latin typeface="+mj-lt"/>
              </a:rPr>
              <a:t>Transformer architecture</a:t>
            </a:r>
          </a:p>
        </p:txBody>
      </p:sp>
    </p:spTree>
    <p:extLst>
      <p:ext uri="{BB962C8B-B14F-4D97-AF65-F5344CB8AC3E}">
        <p14:creationId xmlns:p14="http://schemas.microsoft.com/office/powerpoint/2010/main" val="428675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50C0-AB20-3443-867B-145A64CB8487}"/>
              </a:ext>
            </a:extLst>
          </p:cNvPr>
          <p:cNvSpPr>
            <a:spLocks noGrp="1"/>
          </p:cNvSpPr>
          <p:nvPr>
            <p:ph type="title"/>
          </p:nvPr>
        </p:nvSpPr>
        <p:spPr>
          <a:xfrm>
            <a:off x="855562" y="454953"/>
            <a:ext cx="7886700" cy="711199"/>
          </a:xfrm>
        </p:spPr>
        <p:txBody>
          <a:bodyPr>
            <a:normAutofit/>
          </a:bodyPr>
          <a:lstStyle/>
          <a:p>
            <a:pPr algn="l"/>
            <a:r>
              <a:rPr lang="en-US" sz="3200" dirty="0"/>
              <a:t>GPT overview</a:t>
            </a:r>
          </a:p>
        </p:txBody>
      </p:sp>
      <p:sp>
        <p:nvSpPr>
          <p:cNvPr id="3" name="Content Placeholder 2">
            <a:extLst>
              <a:ext uri="{FF2B5EF4-FFF2-40B4-BE49-F238E27FC236}">
                <a16:creationId xmlns:a16="http://schemas.microsoft.com/office/drawing/2014/main" id="{73C013BB-4ED9-2B4E-A5DB-474E880BD971}"/>
              </a:ext>
            </a:extLst>
          </p:cNvPr>
          <p:cNvSpPr>
            <a:spLocks noGrp="1"/>
          </p:cNvSpPr>
          <p:nvPr>
            <p:ph idx="1"/>
          </p:nvPr>
        </p:nvSpPr>
        <p:spPr>
          <a:xfrm>
            <a:off x="717390" y="1281384"/>
            <a:ext cx="10475330" cy="5084691"/>
          </a:xfrm>
        </p:spPr>
        <p:txBody>
          <a:bodyPr>
            <a:noAutofit/>
          </a:bodyPr>
          <a:lstStyle/>
          <a:p>
            <a:r>
              <a:rPr lang="en-US" sz="1800" dirty="0">
                <a:latin typeface="+mj-lt"/>
                <a:cs typeface="Calibri Light" panose="020F0302020204030204" pitchFamily="34" charset="0"/>
              </a:rPr>
              <a:t>It encodes natural language by turning sequences of words into numbers (vectors) and weighting the numbers based on meaning relationships</a:t>
            </a:r>
          </a:p>
          <a:p>
            <a:r>
              <a:rPr lang="en-US" sz="1800" dirty="0">
                <a:latin typeface="+mj-lt"/>
                <a:cs typeface="Calibri Light" panose="020F0302020204030204" pitchFamily="34" charset="0"/>
              </a:rPr>
              <a:t>The information is organized by, and stored in, autonomous self-organizing artificial neural networks</a:t>
            </a:r>
          </a:p>
          <a:p>
            <a:r>
              <a:rPr lang="en-US" sz="1800" dirty="0">
                <a:latin typeface="+mj-lt"/>
                <a:cs typeface="Calibri Light" panose="020F0302020204030204" pitchFamily="34" charset="0"/>
              </a:rPr>
              <a:t>The stored Information includes syntactic and sematic structures</a:t>
            </a:r>
          </a:p>
          <a:p>
            <a:r>
              <a:rPr lang="en-US" sz="1800" dirty="0">
                <a:latin typeface="+mj-lt"/>
                <a:cs typeface="Calibri Light" panose="020F0302020204030204" pitchFamily="34" charset="0"/>
              </a:rPr>
              <a:t>The prompt accesses stored text information (weighted vectors) that is related to the prompt</a:t>
            </a:r>
          </a:p>
          <a:p>
            <a:r>
              <a:rPr lang="en-US" sz="1800" dirty="0">
                <a:latin typeface="+mj-lt"/>
                <a:cs typeface="Calibri Light" panose="020F0302020204030204" pitchFamily="34" charset="0"/>
              </a:rPr>
              <a:t>Based on its stored vector patterns, the GPT predicts what the next output word should be (the highest probability word)</a:t>
            </a:r>
          </a:p>
          <a:p>
            <a:r>
              <a:rPr lang="en-US" sz="1800" b="1" dirty="0">
                <a:latin typeface="+mj-lt"/>
                <a:cs typeface="Calibri Light" panose="020F0302020204030204" pitchFamily="34" charset="0"/>
              </a:rPr>
              <a:t>It has many high probability words to choose from, which means that its output will be very sensitive to the prompt</a:t>
            </a:r>
            <a:endParaRPr lang="en-US" sz="1800" dirty="0">
              <a:latin typeface="+mj-lt"/>
              <a:cs typeface="Calibri Light" panose="020F0302020204030204" pitchFamily="34" charset="0"/>
            </a:endParaRPr>
          </a:p>
          <a:p>
            <a:r>
              <a:rPr lang="en-US" sz="1800" b="1" dirty="0">
                <a:latin typeface="+mj-lt"/>
                <a:cs typeface="Calibri Light" panose="020F0302020204030204" pitchFamily="34" charset="0"/>
              </a:rPr>
              <a:t>It almost never uses single sources, its response is almost always a blend of many sources</a:t>
            </a:r>
          </a:p>
          <a:p>
            <a:r>
              <a:rPr lang="en-US" sz="1800" dirty="0">
                <a:latin typeface="+mj-lt"/>
                <a:cs typeface="Calibri Light" panose="020F0302020204030204" pitchFamily="34" charset="0"/>
              </a:rPr>
              <a:t>Recently, it has added the capability to perform internet searches and provide sources</a:t>
            </a:r>
          </a:p>
          <a:p>
            <a:r>
              <a:rPr lang="en-US" sz="1800" dirty="0">
                <a:latin typeface="+mj-lt"/>
                <a:cs typeface="Calibri Light" panose="020F0302020204030204" pitchFamily="34" charset="0"/>
              </a:rPr>
              <a:t>It has “wobble” in that it can report slightly different results to the same prompt due to: ambiguity in the prompt, or learning from previous prompts, or small random changes in output probabilities</a:t>
            </a:r>
          </a:p>
          <a:p>
            <a:r>
              <a:rPr lang="en-US" sz="1800" b="1" dirty="0">
                <a:latin typeface="+mj-lt"/>
                <a:cs typeface="Calibri Light" panose="020F0302020204030204" pitchFamily="34" charset="0"/>
              </a:rPr>
              <a:t>ChatGPT has its own text response writing “style”</a:t>
            </a:r>
          </a:p>
          <a:p>
            <a:pPr marL="0" indent="0">
              <a:buNone/>
            </a:pPr>
            <a:endParaRPr lang="en-US" sz="1800" dirty="0">
              <a:latin typeface="+mj-lt"/>
              <a:cs typeface="Calibri Light" panose="020F0302020204030204" pitchFamily="34" charset="0"/>
            </a:endParaRPr>
          </a:p>
        </p:txBody>
      </p:sp>
    </p:spTree>
    <p:extLst>
      <p:ext uri="{BB962C8B-B14F-4D97-AF65-F5344CB8AC3E}">
        <p14:creationId xmlns:p14="http://schemas.microsoft.com/office/powerpoint/2010/main" val="1221828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647A-DFD0-694C-835A-D5D39582338D}"/>
              </a:ext>
            </a:extLst>
          </p:cNvPr>
          <p:cNvSpPr>
            <a:spLocks noGrp="1"/>
          </p:cNvSpPr>
          <p:nvPr>
            <p:ph type="title"/>
          </p:nvPr>
        </p:nvSpPr>
        <p:spPr>
          <a:xfrm>
            <a:off x="677681" y="538628"/>
            <a:ext cx="8198201" cy="785600"/>
          </a:xfrm>
        </p:spPr>
        <p:txBody>
          <a:bodyPr>
            <a:normAutofit/>
          </a:bodyPr>
          <a:lstStyle/>
          <a:p>
            <a:pPr algn="l"/>
            <a:r>
              <a:rPr lang="en-US" sz="3200" dirty="0"/>
              <a:t>How the GPT determines the correct answer</a:t>
            </a:r>
          </a:p>
        </p:txBody>
      </p:sp>
      <p:sp>
        <p:nvSpPr>
          <p:cNvPr id="3" name="Content Placeholder 2">
            <a:extLst>
              <a:ext uri="{FF2B5EF4-FFF2-40B4-BE49-F238E27FC236}">
                <a16:creationId xmlns:a16="http://schemas.microsoft.com/office/drawing/2014/main" id="{E38453BA-3A8C-6346-9474-FAB1E01DCDFE}"/>
              </a:ext>
            </a:extLst>
          </p:cNvPr>
          <p:cNvSpPr>
            <a:spLocks noGrp="1"/>
          </p:cNvSpPr>
          <p:nvPr>
            <p:ph idx="1"/>
          </p:nvPr>
        </p:nvSpPr>
        <p:spPr>
          <a:xfrm>
            <a:off x="823730" y="1523701"/>
            <a:ext cx="10311115" cy="4525963"/>
          </a:xfrm>
        </p:spPr>
        <p:txBody>
          <a:bodyPr>
            <a:normAutofit/>
          </a:bodyPr>
          <a:lstStyle/>
          <a:p>
            <a:r>
              <a:rPr lang="en-US" sz="2000" dirty="0">
                <a:latin typeface="+mj-lt"/>
                <a:cs typeface="Calibri Light" panose="020F0302020204030204" pitchFamily="34" charset="0"/>
              </a:rPr>
              <a:t>If ChatGPT is based on what people write, and if people write misinformation, won’t the GPT give me misinformation? No</a:t>
            </a:r>
          </a:p>
          <a:p>
            <a:r>
              <a:rPr lang="en-US" sz="2000" dirty="0">
                <a:latin typeface="+mj-lt"/>
                <a:cs typeface="Calibri Light" panose="020F0302020204030204" pitchFamily="34" charset="0"/>
              </a:rPr>
              <a:t>Misinformation will be written in many different ways</a:t>
            </a:r>
          </a:p>
          <a:p>
            <a:r>
              <a:rPr lang="en-US" sz="2000" dirty="0">
                <a:latin typeface="+mj-lt"/>
                <a:cs typeface="Calibri Light" panose="020F0302020204030204" pitchFamily="34" charset="0"/>
              </a:rPr>
              <a:t>True information will be written in a consistent way</a:t>
            </a:r>
          </a:p>
          <a:p>
            <a:r>
              <a:rPr lang="en-US" sz="2000" dirty="0">
                <a:latin typeface="+mj-lt"/>
                <a:cs typeface="Calibri Light" panose="020F0302020204030204" pitchFamily="34" charset="0"/>
              </a:rPr>
              <a:t>The GPT will find and output the consistent information </a:t>
            </a:r>
          </a:p>
          <a:p>
            <a:r>
              <a:rPr lang="en-US" sz="2000" dirty="0">
                <a:latin typeface="+mj-lt"/>
                <a:cs typeface="Calibri Light" panose="020F0302020204030204" pitchFamily="34" charset="0"/>
              </a:rPr>
              <a:t>“We find that we can considerably outperform greedy decoding by sampling k &gt; 1 solutions (with a non-zero temperature) and selecting one using majority voting Wang et al. (2022). This consists of grouping predictions with respect to their final answer and selecting the most common answer.*</a:t>
            </a:r>
          </a:p>
          <a:p>
            <a:r>
              <a:rPr lang="en-US" sz="2000" b="1" dirty="0">
                <a:latin typeface="+mj-lt"/>
                <a:cs typeface="Calibri Light" panose="020F0302020204030204" pitchFamily="34" charset="0"/>
              </a:rPr>
              <a:t>“Intuitively, the reason majority voting improves performance is that while there are many ways to answer a question incorrectly, there are typically very few ways to answer correctly.”*</a:t>
            </a:r>
          </a:p>
          <a:p>
            <a:r>
              <a:rPr lang="en-US" sz="2000" dirty="0">
                <a:latin typeface="+mj-lt"/>
                <a:cs typeface="Calibri Light" panose="020F0302020204030204" pitchFamily="34" charset="0"/>
              </a:rPr>
              <a:t>This is scientific truth, truth with a small t.</a:t>
            </a:r>
          </a:p>
          <a:p>
            <a:endParaRPr lang="en-US" sz="2000" dirty="0">
              <a:latin typeface="+mj-lt"/>
              <a:cs typeface="Calibri Light" panose="020F0302020204030204" pitchFamily="34" charset="0"/>
            </a:endParaRPr>
          </a:p>
        </p:txBody>
      </p:sp>
      <p:sp>
        <p:nvSpPr>
          <p:cNvPr id="5" name="TextBox 4">
            <a:extLst>
              <a:ext uri="{FF2B5EF4-FFF2-40B4-BE49-F238E27FC236}">
                <a16:creationId xmlns:a16="http://schemas.microsoft.com/office/drawing/2014/main" id="{5375748F-B048-AD4F-BDD8-E3041EFA7BD9}"/>
              </a:ext>
            </a:extLst>
          </p:cNvPr>
          <p:cNvSpPr txBox="1"/>
          <p:nvPr/>
        </p:nvSpPr>
        <p:spPr>
          <a:xfrm>
            <a:off x="823730" y="5954518"/>
            <a:ext cx="10218517" cy="523220"/>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a:t>
            </a:r>
            <a:r>
              <a:rPr lang="en-US" sz="1400" dirty="0" err="1">
                <a:latin typeface="Calibri Light" panose="020F0302020204030204" pitchFamily="34" charset="0"/>
                <a:cs typeface="Calibri Light" panose="020F0302020204030204" pitchFamily="34" charset="0"/>
              </a:rPr>
              <a:t>Lewkowycz</a:t>
            </a:r>
            <a:r>
              <a:rPr lang="en-US" sz="1400" dirty="0">
                <a:latin typeface="Calibri Light" panose="020F0302020204030204" pitchFamily="34" charset="0"/>
                <a:cs typeface="Calibri Light" panose="020F0302020204030204" pitchFamily="34" charset="0"/>
              </a:rPr>
              <a:t> A, </a:t>
            </a:r>
            <a:r>
              <a:rPr lang="en-US" sz="1400" dirty="0" err="1">
                <a:latin typeface="Calibri Light" panose="020F0302020204030204" pitchFamily="34" charset="0"/>
                <a:cs typeface="Calibri Light" panose="020F0302020204030204" pitchFamily="34" charset="0"/>
              </a:rPr>
              <a:t>Andreassen</a:t>
            </a:r>
            <a:r>
              <a:rPr lang="en-US" sz="1400" dirty="0">
                <a:latin typeface="Calibri Light" panose="020F0302020204030204" pitchFamily="34" charset="0"/>
                <a:cs typeface="Calibri Light" panose="020F0302020204030204" pitchFamily="34" charset="0"/>
              </a:rPr>
              <a:t> A, Dohan D, Dyer E, </a:t>
            </a:r>
            <a:r>
              <a:rPr lang="en-US" sz="1400" dirty="0" err="1">
                <a:latin typeface="Calibri Light" panose="020F0302020204030204" pitchFamily="34" charset="0"/>
                <a:cs typeface="Calibri Light" panose="020F0302020204030204" pitchFamily="34" charset="0"/>
              </a:rPr>
              <a:t>Michalewski</a:t>
            </a:r>
            <a:r>
              <a:rPr lang="en-US" sz="1400" dirty="0">
                <a:latin typeface="Calibri Light" panose="020F0302020204030204" pitchFamily="34" charset="0"/>
                <a:cs typeface="Calibri Light" panose="020F0302020204030204" pitchFamily="34" charset="0"/>
              </a:rPr>
              <a:t> H, </a:t>
            </a:r>
            <a:r>
              <a:rPr lang="en-US" sz="1400" dirty="0" err="1">
                <a:latin typeface="Calibri Light" panose="020F0302020204030204" pitchFamily="34" charset="0"/>
                <a:cs typeface="Calibri Light" panose="020F0302020204030204" pitchFamily="34" charset="0"/>
              </a:rPr>
              <a:t>Ramasesh</a:t>
            </a:r>
            <a:r>
              <a:rPr lang="en-US" sz="1400" dirty="0">
                <a:latin typeface="Calibri Light" panose="020F0302020204030204" pitchFamily="34" charset="0"/>
                <a:cs typeface="Calibri Light" panose="020F0302020204030204" pitchFamily="34" charset="0"/>
              </a:rPr>
              <a:t> V, Slone A, Anil C, </a:t>
            </a:r>
            <a:r>
              <a:rPr lang="en-US" sz="1400" dirty="0" err="1">
                <a:latin typeface="Calibri Light" panose="020F0302020204030204" pitchFamily="34" charset="0"/>
                <a:cs typeface="Calibri Light" panose="020F0302020204030204" pitchFamily="34" charset="0"/>
              </a:rPr>
              <a:t>Schlag</a:t>
            </a:r>
            <a:r>
              <a:rPr lang="en-US" sz="1400" dirty="0">
                <a:latin typeface="Calibri Light" panose="020F0302020204030204" pitchFamily="34" charset="0"/>
                <a:cs typeface="Calibri Light" panose="020F0302020204030204" pitchFamily="34" charset="0"/>
              </a:rPr>
              <a:t> I, Gutman-Solo T, Wu Y. Solving quantitative reasoning problems with language models. arXiv preprint arXiv:2206.14858. 2022 Jun 29.</a:t>
            </a:r>
          </a:p>
        </p:txBody>
      </p:sp>
    </p:spTree>
    <p:extLst>
      <p:ext uri="{BB962C8B-B14F-4D97-AF65-F5344CB8AC3E}">
        <p14:creationId xmlns:p14="http://schemas.microsoft.com/office/powerpoint/2010/main" val="60976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191-BE76-2545-BFF5-97611945CB3B}"/>
              </a:ext>
            </a:extLst>
          </p:cNvPr>
          <p:cNvSpPr>
            <a:spLocks noGrp="1"/>
          </p:cNvSpPr>
          <p:nvPr>
            <p:ph type="title"/>
          </p:nvPr>
        </p:nvSpPr>
        <p:spPr/>
        <p:txBody>
          <a:bodyPr>
            <a:normAutofit/>
          </a:bodyPr>
          <a:lstStyle/>
          <a:p>
            <a:r>
              <a:rPr lang="en-US" sz="3200" dirty="0"/>
              <a:t>Assessing the GPT answer</a:t>
            </a:r>
          </a:p>
        </p:txBody>
      </p:sp>
      <p:sp>
        <p:nvSpPr>
          <p:cNvPr id="3" name="Content Placeholder 2">
            <a:extLst>
              <a:ext uri="{FF2B5EF4-FFF2-40B4-BE49-F238E27FC236}">
                <a16:creationId xmlns:a16="http://schemas.microsoft.com/office/drawing/2014/main" id="{B46F2257-0252-314A-A2DF-86099F3152ED}"/>
              </a:ext>
            </a:extLst>
          </p:cNvPr>
          <p:cNvSpPr>
            <a:spLocks noGrp="1"/>
          </p:cNvSpPr>
          <p:nvPr>
            <p:ph idx="1"/>
          </p:nvPr>
        </p:nvSpPr>
        <p:spPr>
          <a:xfrm>
            <a:off x="987171" y="1690690"/>
            <a:ext cx="10515600" cy="4351338"/>
          </a:xfrm>
        </p:spPr>
        <p:txBody>
          <a:bodyPr>
            <a:normAutofit/>
          </a:bodyPr>
          <a:lstStyle/>
          <a:p>
            <a:pPr marL="400050"/>
            <a:r>
              <a:rPr lang="en-US" sz="2000" dirty="0">
                <a:latin typeface="+mj-lt"/>
                <a:cs typeface="Calibri Light" panose="020F0302020204030204" pitchFamily="34" charset="0"/>
              </a:rPr>
              <a:t>Use your expertise</a:t>
            </a:r>
          </a:p>
          <a:p>
            <a:pPr marL="400050"/>
            <a:r>
              <a:rPr lang="en-US" sz="2000" dirty="0">
                <a:latin typeface="+mj-lt"/>
                <a:cs typeface="Calibri Light" panose="020F0302020204030204" pitchFamily="34" charset="0"/>
              </a:rPr>
              <a:t>Ask the GPT to review its answer and find its mistakes (internal check)</a:t>
            </a:r>
          </a:p>
          <a:p>
            <a:pPr marL="400050"/>
            <a:r>
              <a:rPr lang="en-US" sz="2000" dirty="0">
                <a:latin typeface="+mj-lt"/>
                <a:cs typeface="Calibri Light" panose="020F0302020204030204" pitchFamily="34" charset="0"/>
              </a:rPr>
              <a:t>Enter the same prompt into another GPT</a:t>
            </a:r>
          </a:p>
          <a:p>
            <a:pPr marL="400050"/>
            <a:r>
              <a:rPr lang="en-US" sz="2000" dirty="0">
                <a:latin typeface="+mj-lt"/>
                <a:cs typeface="Calibri Light" panose="020F0302020204030204" pitchFamily="34" charset="0"/>
              </a:rPr>
              <a:t>Check other sources</a:t>
            </a:r>
          </a:p>
          <a:p>
            <a:pPr marL="857250" lvl="1"/>
            <a:r>
              <a:rPr lang="en-US" sz="2000" dirty="0">
                <a:latin typeface="+mj-lt"/>
                <a:cs typeface="Calibri Light" panose="020F0302020204030204" pitchFamily="34" charset="0"/>
              </a:rPr>
              <a:t>Google search</a:t>
            </a:r>
          </a:p>
          <a:p>
            <a:pPr marL="857250" lvl="1"/>
            <a:r>
              <a:rPr lang="en-US" sz="2000" dirty="0">
                <a:latin typeface="+mj-lt"/>
                <a:cs typeface="Calibri Light" panose="020F0302020204030204" pitchFamily="34" charset="0"/>
              </a:rPr>
              <a:t>PubMed search</a:t>
            </a:r>
          </a:p>
          <a:p>
            <a:pPr marL="857250" lvl="1"/>
            <a:r>
              <a:rPr lang="en-US" sz="2000" dirty="0">
                <a:latin typeface="+mj-lt"/>
                <a:cs typeface="Calibri Light" panose="020F0302020204030204" pitchFamily="34" charset="0"/>
              </a:rPr>
              <a:t>Textbooks</a:t>
            </a:r>
          </a:p>
          <a:p>
            <a:pPr marL="857250" lvl="1"/>
            <a:r>
              <a:rPr lang="en-US" sz="2000" dirty="0">
                <a:latin typeface="+mj-lt"/>
                <a:cs typeface="Calibri Light" panose="020F0302020204030204" pitchFamily="34" charset="0"/>
              </a:rPr>
              <a:t>Colleague</a:t>
            </a:r>
          </a:p>
          <a:p>
            <a:pPr marL="400050"/>
            <a:endParaRPr lang="en-US" sz="2000" dirty="0">
              <a:latin typeface="+mj-lt"/>
              <a:cs typeface="Calibri Light" panose="020F0302020204030204" pitchFamily="34" charset="0"/>
            </a:endParaRPr>
          </a:p>
          <a:p>
            <a:endParaRPr lang="en-US" sz="2000" dirty="0">
              <a:latin typeface="+mj-lt"/>
            </a:endParaRPr>
          </a:p>
        </p:txBody>
      </p:sp>
    </p:spTree>
    <p:extLst>
      <p:ext uri="{BB962C8B-B14F-4D97-AF65-F5344CB8AC3E}">
        <p14:creationId xmlns:p14="http://schemas.microsoft.com/office/powerpoint/2010/main" val="16783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07E2-8C85-914C-8834-1964A12FAF2B}"/>
              </a:ext>
            </a:extLst>
          </p:cNvPr>
          <p:cNvSpPr>
            <a:spLocks noGrp="1"/>
          </p:cNvSpPr>
          <p:nvPr>
            <p:ph type="title"/>
          </p:nvPr>
        </p:nvSpPr>
        <p:spPr>
          <a:xfrm>
            <a:off x="828548" y="532609"/>
            <a:ext cx="8455152" cy="1143000"/>
          </a:xfrm>
        </p:spPr>
        <p:txBody>
          <a:bodyPr>
            <a:normAutofit/>
          </a:bodyPr>
          <a:lstStyle/>
          <a:p>
            <a:pPr algn="l"/>
            <a:r>
              <a:rPr lang="en-US" sz="3200" dirty="0"/>
              <a:t>Why a prompt doesn’t provide the best answer</a:t>
            </a:r>
          </a:p>
        </p:txBody>
      </p:sp>
      <p:sp>
        <p:nvSpPr>
          <p:cNvPr id="3" name="Content Placeholder 2">
            <a:extLst>
              <a:ext uri="{FF2B5EF4-FFF2-40B4-BE49-F238E27FC236}">
                <a16:creationId xmlns:a16="http://schemas.microsoft.com/office/drawing/2014/main" id="{8832D69F-6EF8-2745-841C-B626D4CA424E}"/>
              </a:ext>
            </a:extLst>
          </p:cNvPr>
          <p:cNvSpPr>
            <a:spLocks noGrp="1"/>
          </p:cNvSpPr>
          <p:nvPr>
            <p:ph idx="1"/>
          </p:nvPr>
        </p:nvSpPr>
        <p:spPr>
          <a:xfrm>
            <a:off x="1193800" y="1727202"/>
            <a:ext cx="8229600" cy="4525963"/>
          </a:xfrm>
        </p:spPr>
        <p:txBody>
          <a:bodyPr>
            <a:normAutofit/>
          </a:bodyPr>
          <a:lstStyle/>
          <a:p>
            <a:r>
              <a:rPr lang="en-US" sz="2000" dirty="0">
                <a:latin typeface="+mj-lt"/>
                <a:cs typeface="Calibri Light" panose="020F0302020204030204" pitchFamily="34" charset="0"/>
              </a:rPr>
              <a:t>Prompt</a:t>
            </a:r>
          </a:p>
          <a:p>
            <a:pPr lvl="1"/>
            <a:r>
              <a:rPr lang="en-US" sz="2000" dirty="0">
                <a:latin typeface="+mj-lt"/>
                <a:cs typeface="Calibri Light" panose="020F0302020204030204" pitchFamily="34" charset="0"/>
              </a:rPr>
              <a:t>Too general, lacks detail and specificity</a:t>
            </a:r>
          </a:p>
          <a:p>
            <a:pPr lvl="1"/>
            <a:r>
              <a:rPr lang="en-US" sz="2000" dirty="0">
                <a:latin typeface="+mj-lt"/>
                <a:cs typeface="Calibri Light" panose="020F0302020204030204" pitchFamily="34" charset="0"/>
              </a:rPr>
              <a:t>Too short, inadequate</a:t>
            </a:r>
          </a:p>
          <a:p>
            <a:pPr lvl="1"/>
            <a:r>
              <a:rPr lang="en-US" sz="2000" dirty="0">
                <a:latin typeface="+mj-lt"/>
                <a:cs typeface="Calibri Light" panose="020F0302020204030204" pitchFamily="34" charset="0"/>
              </a:rPr>
              <a:t>Incorrectly written</a:t>
            </a:r>
          </a:p>
          <a:p>
            <a:pPr lvl="1"/>
            <a:r>
              <a:rPr lang="en-US" sz="2000" dirty="0">
                <a:latin typeface="+mj-lt"/>
                <a:cs typeface="Calibri Light" panose="020F0302020204030204" pitchFamily="34" charset="0"/>
              </a:rPr>
              <a:t>Too complex, requires multiple nested prompts</a:t>
            </a:r>
          </a:p>
          <a:p>
            <a:pPr lvl="1"/>
            <a:r>
              <a:rPr lang="en-US" sz="2000" dirty="0">
                <a:latin typeface="+mj-lt"/>
                <a:cs typeface="Calibri Light" panose="020F0302020204030204" pitchFamily="34" charset="0"/>
              </a:rPr>
              <a:t>You misunderstand what you are looking for (lack sufficient expertise)</a:t>
            </a:r>
          </a:p>
          <a:p>
            <a:pPr lvl="1"/>
            <a:r>
              <a:rPr lang="en-US" sz="2000" dirty="0">
                <a:latin typeface="+mj-lt"/>
                <a:cs typeface="Calibri Light" panose="020F0302020204030204" pitchFamily="34" charset="0"/>
              </a:rPr>
              <a:t>When doing a nested search, you go too far down in the neural network</a:t>
            </a:r>
          </a:p>
          <a:p>
            <a:r>
              <a:rPr lang="en-US" sz="2000" dirty="0">
                <a:latin typeface="+mj-lt"/>
                <a:cs typeface="Calibri Light" panose="020F0302020204030204" pitchFamily="34" charset="0"/>
              </a:rPr>
              <a:t>Information in the GPT</a:t>
            </a:r>
          </a:p>
          <a:p>
            <a:pPr lvl="1"/>
            <a:r>
              <a:rPr lang="en-US" sz="2000" dirty="0">
                <a:latin typeface="+mj-lt"/>
                <a:cs typeface="Calibri Light" panose="020F0302020204030204" pitchFamily="34" charset="0"/>
              </a:rPr>
              <a:t>There is no correct answer</a:t>
            </a:r>
          </a:p>
          <a:p>
            <a:pPr lvl="1"/>
            <a:r>
              <a:rPr lang="en-US" sz="2000" dirty="0">
                <a:latin typeface="+mj-lt"/>
                <a:cs typeface="Calibri Light" panose="020F0302020204030204" pitchFamily="34" charset="0"/>
              </a:rPr>
              <a:t>GPT contains outdated information</a:t>
            </a:r>
          </a:p>
          <a:p>
            <a:pPr lvl="1"/>
            <a:r>
              <a:rPr lang="en-US" sz="2000" dirty="0">
                <a:latin typeface="+mj-lt"/>
                <a:cs typeface="Calibri Light" panose="020F0302020204030204" pitchFamily="34" charset="0"/>
              </a:rPr>
              <a:t>GPT contains incorrect information</a:t>
            </a:r>
          </a:p>
        </p:txBody>
      </p:sp>
      <p:sp>
        <p:nvSpPr>
          <p:cNvPr id="4" name="Slide Number Placeholder 3">
            <a:extLst>
              <a:ext uri="{FF2B5EF4-FFF2-40B4-BE49-F238E27FC236}">
                <a16:creationId xmlns:a16="http://schemas.microsoft.com/office/drawing/2014/main" id="{6214AE01-054D-B44C-81A5-9D39FDF0CFE6}"/>
              </a:ext>
            </a:extLst>
          </p:cNvPr>
          <p:cNvSpPr>
            <a:spLocks noGrp="1"/>
          </p:cNvSpPr>
          <p:nvPr>
            <p:ph type="sldNum" sz="quarter" idx="12"/>
          </p:nvPr>
        </p:nvSpPr>
        <p:spPr/>
        <p:txBody>
          <a:bodyPr/>
          <a:lstStyle/>
          <a:p>
            <a:fld id="{469748B7-F49E-4C80-8AAB-4107DC346AE1}" type="slidenum">
              <a:rPr lang="en-US" smtClean="0"/>
              <a:pPr/>
              <a:t>29</a:t>
            </a:fld>
            <a:endParaRPr lang="en-US"/>
          </a:p>
        </p:txBody>
      </p:sp>
    </p:spTree>
    <p:extLst>
      <p:ext uri="{BB962C8B-B14F-4D97-AF65-F5344CB8AC3E}">
        <p14:creationId xmlns:p14="http://schemas.microsoft.com/office/powerpoint/2010/main" val="273121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ABDA-BB85-7A46-AA2D-2F9C55A5892C}"/>
              </a:ext>
            </a:extLst>
          </p:cNvPr>
          <p:cNvSpPr>
            <a:spLocks noGrp="1"/>
          </p:cNvSpPr>
          <p:nvPr>
            <p:ph type="title"/>
          </p:nvPr>
        </p:nvSpPr>
        <p:spPr/>
        <p:txBody>
          <a:bodyPr>
            <a:normAutofit/>
          </a:bodyPr>
          <a:lstStyle/>
          <a:p>
            <a:r>
              <a:rPr lang="en-US" sz="3200" dirty="0"/>
              <a:t>Introduction</a:t>
            </a:r>
          </a:p>
        </p:txBody>
      </p:sp>
      <p:sp>
        <p:nvSpPr>
          <p:cNvPr id="3" name="Content Placeholder 2">
            <a:extLst>
              <a:ext uri="{FF2B5EF4-FFF2-40B4-BE49-F238E27FC236}">
                <a16:creationId xmlns:a16="http://schemas.microsoft.com/office/drawing/2014/main" id="{80FE5BF0-7A9B-C844-B27F-038B3E091B29}"/>
              </a:ext>
            </a:extLst>
          </p:cNvPr>
          <p:cNvSpPr>
            <a:spLocks noGrp="1"/>
          </p:cNvSpPr>
          <p:nvPr>
            <p:ph idx="1"/>
          </p:nvPr>
        </p:nvSpPr>
        <p:spPr/>
        <p:txBody>
          <a:bodyPr>
            <a:normAutofit/>
          </a:bodyPr>
          <a:lstStyle/>
          <a:p>
            <a:r>
              <a:rPr lang="en-US" sz="2000" dirty="0">
                <a:latin typeface="+mj-lt"/>
              </a:rPr>
              <a:t>Our research background is in artificial neural networks and natural language processing</a:t>
            </a:r>
          </a:p>
          <a:p>
            <a:r>
              <a:rPr lang="en-US" sz="2000" dirty="0">
                <a:latin typeface="+mj-lt"/>
              </a:rPr>
              <a:t>I teach a four week course on Generative Pretrained Transformers</a:t>
            </a:r>
          </a:p>
          <a:p>
            <a:r>
              <a:rPr lang="en-US" sz="2000" dirty="0">
                <a:latin typeface="+mj-lt"/>
              </a:rPr>
              <a:t>This talk is a brief overview of a </a:t>
            </a:r>
            <a:r>
              <a:rPr lang="en-US" sz="2000" dirty="0" err="1">
                <a:latin typeface="+mj-lt"/>
              </a:rPr>
              <a:t>compelx</a:t>
            </a:r>
            <a:r>
              <a:rPr lang="en-US" sz="2000" dirty="0">
                <a:latin typeface="+mj-lt"/>
              </a:rPr>
              <a:t> and powerful tool</a:t>
            </a:r>
          </a:p>
          <a:p>
            <a:r>
              <a:rPr lang="en-US" sz="2000" dirty="0">
                <a:latin typeface="+mj-lt"/>
                <a:cs typeface="Calibri Light" panose="020F0302020204030204" pitchFamily="34" charset="0"/>
              </a:rPr>
              <a:t>Warning: What I am going to discuss is as dangerous as pandemics and nuclear weapons</a:t>
            </a:r>
          </a:p>
        </p:txBody>
      </p:sp>
    </p:spTree>
    <p:extLst>
      <p:ext uri="{BB962C8B-B14F-4D97-AF65-F5344CB8AC3E}">
        <p14:creationId xmlns:p14="http://schemas.microsoft.com/office/powerpoint/2010/main" val="276183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7430-453D-F949-80CF-39712AEB3B92}"/>
              </a:ext>
            </a:extLst>
          </p:cNvPr>
          <p:cNvSpPr>
            <a:spLocks noGrp="1"/>
          </p:cNvSpPr>
          <p:nvPr>
            <p:ph type="title"/>
          </p:nvPr>
        </p:nvSpPr>
        <p:spPr/>
        <p:txBody>
          <a:bodyPr>
            <a:normAutofit/>
          </a:bodyPr>
          <a:lstStyle/>
          <a:p>
            <a:r>
              <a:rPr lang="en-US" sz="3200" dirty="0"/>
              <a:t>GPT strengths and limitations</a:t>
            </a:r>
          </a:p>
        </p:txBody>
      </p:sp>
      <p:sp>
        <p:nvSpPr>
          <p:cNvPr id="3" name="Content Placeholder 2">
            <a:extLst>
              <a:ext uri="{FF2B5EF4-FFF2-40B4-BE49-F238E27FC236}">
                <a16:creationId xmlns:a16="http://schemas.microsoft.com/office/drawing/2014/main" id="{61899C32-E9A5-7E43-8B1B-1452A38C8604}"/>
              </a:ext>
            </a:extLst>
          </p:cNvPr>
          <p:cNvSpPr>
            <a:spLocks noGrp="1"/>
          </p:cNvSpPr>
          <p:nvPr>
            <p:ph idx="1"/>
          </p:nvPr>
        </p:nvSpPr>
        <p:spPr>
          <a:xfrm>
            <a:off x="1100836" y="1467678"/>
            <a:ext cx="10515600" cy="4351338"/>
          </a:xfrm>
        </p:spPr>
        <p:txBody>
          <a:bodyPr>
            <a:noAutofit/>
          </a:bodyPr>
          <a:lstStyle/>
          <a:p>
            <a:pPr marL="0" indent="0">
              <a:buNone/>
            </a:pPr>
            <a:r>
              <a:rPr lang="en-US" sz="2000" dirty="0">
                <a:latin typeface="+mj-lt"/>
              </a:rPr>
              <a:t>Strengths</a:t>
            </a:r>
          </a:p>
          <a:p>
            <a:r>
              <a:rPr lang="en-US" sz="2000" dirty="0">
                <a:latin typeface="+mj-lt"/>
              </a:rPr>
              <a:t>Contains an immense amount of information</a:t>
            </a:r>
          </a:p>
          <a:p>
            <a:r>
              <a:rPr lang="en-US" sz="2000" dirty="0">
                <a:latin typeface="+mj-lt"/>
              </a:rPr>
              <a:t>Integrates the information</a:t>
            </a:r>
          </a:p>
          <a:p>
            <a:r>
              <a:rPr lang="en-US" sz="2000" dirty="0">
                <a:latin typeface="+mj-lt"/>
              </a:rPr>
              <a:t>Allows natural language input (prompts) and output</a:t>
            </a:r>
          </a:p>
          <a:p>
            <a:r>
              <a:rPr lang="en-US" sz="2000" dirty="0">
                <a:latin typeface="+mj-lt"/>
              </a:rPr>
              <a:t>Can provide an explanation of its output</a:t>
            </a:r>
          </a:p>
          <a:p>
            <a:r>
              <a:rPr lang="en-US" sz="2000" dirty="0">
                <a:latin typeface="+mj-lt"/>
              </a:rPr>
              <a:t>Is intelligent, can make inferences (new information that was not entered into the GPT)</a:t>
            </a:r>
          </a:p>
          <a:p>
            <a:pPr marL="0" indent="0">
              <a:buNone/>
            </a:pPr>
            <a:r>
              <a:rPr lang="en-US" sz="2000" dirty="0">
                <a:latin typeface="+mj-lt"/>
              </a:rPr>
              <a:t>Limitations</a:t>
            </a:r>
          </a:p>
          <a:p>
            <a:r>
              <a:rPr lang="en-US" sz="2000" dirty="0">
                <a:latin typeface="+mj-lt"/>
              </a:rPr>
              <a:t>Because it combines many sources of information, it does not provide direct references</a:t>
            </a:r>
          </a:p>
          <a:p>
            <a:r>
              <a:rPr lang="en-US" sz="2000" dirty="0">
                <a:latin typeface="+mj-lt"/>
              </a:rPr>
              <a:t>It can report indirect references</a:t>
            </a:r>
          </a:p>
          <a:p>
            <a:r>
              <a:rPr lang="en-US" sz="2000" dirty="0">
                <a:latin typeface="+mj-lt"/>
              </a:rPr>
              <a:t>Static models</a:t>
            </a:r>
          </a:p>
          <a:p>
            <a:r>
              <a:rPr lang="en-US" sz="2000" dirty="0">
                <a:latin typeface="+mj-lt"/>
              </a:rPr>
              <a:t>The prompt is critical to the correct use of the GPT</a:t>
            </a:r>
          </a:p>
          <a:p>
            <a:r>
              <a:rPr lang="en-US" sz="2000" dirty="0">
                <a:latin typeface="+mj-lt"/>
              </a:rPr>
              <a:t>The user must assess the veracity of its answer</a:t>
            </a:r>
          </a:p>
        </p:txBody>
      </p:sp>
      <p:sp>
        <p:nvSpPr>
          <p:cNvPr id="5" name="Slide Number Placeholder 4">
            <a:extLst>
              <a:ext uri="{FF2B5EF4-FFF2-40B4-BE49-F238E27FC236}">
                <a16:creationId xmlns:a16="http://schemas.microsoft.com/office/drawing/2014/main" id="{01085C87-3427-C249-87BA-5A497B7D8E3E}"/>
              </a:ext>
            </a:extLst>
          </p:cNvPr>
          <p:cNvSpPr>
            <a:spLocks noGrp="1"/>
          </p:cNvSpPr>
          <p:nvPr>
            <p:ph type="sldNum" sz="quarter" idx="12"/>
          </p:nvPr>
        </p:nvSpPr>
        <p:spPr/>
        <p:txBody>
          <a:bodyPr/>
          <a:lstStyle/>
          <a:p>
            <a:fld id="{433749C1-A712-D34D-9634-10E533E53E02}" type="slidenum">
              <a:rPr lang="en-US" smtClean="0"/>
              <a:t>30</a:t>
            </a:fld>
            <a:endParaRPr lang="en-US"/>
          </a:p>
        </p:txBody>
      </p:sp>
    </p:spTree>
    <p:extLst>
      <p:ext uri="{BB962C8B-B14F-4D97-AF65-F5344CB8AC3E}">
        <p14:creationId xmlns:p14="http://schemas.microsoft.com/office/powerpoint/2010/main" val="70406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A880-11A5-B844-A4E4-BAF3EE62C855}"/>
              </a:ext>
            </a:extLst>
          </p:cNvPr>
          <p:cNvSpPr>
            <a:spLocks noGrp="1"/>
          </p:cNvSpPr>
          <p:nvPr>
            <p:ph type="title"/>
          </p:nvPr>
        </p:nvSpPr>
        <p:spPr>
          <a:xfrm>
            <a:off x="838200" y="622300"/>
            <a:ext cx="10515600" cy="1068390"/>
          </a:xfrm>
        </p:spPr>
        <p:txBody>
          <a:bodyPr>
            <a:normAutofit/>
          </a:bodyPr>
          <a:lstStyle/>
          <a:p>
            <a:r>
              <a:rPr lang="en-US" sz="3200" dirty="0"/>
              <a:t>Hallucinations explained</a:t>
            </a:r>
          </a:p>
        </p:txBody>
      </p:sp>
      <p:sp>
        <p:nvSpPr>
          <p:cNvPr id="3" name="Content Placeholder 2">
            <a:extLst>
              <a:ext uri="{FF2B5EF4-FFF2-40B4-BE49-F238E27FC236}">
                <a16:creationId xmlns:a16="http://schemas.microsoft.com/office/drawing/2014/main" id="{67EE67A0-A661-4E40-B89F-59DD322F1D1F}"/>
              </a:ext>
            </a:extLst>
          </p:cNvPr>
          <p:cNvSpPr>
            <a:spLocks noGrp="1"/>
          </p:cNvSpPr>
          <p:nvPr>
            <p:ph idx="1"/>
          </p:nvPr>
        </p:nvSpPr>
        <p:spPr>
          <a:xfrm>
            <a:off x="838200" y="1825625"/>
            <a:ext cx="10024872" cy="4351338"/>
          </a:xfrm>
        </p:spPr>
        <p:txBody>
          <a:bodyPr>
            <a:normAutofit/>
          </a:bodyPr>
          <a:lstStyle/>
          <a:p>
            <a:r>
              <a:rPr lang="en-US" sz="2000" dirty="0">
                <a:latin typeface="+mj-lt"/>
              </a:rPr>
              <a:t>A GPT will look for whatever you ask for</a:t>
            </a:r>
          </a:p>
          <a:p>
            <a:r>
              <a:rPr lang="en-US" sz="2000" dirty="0">
                <a:latin typeface="+mj-lt"/>
              </a:rPr>
              <a:t>The system will always generate an output (unless your program it to not do so)</a:t>
            </a:r>
          </a:p>
          <a:p>
            <a:r>
              <a:rPr lang="en-US" sz="2000" dirty="0">
                <a:latin typeface="+mj-lt"/>
              </a:rPr>
              <a:t>If there is no information, and it knows there is no information, it will say there is no information</a:t>
            </a:r>
          </a:p>
          <a:p>
            <a:r>
              <a:rPr lang="en-US" sz="2000" dirty="0">
                <a:latin typeface="+mj-lt"/>
              </a:rPr>
              <a:t>If there is no information, and it does not know there is no information, it will provide an output by associating what it knows that is analogous to what you want</a:t>
            </a:r>
          </a:p>
          <a:p>
            <a:endParaRPr lang="en-US" sz="2000" dirty="0">
              <a:latin typeface="+mj-lt"/>
            </a:endParaRPr>
          </a:p>
        </p:txBody>
      </p:sp>
    </p:spTree>
    <p:extLst>
      <p:ext uri="{BB962C8B-B14F-4D97-AF65-F5344CB8AC3E}">
        <p14:creationId xmlns:p14="http://schemas.microsoft.com/office/powerpoint/2010/main" val="322777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FAE6-5B69-3248-B4F1-CF650F059264}"/>
              </a:ext>
            </a:extLst>
          </p:cNvPr>
          <p:cNvSpPr>
            <a:spLocks noGrp="1"/>
          </p:cNvSpPr>
          <p:nvPr>
            <p:ph type="title"/>
          </p:nvPr>
        </p:nvSpPr>
        <p:spPr>
          <a:xfrm>
            <a:off x="768350" y="365127"/>
            <a:ext cx="7886700" cy="915034"/>
          </a:xfrm>
        </p:spPr>
        <p:txBody>
          <a:bodyPr>
            <a:normAutofit/>
          </a:bodyPr>
          <a:lstStyle/>
          <a:p>
            <a:r>
              <a:rPr lang="en-US" sz="3200" dirty="0"/>
              <a:t>Hallucination (Bard)</a:t>
            </a:r>
          </a:p>
        </p:txBody>
      </p:sp>
      <p:pic>
        <p:nvPicPr>
          <p:cNvPr id="5" name="Content Placeholder 4">
            <a:extLst>
              <a:ext uri="{FF2B5EF4-FFF2-40B4-BE49-F238E27FC236}">
                <a16:creationId xmlns:a16="http://schemas.microsoft.com/office/drawing/2014/main" id="{2CE1C64A-60A7-014A-8E62-08EB4BF7BC9A}"/>
              </a:ext>
            </a:extLst>
          </p:cNvPr>
          <p:cNvPicPr>
            <a:picLocks noGrp="1" noChangeAspect="1"/>
          </p:cNvPicPr>
          <p:nvPr>
            <p:ph idx="1"/>
          </p:nvPr>
        </p:nvPicPr>
        <p:blipFill>
          <a:blip r:embed="rId2"/>
          <a:stretch>
            <a:fillRect/>
          </a:stretch>
        </p:blipFill>
        <p:spPr>
          <a:xfrm>
            <a:off x="1078015" y="1280161"/>
            <a:ext cx="7267370" cy="5248656"/>
          </a:xfrm>
        </p:spPr>
      </p:pic>
    </p:spTree>
    <p:extLst>
      <p:ext uri="{BB962C8B-B14F-4D97-AF65-F5344CB8AC3E}">
        <p14:creationId xmlns:p14="http://schemas.microsoft.com/office/powerpoint/2010/main" val="2477857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FC2E-C107-3943-82B8-49FBACB19766}"/>
              </a:ext>
            </a:extLst>
          </p:cNvPr>
          <p:cNvSpPr>
            <a:spLocks noGrp="1"/>
          </p:cNvSpPr>
          <p:nvPr>
            <p:ph type="title"/>
          </p:nvPr>
        </p:nvSpPr>
        <p:spPr/>
        <p:txBody>
          <a:bodyPr>
            <a:normAutofit/>
          </a:bodyPr>
          <a:lstStyle/>
          <a:p>
            <a:r>
              <a:rPr lang="en-US" sz="3200" dirty="0"/>
              <a:t>Hallucination (ChatGPT)</a:t>
            </a:r>
          </a:p>
        </p:txBody>
      </p:sp>
      <p:pic>
        <p:nvPicPr>
          <p:cNvPr id="5" name="Content Placeholder 4">
            <a:extLst>
              <a:ext uri="{FF2B5EF4-FFF2-40B4-BE49-F238E27FC236}">
                <a16:creationId xmlns:a16="http://schemas.microsoft.com/office/drawing/2014/main" id="{103458F8-6C12-5847-A735-09A096ABE61C}"/>
              </a:ext>
            </a:extLst>
          </p:cNvPr>
          <p:cNvPicPr>
            <a:picLocks noGrp="1" noChangeAspect="1"/>
          </p:cNvPicPr>
          <p:nvPr>
            <p:ph idx="1"/>
          </p:nvPr>
        </p:nvPicPr>
        <p:blipFill>
          <a:blip r:embed="rId2"/>
          <a:stretch>
            <a:fillRect/>
          </a:stretch>
        </p:blipFill>
        <p:spPr>
          <a:xfrm>
            <a:off x="965454" y="1690690"/>
            <a:ext cx="7886700" cy="2162313"/>
          </a:xfrm>
        </p:spPr>
      </p:pic>
      <p:sp>
        <p:nvSpPr>
          <p:cNvPr id="3" name="TextBox 2">
            <a:extLst>
              <a:ext uri="{FF2B5EF4-FFF2-40B4-BE49-F238E27FC236}">
                <a16:creationId xmlns:a16="http://schemas.microsoft.com/office/drawing/2014/main" id="{ED7E6DB7-B47F-A049-B2F4-DEC5FECA1869}"/>
              </a:ext>
            </a:extLst>
          </p:cNvPr>
          <p:cNvSpPr txBox="1"/>
          <p:nvPr/>
        </p:nvSpPr>
        <p:spPr>
          <a:xfrm>
            <a:off x="1079500" y="5461000"/>
            <a:ext cx="9186169" cy="400110"/>
          </a:xfrm>
          <a:prstGeom prst="rect">
            <a:avLst/>
          </a:prstGeom>
          <a:noFill/>
        </p:spPr>
        <p:txBody>
          <a:bodyPr wrap="none" rtlCol="0">
            <a:spAutoFit/>
          </a:bodyPr>
          <a:lstStyle/>
          <a:p>
            <a:r>
              <a:rPr lang="en-US" sz="2000" dirty="0">
                <a:latin typeface="+mj-lt"/>
              </a:rPr>
              <a:t>This answer is not intrinsic to ChatGPT. ChatGPT was fine-tuned to produce this answer.</a:t>
            </a:r>
          </a:p>
        </p:txBody>
      </p:sp>
    </p:spTree>
    <p:extLst>
      <p:ext uri="{BB962C8B-B14F-4D97-AF65-F5344CB8AC3E}">
        <p14:creationId xmlns:p14="http://schemas.microsoft.com/office/powerpoint/2010/main" val="2187101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E008-0A36-E845-B08C-B59F35DBC736}"/>
              </a:ext>
            </a:extLst>
          </p:cNvPr>
          <p:cNvSpPr>
            <a:spLocks noGrp="1"/>
          </p:cNvSpPr>
          <p:nvPr>
            <p:ph type="title"/>
          </p:nvPr>
        </p:nvSpPr>
        <p:spPr>
          <a:xfrm>
            <a:off x="838200" y="365127"/>
            <a:ext cx="10515600" cy="870549"/>
          </a:xfrm>
        </p:spPr>
        <p:txBody>
          <a:bodyPr>
            <a:normAutofit fontScale="90000"/>
          </a:bodyPr>
          <a:lstStyle/>
          <a:p>
            <a:r>
              <a:rPr lang="en-US" sz="3200" dirty="0"/>
              <a:t>Accelerating number of medical GPT publications (a lagging indicator)</a:t>
            </a:r>
          </a:p>
        </p:txBody>
      </p:sp>
      <p:graphicFrame>
        <p:nvGraphicFramePr>
          <p:cNvPr id="4" name="Chart 3">
            <a:extLst>
              <a:ext uri="{FF2B5EF4-FFF2-40B4-BE49-F238E27FC236}">
                <a16:creationId xmlns:a16="http://schemas.microsoft.com/office/drawing/2014/main" id="{3BE5C77B-662A-224E-AE5B-15364E07FA23}"/>
              </a:ext>
            </a:extLst>
          </p:cNvPr>
          <p:cNvGraphicFramePr>
            <a:graphicFrameLocks/>
          </p:cNvGraphicFramePr>
          <p:nvPr>
            <p:extLst>
              <p:ext uri="{D42A27DB-BD31-4B8C-83A1-F6EECF244321}">
                <p14:modId xmlns:p14="http://schemas.microsoft.com/office/powerpoint/2010/main" val="3796440691"/>
              </p:ext>
            </p:extLst>
          </p:nvPr>
        </p:nvGraphicFramePr>
        <p:xfrm>
          <a:off x="1173892" y="1433384"/>
          <a:ext cx="6697362" cy="4752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424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BA5F-5C87-524B-8114-FA68742EDE4D}"/>
              </a:ext>
            </a:extLst>
          </p:cNvPr>
          <p:cNvSpPr>
            <a:spLocks noGrp="1"/>
          </p:cNvSpPr>
          <p:nvPr>
            <p:ph type="title"/>
          </p:nvPr>
        </p:nvSpPr>
        <p:spPr/>
        <p:txBody>
          <a:bodyPr>
            <a:normAutofit/>
          </a:bodyPr>
          <a:lstStyle/>
          <a:p>
            <a:pPr algn="l"/>
            <a:r>
              <a:rPr lang="en-US" sz="3200" dirty="0"/>
              <a:t>Clinical case</a:t>
            </a:r>
          </a:p>
        </p:txBody>
      </p:sp>
      <p:sp>
        <p:nvSpPr>
          <p:cNvPr id="3" name="Content Placeholder 2">
            <a:extLst>
              <a:ext uri="{FF2B5EF4-FFF2-40B4-BE49-F238E27FC236}">
                <a16:creationId xmlns:a16="http://schemas.microsoft.com/office/drawing/2014/main" id="{C661584E-43E9-4547-AD86-B6BAE26E17EF}"/>
              </a:ext>
            </a:extLst>
          </p:cNvPr>
          <p:cNvSpPr>
            <a:spLocks noGrp="1"/>
          </p:cNvSpPr>
          <p:nvPr>
            <p:ph idx="1"/>
          </p:nvPr>
        </p:nvSpPr>
        <p:spPr/>
        <p:txBody>
          <a:bodyPr>
            <a:normAutofit/>
          </a:bodyPr>
          <a:lstStyle/>
          <a:p>
            <a:r>
              <a:rPr lang="en-US" sz="2000" dirty="0">
                <a:latin typeface="+mj-lt"/>
              </a:rPr>
              <a:t>Differential diagnosis of 20 year old female with mouth sore for one week, mild headache, finger tenderness, and anemia</a:t>
            </a:r>
          </a:p>
          <a:p>
            <a:r>
              <a:rPr lang="en-US" sz="2000" dirty="0">
                <a:latin typeface="+mj-lt"/>
              </a:rPr>
              <a:t>Correct diagnosis: </a:t>
            </a:r>
            <a:r>
              <a:rPr lang="en-US" sz="2000" i="1" dirty="0">
                <a:latin typeface="+mj-lt"/>
              </a:rPr>
              <a:t>Systemic lupus erythematosus</a:t>
            </a:r>
            <a:endParaRPr lang="en-US" sz="2000" dirty="0">
              <a:latin typeface="+mj-lt"/>
            </a:endParaRPr>
          </a:p>
        </p:txBody>
      </p:sp>
      <p:sp>
        <p:nvSpPr>
          <p:cNvPr id="4" name="Slide Number Placeholder 3">
            <a:extLst>
              <a:ext uri="{FF2B5EF4-FFF2-40B4-BE49-F238E27FC236}">
                <a16:creationId xmlns:a16="http://schemas.microsoft.com/office/drawing/2014/main" id="{9ED7B949-D142-B149-8C2A-681B43D9A398}"/>
              </a:ext>
            </a:extLst>
          </p:cNvPr>
          <p:cNvSpPr>
            <a:spLocks noGrp="1"/>
          </p:cNvSpPr>
          <p:nvPr>
            <p:ph type="sldNum" sz="quarter" idx="12"/>
          </p:nvPr>
        </p:nvSpPr>
        <p:spPr/>
        <p:txBody>
          <a:bodyPr/>
          <a:lstStyle/>
          <a:p>
            <a:fld id="{469748B7-F49E-4C80-8AAB-4107DC346AE1}" type="slidenum">
              <a:rPr lang="en-US" smtClean="0"/>
              <a:pPr/>
              <a:t>35</a:t>
            </a:fld>
            <a:endParaRPr lang="en-US"/>
          </a:p>
        </p:txBody>
      </p:sp>
    </p:spTree>
    <p:extLst>
      <p:ext uri="{BB962C8B-B14F-4D97-AF65-F5344CB8AC3E}">
        <p14:creationId xmlns:p14="http://schemas.microsoft.com/office/powerpoint/2010/main" val="88632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910D-FFA3-0049-8723-2D5B845CAADF}"/>
              </a:ext>
            </a:extLst>
          </p:cNvPr>
          <p:cNvSpPr>
            <a:spLocks noGrp="1"/>
          </p:cNvSpPr>
          <p:nvPr>
            <p:ph type="title"/>
          </p:nvPr>
        </p:nvSpPr>
        <p:spPr>
          <a:xfrm>
            <a:off x="723900" y="457200"/>
            <a:ext cx="10515600" cy="725490"/>
          </a:xfrm>
        </p:spPr>
        <p:txBody>
          <a:bodyPr>
            <a:normAutofit/>
          </a:bodyPr>
          <a:lstStyle/>
          <a:p>
            <a:pPr algn="l"/>
            <a:r>
              <a:rPr lang="en-US" sz="3200" dirty="0"/>
              <a:t>Google search</a:t>
            </a:r>
          </a:p>
        </p:txBody>
      </p:sp>
      <p:pic>
        <p:nvPicPr>
          <p:cNvPr id="6" name="Content Placeholder 5">
            <a:extLst>
              <a:ext uri="{FF2B5EF4-FFF2-40B4-BE49-F238E27FC236}">
                <a16:creationId xmlns:a16="http://schemas.microsoft.com/office/drawing/2014/main" id="{AC58B309-714C-BE4B-A35A-8AF98CF52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3300" y="305148"/>
            <a:ext cx="4267200" cy="6416329"/>
          </a:xfrm>
        </p:spPr>
      </p:pic>
      <p:sp>
        <p:nvSpPr>
          <p:cNvPr id="4" name="Slide Number Placeholder 3">
            <a:extLst>
              <a:ext uri="{FF2B5EF4-FFF2-40B4-BE49-F238E27FC236}">
                <a16:creationId xmlns:a16="http://schemas.microsoft.com/office/drawing/2014/main" id="{84A5D5CD-0B4D-C54D-ADC6-9B2221C9EF29}"/>
              </a:ext>
            </a:extLst>
          </p:cNvPr>
          <p:cNvSpPr>
            <a:spLocks noGrp="1"/>
          </p:cNvSpPr>
          <p:nvPr>
            <p:ph type="sldNum" sz="quarter" idx="12"/>
          </p:nvPr>
        </p:nvSpPr>
        <p:spPr/>
        <p:txBody>
          <a:bodyPr/>
          <a:lstStyle/>
          <a:p>
            <a:fld id="{469748B7-F49E-4C80-8AAB-4107DC346AE1}" type="slidenum">
              <a:rPr lang="en-US" smtClean="0"/>
              <a:pPr/>
              <a:t>36</a:t>
            </a:fld>
            <a:endParaRPr lang="en-US"/>
          </a:p>
        </p:txBody>
      </p:sp>
    </p:spTree>
    <p:extLst>
      <p:ext uri="{BB962C8B-B14F-4D97-AF65-F5344CB8AC3E}">
        <p14:creationId xmlns:p14="http://schemas.microsoft.com/office/powerpoint/2010/main" val="3760958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76C6A-0D93-D642-9DC5-F8E5C4BF2428}"/>
              </a:ext>
            </a:extLst>
          </p:cNvPr>
          <p:cNvSpPr txBox="1">
            <a:spLocks/>
          </p:cNvSpPr>
          <p:nvPr/>
        </p:nvSpPr>
        <p:spPr>
          <a:xfrm>
            <a:off x="962024" y="546265"/>
            <a:ext cx="10853923" cy="7536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A ChatGPT differential diagnosis interaction – without anemia </a:t>
            </a:r>
          </a:p>
        </p:txBody>
      </p:sp>
      <p:pic>
        <p:nvPicPr>
          <p:cNvPr id="7" name="Picture 6">
            <a:extLst>
              <a:ext uri="{FF2B5EF4-FFF2-40B4-BE49-F238E27FC236}">
                <a16:creationId xmlns:a16="http://schemas.microsoft.com/office/drawing/2014/main" id="{721C7F2E-DB02-FA4D-B075-CE24E2D49962}"/>
              </a:ext>
            </a:extLst>
          </p:cNvPr>
          <p:cNvPicPr>
            <a:picLocks noChangeAspect="1"/>
          </p:cNvPicPr>
          <p:nvPr/>
        </p:nvPicPr>
        <p:blipFill>
          <a:blip r:embed="rId2"/>
          <a:stretch>
            <a:fillRect/>
          </a:stretch>
        </p:blipFill>
        <p:spPr>
          <a:xfrm>
            <a:off x="1100265" y="1233246"/>
            <a:ext cx="4910401" cy="5431080"/>
          </a:xfrm>
          <a:prstGeom prst="rect">
            <a:avLst/>
          </a:prstGeom>
        </p:spPr>
      </p:pic>
      <p:sp>
        <p:nvSpPr>
          <p:cNvPr id="8" name="Left Arrow 7">
            <a:extLst>
              <a:ext uri="{FF2B5EF4-FFF2-40B4-BE49-F238E27FC236}">
                <a16:creationId xmlns:a16="http://schemas.microsoft.com/office/drawing/2014/main" id="{D9C8EAF8-6CE7-2F45-A989-34861E76A00F}"/>
              </a:ext>
            </a:extLst>
          </p:cNvPr>
          <p:cNvSpPr/>
          <p:nvPr/>
        </p:nvSpPr>
        <p:spPr>
          <a:xfrm>
            <a:off x="5772346" y="3948786"/>
            <a:ext cx="485775" cy="246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E568E9F-B666-104C-B3EA-385C8FA3F6F5}"/>
              </a:ext>
            </a:extLst>
          </p:cNvPr>
          <p:cNvSpPr>
            <a:spLocks noGrp="1"/>
          </p:cNvSpPr>
          <p:nvPr>
            <p:ph type="sldNum" sz="quarter" idx="12"/>
          </p:nvPr>
        </p:nvSpPr>
        <p:spPr>
          <a:xfrm>
            <a:off x="7620000" y="6356352"/>
            <a:ext cx="2743200" cy="365125"/>
          </a:xfrm>
        </p:spPr>
        <p:txBody>
          <a:bodyPr/>
          <a:lstStyle/>
          <a:p>
            <a:fld id="{433749C1-A712-D34D-9634-10E533E53E02}" type="slidenum">
              <a:rPr lang="en-US" smtClean="0"/>
              <a:t>37</a:t>
            </a:fld>
            <a:endParaRPr lang="en-US"/>
          </a:p>
        </p:txBody>
      </p:sp>
    </p:spTree>
    <p:extLst>
      <p:ext uri="{BB962C8B-B14F-4D97-AF65-F5344CB8AC3E}">
        <p14:creationId xmlns:p14="http://schemas.microsoft.com/office/powerpoint/2010/main" val="413941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60336-5B37-C644-8F2B-AE261137029B}"/>
              </a:ext>
            </a:extLst>
          </p:cNvPr>
          <p:cNvSpPr txBox="1"/>
          <p:nvPr/>
        </p:nvSpPr>
        <p:spPr>
          <a:xfrm>
            <a:off x="971550" y="335519"/>
            <a:ext cx="2483950" cy="584775"/>
          </a:xfrm>
          <a:prstGeom prst="rect">
            <a:avLst/>
          </a:prstGeom>
          <a:noFill/>
        </p:spPr>
        <p:txBody>
          <a:bodyPr wrap="none" rtlCol="0">
            <a:spAutoFit/>
          </a:bodyPr>
          <a:lstStyle/>
          <a:p>
            <a:r>
              <a:rPr lang="en-US" sz="3200" dirty="0">
                <a:latin typeface="+mj-lt"/>
              </a:rPr>
              <a:t>Add “anemia”</a:t>
            </a:r>
          </a:p>
        </p:txBody>
      </p:sp>
      <p:pic>
        <p:nvPicPr>
          <p:cNvPr id="9" name="Picture 8">
            <a:extLst>
              <a:ext uri="{FF2B5EF4-FFF2-40B4-BE49-F238E27FC236}">
                <a16:creationId xmlns:a16="http://schemas.microsoft.com/office/drawing/2014/main" id="{EAD3AB87-8B52-FC4A-A683-B3FA785BA3EF}"/>
              </a:ext>
            </a:extLst>
          </p:cNvPr>
          <p:cNvPicPr>
            <a:picLocks noChangeAspect="1"/>
          </p:cNvPicPr>
          <p:nvPr/>
        </p:nvPicPr>
        <p:blipFill>
          <a:blip r:embed="rId2"/>
          <a:stretch>
            <a:fillRect/>
          </a:stretch>
        </p:blipFill>
        <p:spPr>
          <a:xfrm>
            <a:off x="965081" y="920293"/>
            <a:ext cx="6083994" cy="5719742"/>
          </a:xfrm>
          <a:prstGeom prst="rect">
            <a:avLst/>
          </a:prstGeom>
        </p:spPr>
      </p:pic>
      <p:sp>
        <p:nvSpPr>
          <p:cNvPr id="10" name="Left Arrow 9">
            <a:extLst>
              <a:ext uri="{FF2B5EF4-FFF2-40B4-BE49-F238E27FC236}">
                <a16:creationId xmlns:a16="http://schemas.microsoft.com/office/drawing/2014/main" id="{C41EAF0C-A4EC-9B4E-A2C5-C2783CD90E06}"/>
              </a:ext>
            </a:extLst>
          </p:cNvPr>
          <p:cNvSpPr/>
          <p:nvPr/>
        </p:nvSpPr>
        <p:spPr>
          <a:xfrm>
            <a:off x="6908801" y="3838575"/>
            <a:ext cx="485775" cy="246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F963363-96BB-6640-B937-4385027ACFC5}"/>
              </a:ext>
            </a:extLst>
          </p:cNvPr>
          <p:cNvSpPr>
            <a:spLocks noGrp="1"/>
          </p:cNvSpPr>
          <p:nvPr>
            <p:ph type="sldNum" sz="quarter" idx="12"/>
          </p:nvPr>
        </p:nvSpPr>
        <p:spPr/>
        <p:txBody>
          <a:bodyPr/>
          <a:lstStyle/>
          <a:p>
            <a:fld id="{433749C1-A712-D34D-9634-10E533E53E02}" type="slidenum">
              <a:rPr lang="en-US" smtClean="0"/>
              <a:t>38</a:t>
            </a:fld>
            <a:endParaRPr lang="en-US"/>
          </a:p>
        </p:txBody>
      </p:sp>
    </p:spTree>
    <p:extLst>
      <p:ext uri="{BB962C8B-B14F-4D97-AF65-F5344CB8AC3E}">
        <p14:creationId xmlns:p14="http://schemas.microsoft.com/office/powerpoint/2010/main" val="409985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C143-C887-014A-A9E0-41D214C02E93}"/>
              </a:ext>
            </a:extLst>
          </p:cNvPr>
          <p:cNvSpPr txBox="1"/>
          <p:nvPr/>
        </p:nvSpPr>
        <p:spPr>
          <a:xfrm>
            <a:off x="1038226" y="381001"/>
            <a:ext cx="8080225" cy="584775"/>
          </a:xfrm>
          <a:prstGeom prst="rect">
            <a:avLst/>
          </a:prstGeom>
          <a:noFill/>
        </p:spPr>
        <p:txBody>
          <a:bodyPr wrap="none" rtlCol="0">
            <a:spAutoFit/>
          </a:bodyPr>
          <a:lstStyle/>
          <a:p>
            <a:r>
              <a:rPr lang="en-US" sz="3200" dirty="0">
                <a:latin typeface="+mj-lt"/>
              </a:rPr>
              <a:t>Changed to “highest prior probability diagnosis”</a:t>
            </a:r>
          </a:p>
        </p:txBody>
      </p:sp>
      <p:pic>
        <p:nvPicPr>
          <p:cNvPr id="5" name="Picture 4">
            <a:extLst>
              <a:ext uri="{FF2B5EF4-FFF2-40B4-BE49-F238E27FC236}">
                <a16:creationId xmlns:a16="http://schemas.microsoft.com/office/drawing/2014/main" id="{34CCA8F1-AC56-C44D-9D44-58DC6B40AF67}"/>
              </a:ext>
            </a:extLst>
          </p:cNvPr>
          <p:cNvPicPr>
            <a:picLocks noChangeAspect="1"/>
          </p:cNvPicPr>
          <p:nvPr/>
        </p:nvPicPr>
        <p:blipFill>
          <a:blip r:embed="rId2"/>
          <a:stretch>
            <a:fillRect/>
          </a:stretch>
        </p:blipFill>
        <p:spPr>
          <a:xfrm>
            <a:off x="964717" y="962025"/>
            <a:ext cx="6479949" cy="5704836"/>
          </a:xfrm>
          <a:prstGeom prst="rect">
            <a:avLst/>
          </a:prstGeom>
        </p:spPr>
      </p:pic>
      <p:sp>
        <p:nvSpPr>
          <p:cNvPr id="4" name="Slide Number Placeholder 3">
            <a:extLst>
              <a:ext uri="{FF2B5EF4-FFF2-40B4-BE49-F238E27FC236}">
                <a16:creationId xmlns:a16="http://schemas.microsoft.com/office/drawing/2014/main" id="{B68AADD2-A400-0644-A203-043C83E4DF17}"/>
              </a:ext>
            </a:extLst>
          </p:cNvPr>
          <p:cNvSpPr>
            <a:spLocks noGrp="1"/>
          </p:cNvSpPr>
          <p:nvPr>
            <p:ph type="sldNum" sz="quarter" idx="12"/>
          </p:nvPr>
        </p:nvSpPr>
        <p:spPr/>
        <p:txBody>
          <a:bodyPr/>
          <a:lstStyle/>
          <a:p>
            <a:fld id="{433749C1-A712-D34D-9634-10E533E53E02}" type="slidenum">
              <a:rPr lang="en-US" smtClean="0"/>
              <a:t>39</a:t>
            </a:fld>
            <a:endParaRPr lang="en-US"/>
          </a:p>
        </p:txBody>
      </p:sp>
    </p:spTree>
    <p:extLst>
      <p:ext uri="{BB962C8B-B14F-4D97-AF65-F5344CB8AC3E}">
        <p14:creationId xmlns:p14="http://schemas.microsoft.com/office/powerpoint/2010/main" val="425602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BF27C-7EFE-7141-B0FF-FA432B54E741}"/>
              </a:ext>
            </a:extLst>
          </p:cNvPr>
          <p:cNvPicPr>
            <a:picLocks noChangeAspect="1"/>
          </p:cNvPicPr>
          <p:nvPr/>
        </p:nvPicPr>
        <p:blipFill rotWithShape="1">
          <a:blip r:embed="rId2"/>
          <a:srcRect r="66564"/>
          <a:stretch/>
        </p:blipFill>
        <p:spPr>
          <a:xfrm>
            <a:off x="1115329" y="3984181"/>
            <a:ext cx="2687972" cy="1308100"/>
          </a:xfrm>
          <a:prstGeom prst="rect">
            <a:avLst/>
          </a:prstGeom>
        </p:spPr>
      </p:pic>
      <p:pic>
        <p:nvPicPr>
          <p:cNvPr id="5" name="Picture 4">
            <a:extLst>
              <a:ext uri="{FF2B5EF4-FFF2-40B4-BE49-F238E27FC236}">
                <a16:creationId xmlns:a16="http://schemas.microsoft.com/office/drawing/2014/main" id="{C5C17123-EB22-0C4F-BC1C-FB146C74A616}"/>
              </a:ext>
            </a:extLst>
          </p:cNvPr>
          <p:cNvPicPr>
            <a:picLocks noChangeAspect="1"/>
          </p:cNvPicPr>
          <p:nvPr/>
        </p:nvPicPr>
        <p:blipFill>
          <a:blip r:embed="rId3"/>
          <a:stretch>
            <a:fillRect/>
          </a:stretch>
        </p:blipFill>
        <p:spPr>
          <a:xfrm>
            <a:off x="497133" y="325449"/>
            <a:ext cx="6831389" cy="3903651"/>
          </a:xfrm>
          <a:prstGeom prst="rect">
            <a:avLst/>
          </a:prstGeom>
        </p:spPr>
      </p:pic>
      <p:pic>
        <p:nvPicPr>
          <p:cNvPr id="4" name="Picture 3">
            <a:extLst>
              <a:ext uri="{FF2B5EF4-FFF2-40B4-BE49-F238E27FC236}">
                <a16:creationId xmlns:a16="http://schemas.microsoft.com/office/drawing/2014/main" id="{155EC5E0-6747-824D-A416-CBD4C49D4E31}"/>
              </a:ext>
            </a:extLst>
          </p:cNvPr>
          <p:cNvPicPr>
            <a:picLocks noChangeAspect="1"/>
          </p:cNvPicPr>
          <p:nvPr/>
        </p:nvPicPr>
        <p:blipFill>
          <a:blip r:embed="rId4"/>
          <a:stretch>
            <a:fillRect/>
          </a:stretch>
        </p:blipFill>
        <p:spPr>
          <a:xfrm>
            <a:off x="7328522" y="2983852"/>
            <a:ext cx="4417362" cy="3308758"/>
          </a:xfrm>
          <a:prstGeom prst="rect">
            <a:avLst/>
          </a:prstGeom>
        </p:spPr>
      </p:pic>
    </p:spTree>
    <p:extLst>
      <p:ext uri="{BB962C8B-B14F-4D97-AF65-F5344CB8AC3E}">
        <p14:creationId xmlns:p14="http://schemas.microsoft.com/office/powerpoint/2010/main" val="281744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5782-58C6-7E41-8977-0D40F45332AA}"/>
              </a:ext>
            </a:extLst>
          </p:cNvPr>
          <p:cNvSpPr>
            <a:spLocks noGrp="1"/>
          </p:cNvSpPr>
          <p:nvPr>
            <p:ph type="title"/>
          </p:nvPr>
        </p:nvSpPr>
        <p:spPr>
          <a:xfrm>
            <a:off x="898525" y="288927"/>
            <a:ext cx="7886700" cy="682624"/>
          </a:xfrm>
        </p:spPr>
        <p:txBody>
          <a:bodyPr>
            <a:normAutofit/>
          </a:bodyPr>
          <a:lstStyle/>
          <a:p>
            <a:r>
              <a:rPr lang="en-US" sz="3200" dirty="0"/>
              <a:t>What is the best treatment for this patient?</a:t>
            </a:r>
          </a:p>
        </p:txBody>
      </p:sp>
      <p:sp>
        <p:nvSpPr>
          <p:cNvPr id="4" name="Slide Number Placeholder 3">
            <a:extLst>
              <a:ext uri="{FF2B5EF4-FFF2-40B4-BE49-F238E27FC236}">
                <a16:creationId xmlns:a16="http://schemas.microsoft.com/office/drawing/2014/main" id="{775AE013-5F3A-694D-9CFA-C48E30116990}"/>
              </a:ext>
            </a:extLst>
          </p:cNvPr>
          <p:cNvSpPr>
            <a:spLocks noGrp="1"/>
          </p:cNvSpPr>
          <p:nvPr>
            <p:ph type="sldNum" sz="quarter" idx="12"/>
          </p:nvPr>
        </p:nvSpPr>
        <p:spPr/>
        <p:txBody>
          <a:bodyPr/>
          <a:lstStyle/>
          <a:p>
            <a:fld id="{433749C1-A712-D34D-9634-10E533E53E02}" type="slidenum">
              <a:rPr lang="en-US" smtClean="0"/>
              <a:t>40</a:t>
            </a:fld>
            <a:endParaRPr lang="en-US"/>
          </a:p>
        </p:txBody>
      </p:sp>
      <p:pic>
        <p:nvPicPr>
          <p:cNvPr id="7" name="Picture 6">
            <a:extLst>
              <a:ext uri="{FF2B5EF4-FFF2-40B4-BE49-F238E27FC236}">
                <a16:creationId xmlns:a16="http://schemas.microsoft.com/office/drawing/2014/main" id="{A49B291A-2FDD-324A-9F04-250B0C562A80}"/>
              </a:ext>
            </a:extLst>
          </p:cNvPr>
          <p:cNvPicPr>
            <a:picLocks noChangeAspect="1"/>
          </p:cNvPicPr>
          <p:nvPr/>
        </p:nvPicPr>
        <p:blipFill>
          <a:blip r:embed="rId2"/>
          <a:stretch>
            <a:fillRect/>
          </a:stretch>
        </p:blipFill>
        <p:spPr>
          <a:xfrm>
            <a:off x="898526" y="891564"/>
            <a:ext cx="5799439" cy="5737836"/>
          </a:xfrm>
          <a:prstGeom prst="rect">
            <a:avLst/>
          </a:prstGeom>
        </p:spPr>
      </p:pic>
    </p:spTree>
    <p:extLst>
      <p:ext uri="{BB962C8B-B14F-4D97-AF65-F5344CB8AC3E}">
        <p14:creationId xmlns:p14="http://schemas.microsoft.com/office/powerpoint/2010/main" val="2511340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BDAE-B638-734D-982F-92B517C1D2DF}"/>
              </a:ext>
            </a:extLst>
          </p:cNvPr>
          <p:cNvSpPr>
            <a:spLocks noGrp="1"/>
          </p:cNvSpPr>
          <p:nvPr>
            <p:ph type="title"/>
          </p:nvPr>
        </p:nvSpPr>
        <p:spPr>
          <a:xfrm>
            <a:off x="971550" y="365127"/>
            <a:ext cx="7886700" cy="796924"/>
          </a:xfrm>
        </p:spPr>
        <p:txBody>
          <a:bodyPr>
            <a:normAutofit/>
          </a:bodyPr>
          <a:lstStyle/>
          <a:p>
            <a:r>
              <a:rPr lang="en-US" sz="3200" dirty="0"/>
              <a:t>Medication</a:t>
            </a:r>
          </a:p>
        </p:txBody>
      </p:sp>
      <p:pic>
        <p:nvPicPr>
          <p:cNvPr id="9" name="Content Placeholder 8">
            <a:extLst>
              <a:ext uri="{FF2B5EF4-FFF2-40B4-BE49-F238E27FC236}">
                <a16:creationId xmlns:a16="http://schemas.microsoft.com/office/drawing/2014/main" id="{CB44F16D-85BD-AC49-8DCF-81386D17CEFB}"/>
              </a:ext>
            </a:extLst>
          </p:cNvPr>
          <p:cNvPicPr>
            <a:picLocks noGrp="1" noChangeAspect="1"/>
          </p:cNvPicPr>
          <p:nvPr>
            <p:ph idx="1"/>
          </p:nvPr>
        </p:nvPicPr>
        <p:blipFill>
          <a:blip r:embed="rId2"/>
          <a:stretch>
            <a:fillRect/>
          </a:stretch>
        </p:blipFill>
        <p:spPr>
          <a:xfrm>
            <a:off x="971551" y="1066802"/>
            <a:ext cx="5800603" cy="5391149"/>
          </a:xfrm>
        </p:spPr>
      </p:pic>
      <p:sp>
        <p:nvSpPr>
          <p:cNvPr id="4" name="Slide Number Placeholder 3">
            <a:extLst>
              <a:ext uri="{FF2B5EF4-FFF2-40B4-BE49-F238E27FC236}">
                <a16:creationId xmlns:a16="http://schemas.microsoft.com/office/drawing/2014/main" id="{FD77ABD5-5A50-9842-A37D-91A497CB232D}"/>
              </a:ext>
            </a:extLst>
          </p:cNvPr>
          <p:cNvSpPr>
            <a:spLocks noGrp="1"/>
          </p:cNvSpPr>
          <p:nvPr>
            <p:ph type="sldNum" sz="quarter" idx="12"/>
          </p:nvPr>
        </p:nvSpPr>
        <p:spPr/>
        <p:txBody>
          <a:bodyPr/>
          <a:lstStyle/>
          <a:p>
            <a:fld id="{433749C1-A712-D34D-9634-10E533E53E02}" type="slidenum">
              <a:rPr lang="en-US" smtClean="0"/>
              <a:t>41</a:t>
            </a:fld>
            <a:endParaRPr lang="en-US"/>
          </a:p>
        </p:txBody>
      </p:sp>
      <p:sp>
        <p:nvSpPr>
          <p:cNvPr id="5" name="Left Arrow 4">
            <a:extLst>
              <a:ext uri="{FF2B5EF4-FFF2-40B4-BE49-F238E27FC236}">
                <a16:creationId xmlns:a16="http://schemas.microsoft.com/office/drawing/2014/main" id="{8D02C879-8FEC-FC4D-860F-C3941AB74F4E}"/>
              </a:ext>
            </a:extLst>
          </p:cNvPr>
          <p:cNvSpPr/>
          <p:nvPr/>
        </p:nvSpPr>
        <p:spPr>
          <a:xfrm>
            <a:off x="6524504" y="3639122"/>
            <a:ext cx="485775" cy="246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475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270-2572-1845-BFF4-8DB729A46646}"/>
              </a:ext>
            </a:extLst>
          </p:cNvPr>
          <p:cNvSpPr>
            <a:spLocks noGrp="1"/>
          </p:cNvSpPr>
          <p:nvPr>
            <p:ph type="title"/>
          </p:nvPr>
        </p:nvSpPr>
        <p:spPr>
          <a:xfrm>
            <a:off x="654050" y="365127"/>
            <a:ext cx="7886700" cy="596899"/>
          </a:xfrm>
        </p:spPr>
        <p:txBody>
          <a:bodyPr>
            <a:normAutofit/>
          </a:bodyPr>
          <a:lstStyle/>
          <a:p>
            <a:r>
              <a:rPr lang="en-US" sz="3200" dirty="0"/>
              <a:t>Glass Health</a:t>
            </a:r>
          </a:p>
        </p:txBody>
      </p:sp>
      <p:sp>
        <p:nvSpPr>
          <p:cNvPr id="6" name="Slide Number Placeholder 5">
            <a:extLst>
              <a:ext uri="{FF2B5EF4-FFF2-40B4-BE49-F238E27FC236}">
                <a16:creationId xmlns:a16="http://schemas.microsoft.com/office/drawing/2014/main" id="{1B36968B-CDDD-1242-93BD-A292CC9265CD}"/>
              </a:ext>
            </a:extLst>
          </p:cNvPr>
          <p:cNvSpPr>
            <a:spLocks noGrp="1"/>
          </p:cNvSpPr>
          <p:nvPr>
            <p:ph type="sldNum" sz="quarter" idx="12"/>
          </p:nvPr>
        </p:nvSpPr>
        <p:spPr/>
        <p:txBody>
          <a:bodyPr/>
          <a:lstStyle/>
          <a:p>
            <a:fld id="{433749C1-A712-D34D-9634-10E533E53E02}" type="slidenum">
              <a:rPr lang="en-US" smtClean="0"/>
              <a:t>42</a:t>
            </a:fld>
            <a:endParaRPr lang="en-US"/>
          </a:p>
        </p:txBody>
      </p:sp>
      <p:pic>
        <p:nvPicPr>
          <p:cNvPr id="5" name="Picture 4">
            <a:extLst>
              <a:ext uri="{FF2B5EF4-FFF2-40B4-BE49-F238E27FC236}">
                <a16:creationId xmlns:a16="http://schemas.microsoft.com/office/drawing/2014/main" id="{2F4C7027-6FD2-A54E-8C9D-59EB09BE5A1F}"/>
              </a:ext>
            </a:extLst>
          </p:cNvPr>
          <p:cNvPicPr>
            <a:picLocks noChangeAspect="1"/>
          </p:cNvPicPr>
          <p:nvPr/>
        </p:nvPicPr>
        <p:blipFill>
          <a:blip r:embed="rId2"/>
          <a:stretch>
            <a:fillRect/>
          </a:stretch>
        </p:blipFill>
        <p:spPr>
          <a:xfrm>
            <a:off x="3157148" y="144572"/>
            <a:ext cx="4173927" cy="6443247"/>
          </a:xfrm>
          <a:prstGeom prst="rect">
            <a:avLst/>
          </a:prstGeom>
        </p:spPr>
      </p:pic>
      <p:sp>
        <p:nvSpPr>
          <p:cNvPr id="3" name="TextBox 2">
            <a:extLst>
              <a:ext uri="{FF2B5EF4-FFF2-40B4-BE49-F238E27FC236}">
                <a16:creationId xmlns:a16="http://schemas.microsoft.com/office/drawing/2014/main" id="{463142C0-AB5D-1444-B23C-115A35426B0E}"/>
              </a:ext>
            </a:extLst>
          </p:cNvPr>
          <p:cNvSpPr txBox="1"/>
          <p:nvPr/>
        </p:nvSpPr>
        <p:spPr>
          <a:xfrm>
            <a:off x="654050" y="1076325"/>
            <a:ext cx="2351926" cy="369332"/>
          </a:xfrm>
          <a:prstGeom prst="rect">
            <a:avLst/>
          </a:prstGeom>
          <a:noFill/>
        </p:spPr>
        <p:txBody>
          <a:bodyPr wrap="none" rtlCol="0">
            <a:spAutoFit/>
          </a:bodyPr>
          <a:lstStyle/>
          <a:p>
            <a:r>
              <a:rPr lang="en-US" dirty="0">
                <a:hlinkClick r:id="rId3"/>
              </a:rPr>
              <a:t>https://glass.health/ai</a:t>
            </a:r>
            <a:endParaRPr lang="en-US" dirty="0"/>
          </a:p>
        </p:txBody>
      </p:sp>
      <p:sp>
        <p:nvSpPr>
          <p:cNvPr id="7" name="Left Arrow 6">
            <a:extLst>
              <a:ext uri="{FF2B5EF4-FFF2-40B4-BE49-F238E27FC236}">
                <a16:creationId xmlns:a16="http://schemas.microsoft.com/office/drawing/2014/main" id="{517EDF6C-7F81-5A4F-9508-C4910E1CF00E}"/>
              </a:ext>
            </a:extLst>
          </p:cNvPr>
          <p:cNvSpPr/>
          <p:nvPr/>
        </p:nvSpPr>
        <p:spPr>
          <a:xfrm rot="10800000">
            <a:off x="2814862" y="4672012"/>
            <a:ext cx="485775" cy="246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74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2548-435C-6A46-8D25-761B7375646B}"/>
              </a:ext>
            </a:extLst>
          </p:cNvPr>
          <p:cNvSpPr>
            <a:spLocks noGrp="1"/>
          </p:cNvSpPr>
          <p:nvPr>
            <p:ph type="title"/>
          </p:nvPr>
        </p:nvSpPr>
        <p:spPr>
          <a:xfrm>
            <a:off x="831850" y="222252"/>
            <a:ext cx="7886700" cy="644524"/>
          </a:xfrm>
        </p:spPr>
        <p:txBody>
          <a:bodyPr>
            <a:normAutofit/>
          </a:bodyPr>
          <a:lstStyle/>
          <a:p>
            <a:r>
              <a:rPr lang="en-US" sz="3200" dirty="0"/>
              <a:t>Glass Health</a:t>
            </a:r>
          </a:p>
        </p:txBody>
      </p:sp>
      <p:sp>
        <p:nvSpPr>
          <p:cNvPr id="4" name="Slide Number Placeholder 3">
            <a:extLst>
              <a:ext uri="{FF2B5EF4-FFF2-40B4-BE49-F238E27FC236}">
                <a16:creationId xmlns:a16="http://schemas.microsoft.com/office/drawing/2014/main" id="{FB71E7B0-FB68-7541-B915-0E61C1243B8E}"/>
              </a:ext>
            </a:extLst>
          </p:cNvPr>
          <p:cNvSpPr>
            <a:spLocks noGrp="1"/>
          </p:cNvSpPr>
          <p:nvPr>
            <p:ph type="sldNum" sz="quarter" idx="12"/>
          </p:nvPr>
        </p:nvSpPr>
        <p:spPr/>
        <p:txBody>
          <a:bodyPr/>
          <a:lstStyle/>
          <a:p>
            <a:fld id="{433749C1-A712-D34D-9634-10E533E53E02}" type="slidenum">
              <a:rPr lang="en-US" smtClean="0"/>
              <a:t>43</a:t>
            </a:fld>
            <a:endParaRPr lang="en-US"/>
          </a:p>
        </p:txBody>
      </p:sp>
      <p:pic>
        <p:nvPicPr>
          <p:cNvPr id="5" name="Picture 4">
            <a:extLst>
              <a:ext uri="{FF2B5EF4-FFF2-40B4-BE49-F238E27FC236}">
                <a16:creationId xmlns:a16="http://schemas.microsoft.com/office/drawing/2014/main" id="{460B2FD7-A0C3-D94D-A581-B2D57BD5C59A}"/>
              </a:ext>
            </a:extLst>
          </p:cNvPr>
          <p:cNvPicPr>
            <a:picLocks noChangeAspect="1"/>
          </p:cNvPicPr>
          <p:nvPr/>
        </p:nvPicPr>
        <p:blipFill>
          <a:blip r:embed="rId2"/>
          <a:stretch>
            <a:fillRect/>
          </a:stretch>
        </p:blipFill>
        <p:spPr>
          <a:xfrm>
            <a:off x="1471803" y="762000"/>
            <a:ext cx="5921876" cy="6076950"/>
          </a:xfrm>
          <a:prstGeom prst="rect">
            <a:avLst/>
          </a:prstGeom>
        </p:spPr>
      </p:pic>
      <p:sp>
        <p:nvSpPr>
          <p:cNvPr id="6" name="Right Arrow 5">
            <a:extLst>
              <a:ext uri="{FF2B5EF4-FFF2-40B4-BE49-F238E27FC236}">
                <a16:creationId xmlns:a16="http://schemas.microsoft.com/office/drawing/2014/main" id="{3F5ECE58-B4B3-804D-B67D-5DB83E07A36B}"/>
              </a:ext>
            </a:extLst>
          </p:cNvPr>
          <p:cNvSpPr/>
          <p:nvPr/>
        </p:nvSpPr>
        <p:spPr>
          <a:xfrm>
            <a:off x="831850" y="5438776"/>
            <a:ext cx="628650" cy="295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135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F590-1C72-F34D-A272-6E1A2CCC452A}"/>
              </a:ext>
            </a:extLst>
          </p:cNvPr>
          <p:cNvSpPr>
            <a:spLocks noGrp="1"/>
          </p:cNvSpPr>
          <p:nvPr>
            <p:ph type="title"/>
          </p:nvPr>
        </p:nvSpPr>
        <p:spPr/>
        <p:txBody>
          <a:bodyPr/>
          <a:lstStyle/>
          <a:p>
            <a:r>
              <a:rPr lang="en-US" sz="3200" dirty="0"/>
              <a:t>Cautions for GPT users</a:t>
            </a:r>
            <a:r>
              <a:rPr lang="en-US" dirty="0"/>
              <a:t>	</a:t>
            </a:r>
          </a:p>
        </p:txBody>
      </p:sp>
      <p:sp>
        <p:nvSpPr>
          <p:cNvPr id="3" name="Content Placeholder 2">
            <a:extLst>
              <a:ext uri="{FF2B5EF4-FFF2-40B4-BE49-F238E27FC236}">
                <a16:creationId xmlns:a16="http://schemas.microsoft.com/office/drawing/2014/main" id="{5FD2444C-5B7E-C840-AFAF-A88C4FC45834}"/>
              </a:ext>
            </a:extLst>
          </p:cNvPr>
          <p:cNvSpPr>
            <a:spLocks noGrp="1"/>
          </p:cNvSpPr>
          <p:nvPr>
            <p:ph idx="1"/>
          </p:nvPr>
        </p:nvSpPr>
        <p:spPr>
          <a:xfrm>
            <a:off x="927100" y="1584325"/>
            <a:ext cx="10515600" cy="4351338"/>
          </a:xfrm>
        </p:spPr>
        <p:txBody>
          <a:bodyPr>
            <a:normAutofit/>
          </a:bodyPr>
          <a:lstStyle/>
          <a:p>
            <a:r>
              <a:rPr lang="en-US" sz="2000" dirty="0">
                <a:latin typeface="+mj-lt"/>
              </a:rPr>
              <a:t>Have sufficient knowledge of medicine and of GPT to create proper prompts</a:t>
            </a:r>
          </a:p>
          <a:p>
            <a:r>
              <a:rPr lang="en-US" sz="2000" dirty="0">
                <a:latin typeface="+mj-lt"/>
              </a:rPr>
              <a:t>Be careful with nested prompts</a:t>
            </a:r>
          </a:p>
          <a:p>
            <a:r>
              <a:rPr lang="en-US" sz="2000" dirty="0">
                <a:latin typeface="+mj-lt"/>
              </a:rPr>
              <a:t>Perform internal and external checks of GPT output</a:t>
            </a:r>
          </a:p>
        </p:txBody>
      </p:sp>
    </p:spTree>
    <p:extLst>
      <p:ext uri="{BB962C8B-B14F-4D97-AF65-F5344CB8AC3E}">
        <p14:creationId xmlns:p14="http://schemas.microsoft.com/office/powerpoint/2010/main" val="1738199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C186-AD4B-EA44-AFC1-F7EB52E89CC1}"/>
              </a:ext>
            </a:extLst>
          </p:cNvPr>
          <p:cNvSpPr>
            <a:spLocks noGrp="1"/>
          </p:cNvSpPr>
          <p:nvPr>
            <p:ph type="title"/>
          </p:nvPr>
        </p:nvSpPr>
        <p:spPr>
          <a:xfrm>
            <a:off x="838200" y="584200"/>
            <a:ext cx="10515600" cy="1106490"/>
          </a:xfrm>
        </p:spPr>
        <p:txBody>
          <a:bodyPr>
            <a:normAutofit/>
          </a:bodyPr>
          <a:lstStyle/>
          <a:p>
            <a:r>
              <a:rPr lang="en-US" sz="3200" dirty="0"/>
              <a:t>GPT danger?</a:t>
            </a:r>
          </a:p>
        </p:txBody>
      </p:sp>
      <p:sp>
        <p:nvSpPr>
          <p:cNvPr id="3" name="Content Placeholder 2">
            <a:extLst>
              <a:ext uri="{FF2B5EF4-FFF2-40B4-BE49-F238E27FC236}">
                <a16:creationId xmlns:a16="http://schemas.microsoft.com/office/drawing/2014/main" id="{BECB9775-C104-E648-9665-5311C33EAA37}"/>
              </a:ext>
            </a:extLst>
          </p:cNvPr>
          <p:cNvSpPr>
            <a:spLocks noGrp="1"/>
          </p:cNvSpPr>
          <p:nvPr>
            <p:ph idx="1"/>
          </p:nvPr>
        </p:nvSpPr>
        <p:spPr/>
        <p:txBody>
          <a:bodyPr>
            <a:normAutofit/>
          </a:bodyPr>
          <a:lstStyle/>
          <a:p>
            <a:r>
              <a:rPr lang="en-US" sz="2000" dirty="0">
                <a:latin typeface="+mj-lt"/>
              </a:rPr>
              <a:t>The main danger does not arise from the GPTs themselves</a:t>
            </a:r>
          </a:p>
          <a:p>
            <a:r>
              <a:rPr lang="en-US" sz="2000" dirty="0">
                <a:latin typeface="+mj-lt"/>
              </a:rPr>
              <a:t>It arises from us – from how we create, modify, and use them</a:t>
            </a:r>
          </a:p>
          <a:p>
            <a:r>
              <a:rPr lang="en-US" sz="2000" dirty="0">
                <a:latin typeface="+mj-lt"/>
              </a:rPr>
              <a:t>People have social, political, ideological, and religious views that they want to impose on others</a:t>
            </a:r>
          </a:p>
          <a:p>
            <a:r>
              <a:rPr lang="en-US" sz="2000" dirty="0">
                <a:latin typeface="+mj-lt"/>
              </a:rPr>
              <a:t>They will try to modify and censor the GPTs in order to make them conform to their views</a:t>
            </a:r>
          </a:p>
          <a:p>
            <a:r>
              <a:rPr lang="en-US" sz="2000" dirty="0">
                <a:latin typeface="+mj-lt"/>
              </a:rPr>
              <a:t>This will make GPTs unreliable and its output suspect</a:t>
            </a:r>
          </a:p>
        </p:txBody>
      </p:sp>
    </p:spTree>
    <p:extLst>
      <p:ext uri="{BB962C8B-B14F-4D97-AF65-F5344CB8AC3E}">
        <p14:creationId xmlns:p14="http://schemas.microsoft.com/office/powerpoint/2010/main" val="251327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C2487-7ADB-7148-B71D-CA8979229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1" y="1752600"/>
            <a:ext cx="4083341" cy="4191000"/>
          </a:xfrm>
          <a:prstGeom prst="rect">
            <a:avLst/>
          </a:prstGeom>
        </p:spPr>
      </p:pic>
      <p:pic>
        <p:nvPicPr>
          <p:cNvPr id="5" name="Picture 4">
            <a:extLst>
              <a:ext uri="{FF2B5EF4-FFF2-40B4-BE49-F238E27FC236}">
                <a16:creationId xmlns:a16="http://schemas.microsoft.com/office/drawing/2014/main" id="{2B4852D2-7222-3449-B572-438A09A9C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752601"/>
            <a:ext cx="4114800" cy="4207095"/>
          </a:xfrm>
          <a:prstGeom prst="rect">
            <a:avLst/>
          </a:prstGeom>
        </p:spPr>
      </p:pic>
      <p:sp>
        <p:nvSpPr>
          <p:cNvPr id="6" name="TextBox 5">
            <a:extLst>
              <a:ext uri="{FF2B5EF4-FFF2-40B4-BE49-F238E27FC236}">
                <a16:creationId xmlns:a16="http://schemas.microsoft.com/office/drawing/2014/main" id="{A7D206A8-663A-1F43-9DD2-8C1483D28C4F}"/>
              </a:ext>
            </a:extLst>
          </p:cNvPr>
          <p:cNvSpPr txBox="1"/>
          <p:nvPr/>
        </p:nvSpPr>
        <p:spPr>
          <a:xfrm>
            <a:off x="1714500" y="350012"/>
            <a:ext cx="8972649" cy="1200329"/>
          </a:xfrm>
          <a:prstGeom prst="rect">
            <a:avLst/>
          </a:prstGeom>
          <a:noFill/>
        </p:spPr>
        <p:txBody>
          <a:bodyPr wrap="none" rtlCol="0">
            <a:spAutoFit/>
          </a:bodyPr>
          <a:lstStyle/>
          <a:p>
            <a:r>
              <a:rPr lang="en-US" sz="2400" dirty="0">
                <a:cs typeface="Calibri Light" panose="020F0302020204030204" pitchFamily="34" charset="0"/>
              </a:rPr>
              <a:t>Most medical information has not been readily available for clinical use</a:t>
            </a:r>
          </a:p>
          <a:p>
            <a:r>
              <a:rPr lang="en-US" sz="2400" dirty="0">
                <a:cs typeface="Calibri Light" panose="020F0302020204030204" pitchFamily="34" charset="0"/>
              </a:rPr>
              <a:t>Natural Language Models can make medical information available</a:t>
            </a:r>
          </a:p>
          <a:p>
            <a:r>
              <a:rPr lang="en-US" sz="2400" dirty="0">
                <a:cs typeface="Calibri Light" panose="020F0302020204030204" pitchFamily="34" charset="0"/>
              </a:rPr>
              <a:t>Large Knowledge Models can make it clinically useable</a:t>
            </a:r>
          </a:p>
        </p:txBody>
      </p:sp>
      <p:sp>
        <p:nvSpPr>
          <p:cNvPr id="7" name="TextBox 6">
            <a:extLst>
              <a:ext uri="{FF2B5EF4-FFF2-40B4-BE49-F238E27FC236}">
                <a16:creationId xmlns:a16="http://schemas.microsoft.com/office/drawing/2014/main" id="{1C348F47-8F3E-CE43-8F44-33D4DC495F1B}"/>
              </a:ext>
            </a:extLst>
          </p:cNvPr>
          <p:cNvSpPr txBox="1"/>
          <p:nvPr/>
        </p:nvSpPr>
        <p:spPr>
          <a:xfrm>
            <a:off x="3306591" y="6209359"/>
            <a:ext cx="5191486" cy="400110"/>
          </a:xfrm>
          <a:prstGeom prst="rect">
            <a:avLst/>
          </a:prstGeom>
          <a:noFill/>
        </p:spPr>
        <p:txBody>
          <a:bodyPr wrap="none" rtlCol="0">
            <a:spAutoFit/>
          </a:bodyPr>
          <a:lstStyle/>
          <a:p>
            <a:r>
              <a:rPr lang="en-US" sz="2000" dirty="0"/>
              <a:t>Everything that is known has become knowable</a:t>
            </a:r>
          </a:p>
        </p:txBody>
      </p:sp>
      <p:sp>
        <p:nvSpPr>
          <p:cNvPr id="2" name="Slide Number Placeholder 1">
            <a:extLst>
              <a:ext uri="{FF2B5EF4-FFF2-40B4-BE49-F238E27FC236}">
                <a16:creationId xmlns:a16="http://schemas.microsoft.com/office/drawing/2014/main" id="{08F158F5-5AE0-B842-AFB9-10E91FF2D74E}"/>
              </a:ext>
            </a:extLst>
          </p:cNvPr>
          <p:cNvSpPr>
            <a:spLocks noGrp="1"/>
          </p:cNvSpPr>
          <p:nvPr>
            <p:ph type="sldNum" sz="quarter" idx="12"/>
          </p:nvPr>
        </p:nvSpPr>
        <p:spPr/>
        <p:txBody>
          <a:bodyPr/>
          <a:lstStyle/>
          <a:p>
            <a:fld id="{469748B7-F49E-4C80-8AAB-4107DC346AE1}" type="slidenum">
              <a:rPr lang="en-US" smtClean="0"/>
              <a:pPr/>
              <a:t>46</a:t>
            </a:fld>
            <a:endParaRPr lang="en-US" dirty="0"/>
          </a:p>
        </p:txBody>
      </p:sp>
    </p:spTree>
    <p:extLst>
      <p:ext uri="{BB962C8B-B14F-4D97-AF65-F5344CB8AC3E}">
        <p14:creationId xmlns:p14="http://schemas.microsoft.com/office/powerpoint/2010/main" val="310098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DA44-53DF-4040-B2C7-CC2DAFF09572}"/>
              </a:ext>
            </a:extLst>
          </p:cNvPr>
          <p:cNvSpPr>
            <a:spLocks noGrp="1"/>
          </p:cNvSpPr>
          <p:nvPr>
            <p:ph type="title"/>
          </p:nvPr>
        </p:nvSpPr>
        <p:spPr/>
        <p:txBody>
          <a:bodyPr>
            <a:normAutofit/>
          </a:bodyPr>
          <a:lstStyle/>
          <a:p>
            <a:r>
              <a:rPr lang="en-US" sz="3200" dirty="0"/>
              <a:t>Role of the physician</a:t>
            </a:r>
          </a:p>
        </p:txBody>
      </p:sp>
    </p:spTree>
    <p:extLst>
      <p:ext uri="{BB962C8B-B14F-4D97-AF65-F5344CB8AC3E}">
        <p14:creationId xmlns:p14="http://schemas.microsoft.com/office/powerpoint/2010/main" val="265875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381A-94B3-CD43-9F21-0CF337840D24}"/>
              </a:ext>
            </a:extLst>
          </p:cNvPr>
          <p:cNvSpPr>
            <a:spLocks noGrp="1"/>
          </p:cNvSpPr>
          <p:nvPr>
            <p:ph type="title"/>
          </p:nvPr>
        </p:nvSpPr>
        <p:spPr/>
        <p:txBody>
          <a:bodyPr>
            <a:normAutofit/>
          </a:bodyPr>
          <a:lstStyle/>
          <a:p>
            <a:pPr algn="l"/>
            <a:r>
              <a:rPr lang="en-US" sz="3200" dirty="0"/>
              <a:t>How will the role of the health professional change?</a:t>
            </a:r>
          </a:p>
        </p:txBody>
      </p:sp>
      <p:sp>
        <p:nvSpPr>
          <p:cNvPr id="3" name="Content Placeholder 2">
            <a:extLst>
              <a:ext uri="{FF2B5EF4-FFF2-40B4-BE49-F238E27FC236}">
                <a16:creationId xmlns:a16="http://schemas.microsoft.com/office/drawing/2014/main" id="{5A828EB2-03DB-D342-B4D5-35F344437D34}"/>
              </a:ext>
            </a:extLst>
          </p:cNvPr>
          <p:cNvSpPr>
            <a:spLocks noGrp="1"/>
          </p:cNvSpPr>
          <p:nvPr>
            <p:ph idx="1"/>
          </p:nvPr>
        </p:nvSpPr>
        <p:spPr>
          <a:xfrm>
            <a:off x="838200" y="1584325"/>
            <a:ext cx="10515600" cy="4351338"/>
          </a:xfrm>
        </p:spPr>
        <p:txBody>
          <a:bodyPr>
            <a:normAutofit/>
          </a:bodyPr>
          <a:lstStyle/>
          <a:p>
            <a:r>
              <a:rPr lang="en-US" sz="2000" b="1" dirty="0">
                <a:latin typeface="+mj-lt"/>
                <a:cs typeface="Calibri Light" panose="020F0302020204030204" pitchFamily="34" charset="0"/>
              </a:rPr>
              <a:t>Prompt to ChatGPT</a:t>
            </a:r>
            <a:r>
              <a:rPr lang="en-US" sz="2000" dirty="0">
                <a:latin typeface="+mj-lt"/>
                <a:cs typeface="Calibri Light" panose="020F0302020204030204" pitchFamily="34" charset="0"/>
              </a:rPr>
              <a:t>: The role of the health professional will also change in a future where general artificial intelligence makes its way into clinical workflows, and medical professionals may need a basic understanding of AI technologies in order to critically appraise recommendations or explain to their patients why a specific recommendation or diagnosis was made.</a:t>
            </a:r>
          </a:p>
          <a:p>
            <a:endParaRPr lang="en-US" sz="2000" dirty="0">
              <a:latin typeface="+mj-lt"/>
              <a:cs typeface="Calibri Light" panose="020F0302020204030204" pitchFamily="34" charset="0"/>
            </a:endParaRPr>
          </a:p>
          <a:p>
            <a:r>
              <a:rPr lang="en-US" sz="2000" b="1" dirty="0">
                <a:latin typeface="+mj-lt"/>
                <a:cs typeface="Calibri Light" panose="020F0302020204030204" pitchFamily="34" charset="0"/>
              </a:rPr>
              <a:t>ChatGPT’s answer</a:t>
            </a:r>
            <a:r>
              <a:rPr lang="en-US" sz="2000" dirty="0">
                <a:latin typeface="+mj-lt"/>
                <a:cs typeface="Calibri Light" panose="020F0302020204030204" pitchFamily="34" charset="0"/>
              </a:rPr>
              <a:t>: Yes, I agree. As AI technologies become more integrated into clinical workflows, it will be important for medical professionals to have a basic understanding of these technologies and how they work.</a:t>
            </a:r>
          </a:p>
          <a:p>
            <a:r>
              <a:rPr lang="en-US" sz="2000" dirty="0">
                <a:latin typeface="+mj-lt"/>
                <a:cs typeface="Calibri Light" panose="020F0302020204030204" pitchFamily="34" charset="0"/>
              </a:rPr>
              <a:t>This will enable them to better understand the recommendations and diagnoses generated by AI models, as well as to critically appraise their validity and potential biases.</a:t>
            </a:r>
          </a:p>
          <a:p>
            <a:r>
              <a:rPr lang="en-US" sz="2000" dirty="0">
                <a:latin typeface="+mj-lt"/>
                <a:cs typeface="Calibri Light" panose="020F0302020204030204" pitchFamily="34" charset="0"/>
              </a:rPr>
              <a:t>Additionally, medical professionals may also need to be able to explain these concepts to patients and answer any questions they may have. This will require ongoing education and training for medical professionals to keep up with the rapid advancements in AI technologies.</a:t>
            </a:r>
          </a:p>
          <a:p>
            <a:endParaRPr lang="en-US" sz="2000" dirty="0">
              <a:latin typeface="+mj-lt"/>
              <a:cs typeface="Calibri Light" panose="020F0302020204030204" pitchFamily="34" charset="0"/>
            </a:endParaRPr>
          </a:p>
        </p:txBody>
      </p:sp>
      <p:sp>
        <p:nvSpPr>
          <p:cNvPr id="4" name="Slide Number Placeholder 3">
            <a:extLst>
              <a:ext uri="{FF2B5EF4-FFF2-40B4-BE49-F238E27FC236}">
                <a16:creationId xmlns:a16="http://schemas.microsoft.com/office/drawing/2014/main" id="{94618C39-FABC-264D-87A9-174D9A21DCE1}"/>
              </a:ext>
            </a:extLst>
          </p:cNvPr>
          <p:cNvSpPr>
            <a:spLocks noGrp="1"/>
          </p:cNvSpPr>
          <p:nvPr>
            <p:ph type="sldNum" sz="quarter" idx="12"/>
          </p:nvPr>
        </p:nvSpPr>
        <p:spPr/>
        <p:txBody>
          <a:bodyPr/>
          <a:lstStyle/>
          <a:p>
            <a:fld id="{469748B7-F49E-4C80-8AAB-4107DC346AE1}" type="slidenum">
              <a:rPr lang="en-US" smtClean="0"/>
              <a:pPr/>
              <a:t>48</a:t>
            </a:fld>
            <a:endParaRPr lang="en-US"/>
          </a:p>
        </p:txBody>
      </p:sp>
    </p:spTree>
    <p:extLst>
      <p:ext uri="{BB962C8B-B14F-4D97-AF65-F5344CB8AC3E}">
        <p14:creationId xmlns:p14="http://schemas.microsoft.com/office/powerpoint/2010/main" val="2379485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61DA-B1A8-F94B-8CAF-65E3B7ECEAFD}"/>
              </a:ext>
            </a:extLst>
          </p:cNvPr>
          <p:cNvSpPr>
            <a:spLocks noGrp="1"/>
          </p:cNvSpPr>
          <p:nvPr>
            <p:ph type="title"/>
          </p:nvPr>
        </p:nvSpPr>
        <p:spPr>
          <a:xfrm>
            <a:off x="647700" y="596900"/>
            <a:ext cx="10807700" cy="966790"/>
          </a:xfrm>
        </p:spPr>
        <p:txBody>
          <a:bodyPr>
            <a:normAutofit fontScale="90000"/>
          </a:bodyPr>
          <a:lstStyle/>
          <a:p>
            <a:r>
              <a:rPr lang="en-US" sz="3200" dirty="0"/>
              <a:t>To use large knowledge models (LKMs) in medicine requires meta-knowledge</a:t>
            </a:r>
          </a:p>
        </p:txBody>
      </p:sp>
      <p:sp>
        <p:nvSpPr>
          <p:cNvPr id="3" name="Content Placeholder 2">
            <a:extLst>
              <a:ext uri="{FF2B5EF4-FFF2-40B4-BE49-F238E27FC236}">
                <a16:creationId xmlns:a16="http://schemas.microsoft.com/office/drawing/2014/main" id="{D873923C-A1CD-EE48-A3DB-B43048630CD7}"/>
              </a:ext>
            </a:extLst>
          </p:cNvPr>
          <p:cNvSpPr>
            <a:spLocks noGrp="1"/>
          </p:cNvSpPr>
          <p:nvPr>
            <p:ph idx="1"/>
          </p:nvPr>
        </p:nvSpPr>
        <p:spPr>
          <a:xfrm>
            <a:off x="939800" y="2059985"/>
            <a:ext cx="6565900" cy="3987247"/>
          </a:xfrm>
        </p:spPr>
        <p:txBody>
          <a:bodyPr>
            <a:normAutofit/>
          </a:bodyPr>
          <a:lstStyle/>
          <a:p>
            <a:pPr marL="0" indent="0">
              <a:buNone/>
            </a:pPr>
            <a:r>
              <a:rPr lang="en-US" sz="2000" dirty="0">
                <a:latin typeface="+mj-lt"/>
              </a:rPr>
              <a:t>A physician needs to know:</a:t>
            </a:r>
          </a:p>
          <a:p>
            <a:r>
              <a:rPr lang="en-US" sz="2000" dirty="0">
                <a:latin typeface="+mj-lt"/>
              </a:rPr>
              <a:t>The medical domain</a:t>
            </a:r>
          </a:p>
          <a:p>
            <a:r>
              <a:rPr lang="en-US" sz="2000" dirty="0">
                <a:latin typeface="+mj-lt"/>
              </a:rPr>
              <a:t>How LKMs work</a:t>
            </a:r>
          </a:p>
          <a:p>
            <a:r>
              <a:rPr lang="en-US" sz="2000" dirty="0">
                <a:latin typeface="+mj-lt"/>
              </a:rPr>
              <a:t>How to use a LKM</a:t>
            </a:r>
          </a:p>
          <a:p>
            <a:r>
              <a:rPr lang="en-US" sz="2000" dirty="0">
                <a:latin typeface="+mj-lt"/>
              </a:rPr>
              <a:t>What input information a LKM needs</a:t>
            </a:r>
          </a:p>
          <a:p>
            <a:r>
              <a:rPr lang="en-US" sz="2000" dirty="0">
                <a:latin typeface="+mj-lt"/>
              </a:rPr>
              <a:t>How to enter a prompt into the LKM</a:t>
            </a:r>
          </a:p>
          <a:p>
            <a:r>
              <a:rPr lang="en-US" sz="2000" dirty="0">
                <a:latin typeface="+mj-lt"/>
              </a:rPr>
              <a:t>How to understand the LKM’s output</a:t>
            </a:r>
          </a:p>
          <a:p>
            <a:r>
              <a:rPr lang="en-US" sz="2000" dirty="0">
                <a:latin typeface="+mj-lt"/>
              </a:rPr>
              <a:t>How to assess a LKM’s accuracy and completeness</a:t>
            </a:r>
          </a:p>
          <a:p>
            <a:endParaRPr lang="en-US" sz="2000" dirty="0">
              <a:latin typeface="+mj-lt"/>
            </a:endParaRPr>
          </a:p>
        </p:txBody>
      </p:sp>
      <p:pic>
        <p:nvPicPr>
          <p:cNvPr id="4" name="Picture 3">
            <a:extLst>
              <a:ext uri="{FF2B5EF4-FFF2-40B4-BE49-F238E27FC236}">
                <a16:creationId xmlns:a16="http://schemas.microsoft.com/office/drawing/2014/main" id="{FD72C99F-986C-8443-83DD-281A91774497}"/>
              </a:ext>
            </a:extLst>
          </p:cNvPr>
          <p:cNvPicPr>
            <a:picLocks noChangeAspect="1"/>
          </p:cNvPicPr>
          <p:nvPr/>
        </p:nvPicPr>
        <p:blipFill rotWithShape="1">
          <a:blip r:embed="rId2"/>
          <a:srcRect l="22999" t="2891" r="22715" b="3667"/>
          <a:stretch/>
        </p:blipFill>
        <p:spPr>
          <a:xfrm>
            <a:off x="7505700" y="1563690"/>
            <a:ext cx="3606800" cy="4141888"/>
          </a:xfrm>
          <a:prstGeom prst="rect">
            <a:avLst/>
          </a:prstGeom>
        </p:spPr>
      </p:pic>
    </p:spTree>
    <p:extLst>
      <p:ext uri="{BB962C8B-B14F-4D97-AF65-F5344CB8AC3E}">
        <p14:creationId xmlns:p14="http://schemas.microsoft.com/office/powerpoint/2010/main" val="295291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206DC-BE85-BB44-84E4-E612010A27A7}"/>
              </a:ext>
            </a:extLst>
          </p:cNvPr>
          <p:cNvPicPr>
            <a:picLocks noChangeAspect="1"/>
          </p:cNvPicPr>
          <p:nvPr/>
        </p:nvPicPr>
        <p:blipFill>
          <a:blip r:embed="rId2"/>
          <a:stretch>
            <a:fillRect/>
          </a:stretch>
        </p:blipFill>
        <p:spPr>
          <a:xfrm>
            <a:off x="1501483" y="395416"/>
            <a:ext cx="5608411" cy="6462584"/>
          </a:xfrm>
          <a:prstGeom prst="rect">
            <a:avLst/>
          </a:prstGeom>
        </p:spPr>
      </p:pic>
    </p:spTree>
    <p:extLst>
      <p:ext uri="{BB962C8B-B14F-4D97-AF65-F5344CB8AC3E}">
        <p14:creationId xmlns:p14="http://schemas.microsoft.com/office/powerpoint/2010/main" val="3398383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A6BC-9C76-2148-8652-ED2578563746}"/>
              </a:ext>
            </a:extLst>
          </p:cNvPr>
          <p:cNvSpPr>
            <a:spLocks noGrp="1"/>
          </p:cNvSpPr>
          <p:nvPr>
            <p:ph type="title"/>
          </p:nvPr>
        </p:nvSpPr>
        <p:spPr>
          <a:xfrm>
            <a:off x="838200" y="327027"/>
            <a:ext cx="10515600" cy="587373"/>
          </a:xfrm>
        </p:spPr>
        <p:txBody>
          <a:bodyPr>
            <a:normAutofit/>
          </a:bodyPr>
          <a:lstStyle/>
          <a:p>
            <a:pPr algn="l"/>
            <a:r>
              <a:rPr lang="en-US" sz="3200" dirty="0"/>
              <a:t>AI impact on physicians – “</a:t>
            </a:r>
            <a:r>
              <a:rPr lang="en-US" sz="3200" dirty="0" err="1"/>
              <a:t>Metadoctors</a:t>
            </a:r>
            <a:r>
              <a:rPr lang="en-US" sz="3200" dirty="0"/>
              <a:t>”</a:t>
            </a:r>
          </a:p>
        </p:txBody>
      </p:sp>
      <p:sp>
        <p:nvSpPr>
          <p:cNvPr id="3" name="Content Placeholder 2">
            <a:extLst>
              <a:ext uri="{FF2B5EF4-FFF2-40B4-BE49-F238E27FC236}">
                <a16:creationId xmlns:a16="http://schemas.microsoft.com/office/drawing/2014/main" id="{84571748-CE9C-934B-93D5-BFCD6A940E70}"/>
              </a:ext>
            </a:extLst>
          </p:cNvPr>
          <p:cNvSpPr>
            <a:spLocks noGrp="1"/>
          </p:cNvSpPr>
          <p:nvPr>
            <p:ph idx="1"/>
          </p:nvPr>
        </p:nvSpPr>
        <p:spPr>
          <a:xfrm>
            <a:off x="1060450" y="1386460"/>
            <a:ext cx="9620250" cy="4931791"/>
          </a:xfrm>
        </p:spPr>
        <p:txBody>
          <a:bodyPr>
            <a:noAutofit/>
          </a:bodyPr>
          <a:lstStyle/>
          <a:p>
            <a:r>
              <a:rPr lang="en-US" sz="1800" dirty="0">
                <a:latin typeface="+mj-lt"/>
                <a:cs typeface="Calibri Light" panose="020F0302020204030204" pitchFamily="34" charset="0"/>
              </a:rPr>
              <a:t>Medicine will be a joint activity: technology + physician (symbiotic mutualism)</a:t>
            </a:r>
          </a:p>
          <a:p>
            <a:r>
              <a:rPr lang="en-US" sz="1800" dirty="0">
                <a:latin typeface="+mj-lt"/>
                <a:cs typeface="Calibri Light" panose="020F0302020204030204" pitchFamily="34" charset="0"/>
              </a:rPr>
              <a:t>Medicine will become more quantitative and complex</a:t>
            </a:r>
          </a:p>
          <a:p>
            <a:r>
              <a:rPr lang="en-US" sz="1800" dirty="0">
                <a:latin typeface="+mj-lt"/>
                <a:cs typeface="Calibri Light" panose="020F0302020204030204" pitchFamily="34" charset="0"/>
              </a:rPr>
              <a:t>Medicine will become more accurate, effective, and productive</a:t>
            </a:r>
          </a:p>
          <a:p>
            <a:r>
              <a:rPr lang="en-US" sz="1800" dirty="0">
                <a:latin typeface="+mj-lt"/>
                <a:cs typeface="Calibri Light" panose="020F0302020204030204" pitchFamily="34" charset="0"/>
              </a:rPr>
              <a:t>Physicians will no longer be expected to know everything</a:t>
            </a:r>
          </a:p>
          <a:p>
            <a:r>
              <a:rPr lang="en-US" sz="1800" dirty="0">
                <a:latin typeface="+mj-lt"/>
                <a:cs typeface="Calibri Light" panose="020F0302020204030204" pitchFamily="34" charset="0"/>
              </a:rPr>
              <a:t>Instead, physicians will be expected to be experts at acquiring the best information, interpreting it, and using it in patient care</a:t>
            </a:r>
          </a:p>
          <a:p>
            <a:r>
              <a:rPr lang="en-US" sz="1800" dirty="0">
                <a:latin typeface="+mj-lt"/>
                <a:cs typeface="Calibri Light" panose="020F0302020204030204" pitchFamily="34" charset="0"/>
              </a:rPr>
              <a:t>This includes using predictive models for risk, diagnosis, prognosis and treatment</a:t>
            </a:r>
          </a:p>
          <a:p>
            <a:r>
              <a:rPr lang="en-US" sz="1800" dirty="0">
                <a:latin typeface="+mj-lt"/>
                <a:cs typeface="Calibri Light" panose="020F0302020204030204" pitchFamily="34" charset="0"/>
              </a:rPr>
              <a:t>This will require a new kind of competency, one not based on comprehensive medical knowledge – because a LKM has more medical knowledge than physician can ever have</a:t>
            </a:r>
          </a:p>
          <a:p>
            <a:r>
              <a:rPr lang="en-US" sz="1800" dirty="0">
                <a:latin typeface="+mj-lt"/>
                <a:cs typeface="Calibri Light" panose="020F0302020204030204" pitchFamily="34" charset="0"/>
              </a:rPr>
              <a:t>Rather, physicians must be able to accurately and efficiently acquire and use medical knowledge</a:t>
            </a:r>
          </a:p>
          <a:p>
            <a:r>
              <a:rPr lang="en-US" sz="1800" dirty="0">
                <a:latin typeface="+mj-lt"/>
                <a:cs typeface="Calibri Light" panose="020F0302020204030204" pitchFamily="34" charset="0"/>
              </a:rPr>
              <a:t>There will also be an increased emphasis on a physician’s bedside manner</a:t>
            </a:r>
          </a:p>
          <a:p>
            <a:r>
              <a:rPr lang="en-US" sz="1800" dirty="0">
                <a:latin typeface="+mj-lt"/>
                <a:cs typeface="Calibri Light" panose="020F0302020204030204" pitchFamily="34" charset="0"/>
              </a:rPr>
              <a:t>There will be more of a focus on patents’ values and preferences</a:t>
            </a:r>
          </a:p>
          <a:p>
            <a:r>
              <a:rPr lang="en-US" sz="1800" dirty="0">
                <a:latin typeface="+mj-lt"/>
                <a:cs typeface="Calibri Light" panose="020F0302020204030204" pitchFamily="34" charset="0"/>
              </a:rPr>
              <a:t>Administrative costs will be reduced</a:t>
            </a:r>
          </a:p>
          <a:p>
            <a:r>
              <a:rPr lang="en-US" sz="1800" dirty="0">
                <a:latin typeface="+mj-lt"/>
                <a:cs typeface="Calibri Light" panose="020F0302020204030204" pitchFamily="34" charset="0"/>
              </a:rPr>
              <a:t>Patient safety and quality of care will improve</a:t>
            </a:r>
          </a:p>
          <a:p>
            <a:r>
              <a:rPr lang="en-US" sz="1800" dirty="0">
                <a:latin typeface="+mj-lt"/>
                <a:cs typeface="Calibri Light" panose="020F0302020204030204" pitchFamily="34" charset="0"/>
              </a:rPr>
              <a:t>AI will take over EHR input and output</a:t>
            </a:r>
          </a:p>
        </p:txBody>
      </p:sp>
      <p:sp>
        <p:nvSpPr>
          <p:cNvPr id="4" name="Slide Number Placeholder 3">
            <a:extLst>
              <a:ext uri="{FF2B5EF4-FFF2-40B4-BE49-F238E27FC236}">
                <a16:creationId xmlns:a16="http://schemas.microsoft.com/office/drawing/2014/main" id="{00EE0320-BA77-444F-9ACA-EA7AF50C1CBA}"/>
              </a:ext>
            </a:extLst>
          </p:cNvPr>
          <p:cNvSpPr>
            <a:spLocks noGrp="1"/>
          </p:cNvSpPr>
          <p:nvPr>
            <p:ph type="sldNum" sz="quarter" idx="12"/>
          </p:nvPr>
        </p:nvSpPr>
        <p:spPr/>
        <p:txBody>
          <a:bodyPr/>
          <a:lstStyle/>
          <a:p>
            <a:fld id="{469748B7-F49E-4C80-8AAB-4107DC346AE1}" type="slidenum">
              <a:rPr lang="en-US" smtClean="0"/>
              <a:pPr/>
              <a:t>50</a:t>
            </a:fld>
            <a:endParaRPr lang="en-US"/>
          </a:p>
        </p:txBody>
      </p:sp>
      <p:sp>
        <p:nvSpPr>
          <p:cNvPr id="5" name="Rectangle 4">
            <a:extLst>
              <a:ext uri="{FF2B5EF4-FFF2-40B4-BE49-F238E27FC236}">
                <a16:creationId xmlns:a16="http://schemas.microsoft.com/office/drawing/2014/main" id="{F82FB769-8794-9041-896E-CE0B06E8A427}"/>
              </a:ext>
            </a:extLst>
          </p:cNvPr>
          <p:cNvSpPr/>
          <p:nvPr/>
        </p:nvSpPr>
        <p:spPr>
          <a:xfrm>
            <a:off x="425450" y="928228"/>
            <a:ext cx="11341100" cy="369332"/>
          </a:xfrm>
          <a:prstGeom prst="rect">
            <a:avLst/>
          </a:prstGeom>
        </p:spPr>
        <p:txBody>
          <a:bodyPr wrap="square">
            <a:spAutoFit/>
          </a:bodyPr>
          <a:lstStyle/>
          <a:p>
            <a:r>
              <a:rPr lang="en-US" dirty="0"/>
              <a:t>Theorem: “A person working in partnership with an information resource is ‘better’ than that same person unassisted.”*</a:t>
            </a:r>
          </a:p>
        </p:txBody>
      </p:sp>
      <p:sp>
        <p:nvSpPr>
          <p:cNvPr id="6" name="Rectangle 5">
            <a:extLst>
              <a:ext uri="{FF2B5EF4-FFF2-40B4-BE49-F238E27FC236}">
                <a16:creationId xmlns:a16="http://schemas.microsoft.com/office/drawing/2014/main" id="{8BFB9F82-CFE2-D444-84DD-218513D3134C}"/>
              </a:ext>
            </a:extLst>
          </p:cNvPr>
          <p:cNvSpPr/>
          <p:nvPr/>
        </p:nvSpPr>
        <p:spPr>
          <a:xfrm>
            <a:off x="6138799" y="5844689"/>
            <a:ext cx="5648325" cy="523220"/>
          </a:xfrm>
          <a:prstGeom prst="rect">
            <a:avLst/>
          </a:prstGeom>
        </p:spPr>
        <p:txBody>
          <a:bodyPr wrap="square">
            <a:spAutoFit/>
          </a:bodyPr>
          <a:lstStyle/>
          <a:p>
            <a:r>
              <a:rPr lang="en-US" sz="1400" dirty="0">
                <a:latin typeface="+mj-lt"/>
              </a:rPr>
              <a:t>*Friedman CP. A "fundamental theorem" of biomedical informatics. J Am Med Inform Assoc. 2009 Mar-Apr;16(2):169-70. </a:t>
            </a:r>
            <a:r>
              <a:rPr lang="en-US" sz="1400" dirty="0" err="1">
                <a:latin typeface="+mj-lt"/>
              </a:rPr>
              <a:t>doi</a:t>
            </a:r>
            <a:r>
              <a:rPr lang="en-US" sz="1400" dirty="0">
                <a:latin typeface="+mj-lt"/>
              </a:rPr>
              <a:t>: 10.1197/jamia.M3092.</a:t>
            </a:r>
          </a:p>
        </p:txBody>
      </p:sp>
    </p:spTree>
    <p:extLst>
      <p:ext uri="{BB962C8B-B14F-4D97-AF65-F5344CB8AC3E}">
        <p14:creationId xmlns:p14="http://schemas.microsoft.com/office/powerpoint/2010/main" val="3388136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15C1-9337-394D-9645-34A9A2EE0FA0}"/>
              </a:ext>
            </a:extLst>
          </p:cNvPr>
          <p:cNvSpPr>
            <a:spLocks noGrp="1"/>
          </p:cNvSpPr>
          <p:nvPr>
            <p:ph type="title"/>
          </p:nvPr>
        </p:nvSpPr>
        <p:spPr/>
        <p:txBody>
          <a:bodyPr>
            <a:normAutofit/>
          </a:bodyPr>
          <a:lstStyle/>
          <a:p>
            <a:r>
              <a:rPr lang="en-US" sz="3200" dirty="0"/>
              <a:t>Physicians’ role: It’s not just about Large Knowledge Models</a:t>
            </a:r>
          </a:p>
        </p:txBody>
      </p:sp>
      <p:sp>
        <p:nvSpPr>
          <p:cNvPr id="3" name="Content Placeholder 2">
            <a:extLst>
              <a:ext uri="{FF2B5EF4-FFF2-40B4-BE49-F238E27FC236}">
                <a16:creationId xmlns:a16="http://schemas.microsoft.com/office/drawing/2014/main" id="{53DCA997-3EFD-E34B-B5FD-78074DD4DE42}"/>
              </a:ext>
            </a:extLst>
          </p:cNvPr>
          <p:cNvSpPr>
            <a:spLocks noGrp="1"/>
          </p:cNvSpPr>
          <p:nvPr>
            <p:ph idx="1"/>
          </p:nvPr>
        </p:nvSpPr>
        <p:spPr>
          <a:xfrm>
            <a:off x="685800" y="1634205"/>
            <a:ext cx="6756400" cy="4351338"/>
          </a:xfrm>
        </p:spPr>
        <p:txBody>
          <a:bodyPr>
            <a:noAutofit/>
          </a:bodyPr>
          <a:lstStyle/>
          <a:p>
            <a:r>
              <a:rPr lang="en-US" sz="2000" dirty="0">
                <a:latin typeface="+mj-lt"/>
              </a:rPr>
              <a:t>“The good physician treats the disease; the great physician treats the patient who has the disease.” William Osler* </a:t>
            </a:r>
          </a:p>
          <a:p>
            <a:r>
              <a:rPr lang="en-US" sz="2000" dirty="0">
                <a:latin typeface="+mj-lt"/>
              </a:rPr>
              <a:t>Physicians are given a special privilege, that of being able to devote their lives to caring for others</a:t>
            </a:r>
          </a:p>
          <a:p>
            <a:r>
              <a:rPr lang="en-US" sz="2000" dirty="0">
                <a:latin typeface="+mj-lt"/>
              </a:rPr>
              <a:t>When the physician holds the suffering patient, the patient is no longer alone</a:t>
            </a:r>
          </a:p>
          <a:p>
            <a:r>
              <a:rPr lang="en-US" sz="2000" dirty="0">
                <a:latin typeface="+mj-lt"/>
              </a:rPr>
              <a:t>Physician characteristics: sensitivity, compassion, empathy, kindness, caring, devotion, loyalty, tenacity, ingenuity, creativity</a:t>
            </a:r>
          </a:p>
          <a:p>
            <a:r>
              <a:rPr lang="en-US" sz="2000" dirty="0">
                <a:latin typeface="+mj-lt"/>
              </a:rPr>
              <a:t>The physician: must have a deep knowledge of the patient, must provide continuity of care, and must establish mutual respect and trust</a:t>
            </a:r>
          </a:p>
        </p:txBody>
      </p:sp>
      <p:sp>
        <p:nvSpPr>
          <p:cNvPr id="4" name="TextBox 3">
            <a:extLst>
              <a:ext uri="{FF2B5EF4-FFF2-40B4-BE49-F238E27FC236}">
                <a16:creationId xmlns:a16="http://schemas.microsoft.com/office/drawing/2014/main" id="{01597901-6B47-C847-82D9-70519493CA17}"/>
              </a:ext>
            </a:extLst>
          </p:cNvPr>
          <p:cNvSpPr txBox="1"/>
          <p:nvPr/>
        </p:nvSpPr>
        <p:spPr>
          <a:xfrm>
            <a:off x="749300" y="5985543"/>
            <a:ext cx="10693400" cy="738664"/>
          </a:xfrm>
          <a:prstGeom prst="rect">
            <a:avLst/>
          </a:prstGeom>
          <a:noFill/>
        </p:spPr>
        <p:txBody>
          <a:bodyPr wrap="square" rtlCol="0">
            <a:spAutoFit/>
          </a:bodyPr>
          <a:lstStyle/>
          <a:p>
            <a:r>
              <a:rPr lang="en-US" sz="1400" dirty="0">
                <a:latin typeface="+mj-lt"/>
              </a:rPr>
              <a:t>*Osler, W. </a:t>
            </a:r>
            <a:r>
              <a:rPr lang="en-US" sz="1400" dirty="0" err="1">
                <a:latin typeface="+mj-lt"/>
              </a:rPr>
              <a:t>Aequanimitas</a:t>
            </a:r>
            <a:r>
              <a:rPr lang="en-US" sz="1400" dirty="0">
                <a:latin typeface="+mj-lt"/>
              </a:rPr>
              <a:t> : with other addresses to medical students, nurses and practitioners of medicine. Philadelphia: P. </a:t>
            </a:r>
            <a:r>
              <a:rPr lang="en-US" sz="1400" dirty="0" err="1">
                <a:latin typeface="+mj-lt"/>
              </a:rPr>
              <a:t>Blakinson’s</a:t>
            </a:r>
            <a:r>
              <a:rPr lang="en-US" sz="1400" dirty="0">
                <a:latin typeface="+mj-lt"/>
              </a:rPr>
              <a:t> Son &amp; Co, 1904. </a:t>
            </a:r>
            <a:r>
              <a:rPr lang="en-US" sz="1400" dirty="0">
                <a:latin typeface="+mj-lt"/>
                <a:hlinkClick r:id="rId2"/>
              </a:rPr>
              <a:t>https://archive.org/details/aequanimitas00osle/page/436/mode/2up</a:t>
            </a:r>
            <a:endParaRPr lang="en-US" sz="1400" dirty="0">
              <a:latin typeface="+mj-lt"/>
            </a:endParaRPr>
          </a:p>
          <a:p>
            <a:endParaRPr lang="en-US" sz="1400" dirty="0">
              <a:latin typeface="+mj-lt"/>
            </a:endParaRPr>
          </a:p>
        </p:txBody>
      </p:sp>
      <p:pic>
        <p:nvPicPr>
          <p:cNvPr id="7" name="Picture 6">
            <a:extLst>
              <a:ext uri="{FF2B5EF4-FFF2-40B4-BE49-F238E27FC236}">
                <a16:creationId xmlns:a16="http://schemas.microsoft.com/office/drawing/2014/main" id="{85208E19-95C4-9442-9FEC-065A02E01069}"/>
              </a:ext>
            </a:extLst>
          </p:cNvPr>
          <p:cNvPicPr>
            <a:picLocks noChangeAspect="1"/>
          </p:cNvPicPr>
          <p:nvPr/>
        </p:nvPicPr>
        <p:blipFill>
          <a:blip r:embed="rId3"/>
          <a:stretch>
            <a:fillRect/>
          </a:stretch>
        </p:blipFill>
        <p:spPr>
          <a:xfrm>
            <a:off x="7778927" y="1599538"/>
            <a:ext cx="3238146" cy="4096512"/>
          </a:xfrm>
          <a:prstGeom prst="rect">
            <a:avLst/>
          </a:prstGeom>
        </p:spPr>
      </p:pic>
    </p:spTree>
    <p:extLst>
      <p:ext uri="{BB962C8B-B14F-4D97-AF65-F5344CB8AC3E}">
        <p14:creationId xmlns:p14="http://schemas.microsoft.com/office/powerpoint/2010/main" val="3696239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B241-55CA-0840-A9B2-8CCF8554619B}"/>
              </a:ext>
            </a:extLst>
          </p:cNvPr>
          <p:cNvSpPr>
            <a:spLocks noGrp="1"/>
          </p:cNvSpPr>
          <p:nvPr>
            <p:ph type="title"/>
          </p:nvPr>
        </p:nvSpPr>
        <p:spPr/>
        <p:txBody>
          <a:bodyPr>
            <a:normAutofit/>
          </a:bodyPr>
          <a:lstStyle/>
          <a:p>
            <a:pPr algn="l"/>
            <a:r>
              <a:rPr lang="en-US" sz="3200" dirty="0"/>
              <a:t>Future</a:t>
            </a:r>
          </a:p>
        </p:txBody>
      </p:sp>
      <p:sp>
        <p:nvSpPr>
          <p:cNvPr id="3" name="Content Placeholder 2">
            <a:extLst>
              <a:ext uri="{FF2B5EF4-FFF2-40B4-BE49-F238E27FC236}">
                <a16:creationId xmlns:a16="http://schemas.microsoft.com/office/drawing/2014/main" id="{FE432A7D-5D55-E644-BE46-0EF71030F3FB}"/>
              </a:ext>
            </a:extLst>
          </p:cNvPr>
          <p:cNvSpPr>
            <a:spLocks noGrp="1"/>
          </p:cNvSpPr>
          <p:nvPr>
            <p:ph idx="1"/>
          </p:nvPr>
        </p:nvSpPr>
        <p:spPr>
          <a:xfrm>
            <a:off x="704850" y="1557507"/>
            <a:ext cx="11144250" cy="3916193"/>
          </a:xfrm>
        </p:spPr>
        <p:txBody>
          <a:bodyPr>
            <a:noAutofit/>
          </a:bodyPr>
          <a:lstStyle/>
          <a:p>
            <a:r>
              <a:rPr lang="en-US" sz="2000" dirty="0">
                <a:latin typeface="+mj-lt"/>
                <a:cs typeface="Calibri Light" panose="020F0302020204030204" pitchFamily="34" charset="0"/>
              </a:rPr>
              <a:t>“We speculate that GPT-4 will soon be followed by even more powerful and capable AI systems — a series of increasingly powerful and generally intelligent machines. These machines are tools, and like all tools, they can be used for good but have the potential to cause harm. If used carefully and with an appropriate degree of caution, these evolving tools have the potential to help health care providers give the best care possible.”*</a:t>
            </a:r>
          </a:p>
          <a:p>
            <a:r>
              <a:rPr lang="en-US" sz="2000" dirty="0">
                <a:latin typeface="+mj-lt"/>
                <a:cs typeface="Calibri Light" panose="020F0302020204030204" pitchFamily="34" charset="0"/>
              </a:rPr>
              <a:t>Generative AI models will talk directly to other generative AI models</a:t>
            </a:r>
          </a:p>
          <a:p>
            <a:r>
              <a:rPr lang="en-US" sz="2000" dirty="0">
                <a:latin typeface="+mj-lt"/>
                <a:cs typeface="Calibri Light" panose="020F0302020204030204" pitchFamily="34" charset="0"/>
              </a:rPr>
              <a:t>ChatGPT is just the tip of the generative AI iceberg. There are many things waiting to be discovered, things we can’t even imagine.</a:t>
            </a:r>
          </a:p>
          <a:p>
            <a:r>
              <a:rPr lang="en-US" sz="2000" dirty="0">
                <a:latin typeface="+mj-lt"/>
                <a:cs typeface="Calibri Light" panose="020F0302020204030204" pitchFamily="34" charset="0"/>
              </a:rPr>
              <a:t>The rollout of generative AI in medicine is already occurring and will accelerate over the next 3 years.</a:t>
            </a:r>
          </a:p>
          <a:p>
            <a:endParaRPr lang="en-US" sz="2000" dirty="0">
              <a:latin typeface="+mj-lt"/>
              <a:cs typeface="Calibri Light" panose="020F0302020204030204" pitchFamily="34" charset="0"/>
            </a:endParaRPr>
          </a:p>
        </p:txBody>
      </p:sp>
      <p:sp>
        <p:nvSpPr>
          <p:cNvPr id="4" name="Slide Number Placeholder 3">
            <a:extLst>
              <a:ext uri="{FF2B5EF4-FFF2-40B4-BE49-F238E27FC236}">
                <a16:creationId xmlns:a16="http://schemas.microsoft.com/office/drawing/2014/main" id="{38F8C0F9-BA11-0C42-9E35-704664E2AEDE}"/>
              </a:ext>
            </a:extLst>
          </p:cNvPr>
          <p:cNvSpPr>
            <a:spLocks noGrp="1"/>
          </p:cNvSpPr>
          <p:nvPr>
            <p:ph type="sldNum" sz="quarter" idx="12"/>
          </p:nvPr>
        </p:nvSpPr>
        <p:spPr/>
        <p:txBody>
          <a:bodyPr/>
          <a:lstStyle/>
          <a:p>
            <a:fld id="{469748B7-F49E-4C80-8AAB-4107DC346AE1}" type="slidenum">
              <a:rPr lang="en-US" smtClean="0"/>
              <a:pPr/>
              <a:t>52</a:t>
            </a:fld>
            <a:endParaRPr lang="en-US" dirty="0"/>
          </a:p>
        </p:txBody>
      </p:sp>
      <p:sp>
        <p:nvSpPr>
          <p:cNvPr id="5" name="Rectangle 4">
            <a:extLst>
              <a:ext uri="{FF2B5EF4-FFF2-40B4-BE49-F238E27FC236}">
                <a16:creationId xmlns:a16="http://schemas.microsoft.com/office/drawing/2014/main" id="{C3375347-DE39-7247-AF88-21607417E4F6}"/>
              </a:ext>
            </a:extLst>
          </p:cNvPr>
          <p:cNvSpPr/>
          <p:nvPr/>
        </p:nvSpPr>
        <p:spPr>
          <a:xfrm>
            <a:off x="1066800" y="6306209"/>
            <a:ext cx="9842500" cy="307777"/>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*Lee P, </a:t>
            </a:r>
            <a:r>
              <a:rPr lang="en-US" sz="1400" dirty="0" err="1">
                <a:latin typeface="Calibri Light" panose="020F0302020204030204" pitchFamily="34" charset="0"/>
                <a:cs typeface="Calibri Light" panose="020F0302020204030204" pitchFamily="34" charset="0"/>
              </a:rPr>
              <a:t>Bubeck</a:t>
            </a:r>
            <a:r>
              <a:rPr lang="en-US" sz="1400" dirty="0">
                <a:latin typeface="Calibri Light" panose="020F0302020204030204" pitchFamily="34" charset="0"/>
                <a:cs typeface="Calibri Light" panose="020F0302020204030204" pitchFamily="34" charset="0"/>
              </a:rPr>
              <a:t> S, </a:t>
            </a:r>
            <a:r>
              <a:rPr lang="en-US" sz="1400" dirty="0" err="1">
                <a:latin typeface="Calibri Light" panose="020F0302020204030204" pitchFamily="34" charset="0"/>
                <a:cs typeface="Calibri Light" panose="020F0302020204030204" pitchFamily="34" charset="0"/>
              </a:rPr>
              <a:t>Petro</a:t>
            </a:r>
            <a:r>
              <a:rPr lang="en-US" sz="1400" dirty="0">
                <a:latin typeface="Calibri Light" panose="020F0302020204030204" pitchFamily="34" charset="0"/>
                <a:cs typeface="Calibri Light" panose="020F0302020204030204" pitchFamily="34" charset="0"/>
              </a:rPr>
              <a:t> J. Benefits, Limits, and Risks of GPT-4 as an AI Chatbot for Medicine. N Engl J Med. 2023 Mar 30;388(13):1233-9.</a:t>
            </a:r>
          </a:p>
        </p:txBody>
      </p:sp>
    </p:spTree>
    <p:extLst>
      <p:ext uri="{BB962C8B-B14F-4D97-AF65-F5344CB8AC3E}">
        <p14:creationId xmlns:p14="http://schemas.microsoft.com/office/powerpoint/2010/main" val="352300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0DB6-5D2B-6F4E-A7E8-85C5E3DE9925}"/>
              </a:ext>
            </a:extLst>
          </p:cNvPr>
          <p:cNvSpPr>
            <a:spLocks noGrp="1"/>
          </p:cNvSpPr>
          <p:nvPr>
            <p:ph type="title"/>
          </p:nvPr>
        </p:nvSpPr>
        <p:spPr>
          <a:xfrm>
            <a:off x="685800" y="528840"/>
            <a:ext cx="10515600" cy="854073"/>
          </a:xfrm>
        </p:spPr>
        <p:txBody>
          <a:bodyPr>
            <a:normAutofit/>
          </a:bodyPr>
          <a:lstStyle/>
          <a:p>
            <a:r>
              <a:rPr lang="en-US" sz="3200" dirty="0"/>
              <a:t>I want a machine that can think</a:t>
            </a:r>
          </a:p>
        </p:txBody>
      </p:sp>
      <p:sp>
        <p:nvSpPr>
          <p:cNvPr id="3" name="Content Placeholder 2">
            <a:extLst>
              <a:ext uri="{FF2B5EF4-FFF2-40B4-BE49-F238E27FC236}">
                <a16:creationId xmlns:a16="http://schemas.microsoft.com/office/drawing/2014/main" id="{7AAFB96D-230B-E840-B64B-CD181B20E5A9}"/>
              </a:ext>
            </a:extLst>
          </p:cNvPr>
          <p:cNvSpPr>
            <a:spLocks noGrp="1"/>
          </p:cNvSpPr>
          <p:nvPr>
            <p:ph idx="1"/>
          </p:nvPr>
        </p:nvSpPr>
        <p:spPr>
          <a:xfrm>
            <a:off x="838200" y="1604269"/>
            <a:ext cx="10515600" cy="4351338"/>
          </a:xfrm>
        </p:spPr>
        <p:txBody>
          <a:bodyPr>
            <a:normAutofit/>
          </a:bodyPr>
          <a:lstStyle/>
          <a:p>
            <a:r>
              <a:rPr lang="en-US" sz="2000" dirty="0">
                <a:latin typeface="+mj-lt"/>
              </a:rPr>
              <a:t>“If you tell me precisely what you want a machine to do then I can always make a machine which will do just that.” </a:t>
            </a:r>
          </a:p>
          <a:p>
            <a:r>
              <a:rPr lang="en-US" sz="2000" dirty="0">
                <a:latin typeface="+mj-lt"/>
              </a:rPr>
              <a:t>John von Neumann (1903 – 1957), an inventor of MANIAC (Mathematical Analyzer, Numerical Integrator and Computer)</a:t>
            </a:r>
          </a:p>
        </p:txBody>
      </p:sp>
      <p:sp>
        <p:nvSpPr>
          <p:cNvPr id="4" name="TextBox 3">
            <a:extLst>
              <a:ext uri="{FF2B5EF4-FFF2-40B4-BE49-F238E27FC236}">
                <a16:creationId xmlns:a16="http://schemas.microsoft.com/office/drawing/2014/main" id="{84A1406A-BDF6-F74D-A4F9-4A62AD30D609}"/>
              </a:ext>
            </a:extLst>
          </p:cNvPr>
          <p:cNvSpPr txBox="1"/>
          <p:nvPr/>
        </p:nvSpPr>
        <p:spPr>
          <a:xfrm>
            <a:off x="1167063" y="5869186"/>
            <a:ext cx="6284093" cy="307777"/>
          </a:xfrm>
          <a:prstGeom prst="rect">
            <a:avLst/>
          </a:prstGeom>
          <a:noFill/>
        </p:spPr>
        <p:txBody>
          <a:bodyPr wrap="none" rtlCol="0">
            <a:spAutoFit/>
          </a:bodyPr>
          <a:lstStyle/>
          <a:p>
            <a:r>
              <a:rPr lang="en-US" sz="1400" dirty="0">
                <a:latin typeface="+mj-lt"/>
              </a:rPr>
              <a:t>A.O. Scott, Blame Prometheus. New York Times Book Review, October 29, 2023, p. 11.</a:t>
            </a:r>
          </a:p>
        </p:txBody>
      </p:sp>
    </p:spTree>
    <p:extLst>
      <p:ext uri="{BB962C8B-B14F-4D97-AF65-F5344CB8AC3E}">
        <p14:creationId xmlns:p14="http://schemas.microsoft.com/office/powerpoint/2010/main" val="88841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C06D-F60D-8A4D-9090-D19DDDB718ED}"/>
              </a:ext>
            </a:extLst>
          </p:cNvPr>
          <p:cNvSpPr>
            <a:spLocks noGrp="1"/>
          </p:cNvSpPr>
          <p:nvPr>
            <p:ph type="title"/>
          </p:nvPr>
        </p:nvSpPr>
        <p:spPr/>
        <p:txBody>
          <a:bodyPr>
            <a:normAutofit/>
          </a:bodyPr>
          <a:lstStyle/>
          <a:p>
            <a:r>
              <a:rPr lang="en-US" sz="3200" dirty="0"/>
              <a:t>Autocompletion programs</a:t>
            </a:r>
          </a:p>
        </p:txBody>
      </p:sp>
      <p:sp>
        <p:nvSpPr>
          <p:cNvPr id="3" name="Content Placeholder 2">
            <a:extLst>
              <a:ext uri="{FF2B5EF4-FFF2-40B4-BE49-F238E27FC236}">
                <a16:creationId xmlns:a16="http://schemas.microsoft.com/office/drawing/2014/main" id="{34B7C454-286A-7048-B2F6-328367AB97EE}"/>
              </a:ext>
            </a:extLst>
          </p:cNvPr>
          <p:cNvSpPr>
            <a:spLocks noGrp="1"/>
          </p:cNvSpPr>
          <p:nvPr>
            <p:ph idx="1"/>
          </p:nvPr>
        </p:nvSpPr>
        <p:spPr>
          <a:xfrm>
            <a:off x="838199" y="1690690"/>
            <a:ext cx="10690781" cy="4351338"/>
          </a:xfrm>
        </p:spPr>
        <p:txBody>
          <a:bodyPr>
            <a:normAutofit/>
          </a:bodyPr>
          <a:lstStyle/>
          <a:p>
            <a:r>
              <a:rPr lang="en-US" sz="2000" dirty="0">
                <a:latin typeface="+mj-lt"/>
              </a:rPr>
              <a:t>Autocompletion programs have been around since 1967 (H. Christopher Longuet-Higgins, Computer-Assisted Typewriter)</a:t>
            </a:r>
          </a:p>
          <a:p>
            <a:r>
              <a:rPr lang="en-US" sz="2000" dirty="0">
                <a:latin typeface="+mj-lt"/>
              </a:rPr>
              <a:t>As you type the letters of a word, the program predicts the word that you are typing, it selects that word from a number of candidate words</a:t>
            </a:r>
          </a:p>
          <a:p>
            <a:r>
              <a:rPr lang="en-US" sz="2000" dirty="0">
                <a:latin typeface="+mj-lt"/>
              </a:rPr>
              <a:t>Autocomplete programs are used in word processing software, web browsers, email programs, search engines, etc.</a:t>
            </a:r>
          </a:p>
          <a:p>
            <a:r>
              <a:rPr lang="en-US" sz="2000" dirty="0">
                <a:latin typeface="+mj-lt"/>
              </a:rPr>
              <a:t>At its most basic level, a Large Language Model is a natural language program that can autocomplete</a:t>
            </a:r>
          </a:p>
        </p:txBody>
      </p:sp>
    </p:spTree>
    <p:extLst>
      <p:ext uri="{BB962C8B-B14F-4D97-AF65-F5344CB8AC3E}">
        <p14:creationId xmlns:p14="http://schemas.microsoft.com/office/powerpoint/2010/main" val="128154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5331-8BD8-0348-BA67-CD118CBE4090}"/>
              </a:ext>
            </a:extLst>
          </p:cNvPr>
          <p:cNvSpPr>
            <a:spLocks noGrp="1"/>
          </p:cNvSpPr>
          <p:nvPr>
            <p:ph type="title"/>
          </p:nvPr>
        </p:nvSpPr>
        <p:spPr>
          <a:xfrm>
            <a:off x="839618" y="379363"/>
            <a:ext cx="9643360" cy="1061710"/>
          </a:xfrm>
        </p:spPr>
        <p:txBody>
          <a:bodyPr>
            <a:normAutofit/>
          </a:bodyPr>
          <a:lstStyle/>
          <a:p>
            <a:pPr algn="l"/>
            <a:r>
              <a:rPr lang="en-US" sz="3200" dirty="0"/>
              <a:t>Generative Pretrained Transformer (GPT) terminology</a:t>
            </a:r>
          </a:p>
        </p:txBody>
      </p:sp>
      <p:sp>
        <p:nvSpPr>
          <p:cNvPr id="3" name="Content Placeholder 2">
            <a:extLst>
              <a:ext uri="{FF2B5EF4-FFF2-40B4-BE49-F238E27FC236}">
                <a16:creationId xmlns:a16="http://schemas.microsoft.com/office/drawing/2014/main" id="{7A93B817-BC37-524C-A8A7-EE92825296B6}"/>
              </a:ext>
            </a:extLst>
          </p:cNvPr>
          <p:cNvSpPr>
            <a:spLocks noGrp="1"/>
          </p:cNvSpPr>
          <p:nvPr>
            <p:ph idx="1"/>
          </p:nvPr>
        </p:nvSpPr>
        <p:spPr>
          <a:xfrm>
            <a:off x="1083076" y="1441073"/>
            <a:ext cx="10230091" cy="4626774"/>
          </a:xfrm>
        </p:spPr>
        <p:txBody>
          <a:bodyPr>
            <a:normAutofit/>
          </a:bodyPr>
          <a:lstStyle/>
          <a:p>
            <a:r>
              <a:rPr lang="en-US" sz="2000" dirty="0">
                <a:latin typeface="+mj-lt"/>
                <a:cs typeface="Calibri Light" panose="020F0302020204030204" pitchFamily="34" charset="0"/>
              </a:rPr>
              <a:t>“Generative AI” – any artificial intelligence algorithm that generates an output, examples include text, music, computer code, foreign language, mathematics</a:t>
            </a:r>
          </a:p>
          <a:p>
            <a:r>
              <a:rPr lang="en-US" sz="2000" dirty="0">
                <a:latin typeface="+mj-lt"/>
                <a:cs typeface="Calibri Light" panose="020F0302020204030204" pitchFamily="34" charset="0"/>
              </a:rPr>
              <a:t>“Pretrained” – on text, and/or pictures, of music, or computer code, or math, or foreign languages, etc.</a:t>
            </a:r>
          </a:p>
          <a:p>
            <a:r>
              <a:rPr lang="en-US" sz="2000" dirty="0">
                <a:latin typeface="+mj-lt"/>
                <a:cs typeface="Calibri Light" panose="020F0302020204030204" pitchFamily="34" charset="0"/>
              </a:rPr>
              <a:t>“Transformer*” – a specific AI algorithm that transforms input to output</a:t>
            </a:r>
          </a:p>
          <a:p>
            <a:r>
              <a:rPr lang="en-US" sz="2000" dirty="0">
                <a:latin typeface="+mj-lt"/>
                <a:cs typeface="Calibri Light" panose="020F0302020204030204" pitchFamily="34" charset="0"/>
              </a:rPr>
              <a:t>“Large language models” (LLM) – trained on a large amount of text, it accepts text prompts, and it generates text output</a:t>
            </a:r>
          </a:p>
          <a:p>
            <a:r>
              <a:rPr lang="en-US" sz="2000" dirty="0">
                <a:latin typeface="+mj-lt"/>
                <a:cs typeface="Calibri Light" panose="020F0302020204030204" pitchFamily="34" charset="0"/>
              </a:rPr>
              <a:t>ChatGPT, Bard, Llama, etc. are all LLMs based on the Transformer architecture</a:t>
            </a:r>
          </a:p>
          <a:p>
            <a:r>
              <a:rPr lang="en-US" sz="2000" dirty="0">
                <a:latin typeface="+mj-lt"/>
                <a:cs typeface="Calibri Light" panose="020F0302020204030204" pitchFamily="34" charset="0"/>
              </a:rPr>
              <a:t>There are many Transformer-like  programs – they resemble Transformer but they have somewhat different architectures</a:t>
            </a:r>
          </a:p>
          <a:p>
            <a:r>
              <a:rPr lang="en-US" sz="2000" dirty="0">
                <a:latin typeface="+mj-lt"/>
                <a:cs typeface="Calibri Light" panose="020F0302020204030204" pitchFamily="34" charset="0"/>
              </a:rPr>
              <a:t>Their use is all about the prompts</a:t>
            </a:r>
          </a:p>
        </p:txBody>
      </p:sp>
      <p:sp>
        <p:nvSpPr>
          <p:cNvPr id="5" name="TextBox 4">
            <a:extLst>
              <a:ext uri="{FF2B5EF4-FFF2-40B4-BE49-F238E27FC236}">
                <a16:creationId xmlns:a16="http://schemas.microsoft.com/office/drawing/2014/main" id="{02AC949D-FE8E-D743-9EC5-1DCB47ACA4F9}"/>
              </a:ext>
            </a:extLst>
          </p:cNvPr>
          <p:cNvSpPr txBox="1"/>
          <p:nvPr/>
        </p:nvSpPr>
        <p:spPr>
          <a:xfrm>
            <a:off x="1888186" y="5571241"/>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3702AA42-6989-5B49-8EEA-9441D7A54D40}"/>
              </a:ext>
            </a:extLst>
          </p:cNvPr>
          <p:cNvSpPr/>
          <p:nvPr/>
        </p:nvSpPr>
        <p:spPr>
          <a:xfrm>
            <a:off x="1168802" y="6024892"/>
            <a:ext cx="10058640" cy="584775"/>
          </a:xfrm>
          <a:prstGeom prst="rect">
            <a:avLst/>
          </a:prstGeom>
        </p:spPr>
        <p:txBody>
          <a:bodyPr wrap="square">
            <a:spAutoFit/>
          </a:bodyPr>
          <a:lstStyle/>
          <a:p>
            <a:r>
              <a:rPr lang="en-US" sz="1600" dirty="0">
                <a:latin typeface="Calibri Light" panose="020F0302020204030204" pitchFamily="34" charset="0"/>
                <a:ea typeface="Times New Roman" panose="02020603050405020304" pitchFamily="18" charset="0"/>
                <a:cs typeface="Calibri Light" panose="020F0302020204030204" pitchFamily="34" charset="0"/>
              </a:rPr>
              <a:t>*Vaswani A, </a:t>
            </a:r>
            <a:r>
              <a:rPr lang="en-US" sz="1600" dirty="0" err="1">
                <a:latin typeface="Calibri Light" panose="020F0302020204030204" pitchFamily="34" charset="0"/>
                <a:ea typeface="Times New Roman" panose="02020603050405020304" pitchFamily="18" charset="0"/>
                <a:cs typeface="Calibri Light" panose="020F0302020204030204" pitchFamily="34" charset="0"/>
              </a:rPr>
              <a:t>Shazeer</a:t>
            </a:r>
            <a:r>
              <a:rPr lang="en-US" sz="1600" dirty="0">
                <a:latin typeface="Calibri Light" panose="020F0302020204030204" pitchFamily="34" charset="0"/>
                <a:ea typeface="Times New Roman" panose="02020603050405020304" pitchFamily="18" charset="0"/>
                <a:cs typeface="Calibri Light" panose="020F0302020204030204" pitchFamily="34" charset="0"/>
              </a:rPr>
              <a:t> N, Parmar N, </a:t>
            </a:r>
            <a:r>
              <a:rPr lang="en-US" sz="1600" dirty="0" err="1">
                <a:latin typeface="Calibri Light" panose="020F0302020204030204" pitchFamily="34" charset="0"/>
                <a:ea typeface="Times New Roman" panose="02020603050405020304" pitchFamily="18" charset="0"/>
                <a:cs typeface="Calibri Light" panose="020F0302020204030204" pitchFamily="34" charset="0"/>
              </a:rPr>
              <a:t>Uszkoreit</a:t>
            </a:r>
            <a:r>
              <a:rPr lang="en-US" sz="1600" dirty="0">
                <a:latin typeface="Calibri Light" panose="020F0302020204030204" pitchFamily="34" charset="0"/>
                <a:ea typeface="Times New Roman" panose="02020603050405020304" pitchFamily="18" charset="0"/>
                <a:cs typeface="Calibri Light" panose="020F0302020204030204" pitchFamily="34" charset="0"/>
              </a:rPr>
              <a:t> J, Jones L, Gomez AN, Kaiser L, </a:t>
            </a:r>
            <a:r>
              <a:rPr lang="en-US" sz="1600" dirty="0" err="1">
                <a:latin typeface="Calibri Light" panose="020F0302020204030204" pitchFamily="34" charset="0"/>
                <a:ea typeface="Times New Roman" panose="02020603050405020304" pitchFamily="18" charset="0"/>
                <a:cs typeface="Calibri Light" panose="020F0302020204030204" pitchFamily="34" charset="0"/>
              </a:rPr>
              <a:t>Polosukhin</a:t>
            </a:r>
            <a:r>
              <a:rPr lang="en-US" sz="1600" dirty="0">
                <a:latin typeface="Calibri Light" panose="020F0302020204030204" pitchFamily="34" charset="0"/>
                <a:ea typeface="Times New Roman" panose="02020603050405020304" pitchFamily="18" charset="0"/>
                <a:cs typeface="Calibri Light" panose="020F0302020204030204" pitchFamily="34" charset="0"/>
              </a:rPr>
              <a:t> I. Attention Is All You Need. June 12, 2017. arXiv:1706.03762v5. https://</a:t>
            </a:r>
            <a:r>
              <a:rPr lang="en-US" sz="1600" dirty="0" err="1">
                <a:latin typeface="Calibri Light" panose="020F0302020204030204" pitchFamily="34" charset="0"/>
                <a:ea typeface="Times New Roman" panose="02020603050405020304" pitchFamily="18" charset="0"/>
                <a:cs typeface="Calibri Light" panose="020F0302020204030204" pitchFamily="34" charset="0"/>
              </a:rPr>
              <a:t>doi.org</a:t>
            </a:r>
            <a:r>
              <a:rPr lang="en-US" sz="1600" dirty="0">
                <a:latin typeface="Calibri Light" panose="020F0302020204030204" pitchFamily="34" charset="0"/>
                <a:ea typeface="Times New Roman" panose="02020603050405020304" pitchFamily="18" charset="0"/>
                <a:cs typeface="Calibri Light" panose="020F0302020204030204" pitchFamily="34" charset="0"/>
              </a:rPr>
              <a:t>/10.48550/arXiv.1706.03762</a:t>
            </a:r>
            <a:endParaRPr lang="en-US" sz="16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02158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95EB-2853-E048-86B9-D356BED15EF2}"/>
              </a:ext>
            </a:extLst>
          </p:cNvPr>
          <p:cNvSpPr>
            <a:spLocks noGrp="1"/>
          </p:cNvSpPr>
          <p:nvPr>
            <p:ph type="title"/>
          </p:nvPr>
        </p:nvSpPr>
        <p:spPr/>
        <p:txBody>
          <a:bodyPr>
            <a:normAutofit/>
          </a:bodyPr>
          <a:lstStyle/>
          <a:p>
            <a:r>
              <a:rPr lang="en-US" sz="3200" dirty="0"/>
              <a:t>Natural language processing programs</a:t>
            </a:r>
          </a:p>
        </p:txBody>
      </p:sp>
      <p:sp>
        <p:nvSpPr>
          <p:cNvPr id="3" name="Content Placeholder 2">
            <a:extLst>
              <a:ext uri="{FF2B5EF4-FFF2-40B4-BE49-F238E27FC236}">
                <a16:creationId xmlns:a16="http://schemas.microsoft.com/office/drawing/2014/main" id="{7F64A7DD-9CD6-1244-A227-E51D66DC2F67}"/>
              </a:ext>
            </a:extLst>
          </p:cNvPr>
          <p:cNvSpPr>
            <a:spLocks noGrp="1"/>
          </p:cNvSpPr>
          <p:nvPr>
            <p:ph idx="1"/>
          </p:nvPr>
        </p:nvSpPr>
        <p:spPr>
          <a:xfrm>
            <a:off x="838200" y="1587500"/>
            <a:ext cx="10515600" cy="4351338"/>
          </a:xfrm>
        </p:spPr>
        <p:txBody>
          <a:bodyPr>
            <a:normAutofit/>
          </a:bodyPr>
          <a:lstStyle/>
          <a:p>
            <a:r>
              <a:rPr lang="en-US" sz="2000" dirty="0">
                <a:latin typeface="+mj-lt"/>
              </a:rPr>
              <a:t>Natural language processing programs (NLPs) address meanings in text</a:t>
            </a:r>
          </a:p>
          <a:p>
            <a:r>
              <a:rPr lang="en-US" sz="2000" dirty="0">
                <a:latin typeface="+mj-lt"/>
              </a:rPr>
              <a:t>There are two types of natural language processing programs</a:t>
            </a:r>
          </a:p>
          <a:p>
            <a:pPr lvl="1"/>
            <a:r>
              <a:rPr lang="en-US" sz="2000" dirty="0">
                <a:latin typeface="+mj-lt"/>
              </a:rPr>
              <a:t>receptive (finds meanings in natural language)</a:t>
            </a:r>
          </a:p>
          <a:p>
            <a:pPr lvl="1"/>
            <a:r>
              <a:rPr lang="en-US" sz="2000" dirty="0">
                <a:latin typeface="+mj-lt"/>
              </a:rPr>
              <a:t>generative (outputs meaning-relevant natural language)</a:t>
            </a:r>
          </a:p>
          <a:p>
            <a:r>
              <a:rPr lang="en-US" sz="2000" dirty="0">
                <a:latin typeface="+mj-lt"/>
              </a:rPr>
              <a:t>A generative pretrained transformer (GPT) program is an NLP program that autocompletes by outputting the highest probability next word from a number of candidate words</a:t>
            </a:r>
          </a:p>
          <a:p>
            <a:r>
              <a:rPr lang="en-US" sz="2000" dirty="0">
                <a:latin typeface="+mj-lt"/>
              </a:rPr>
              <a:t>Because of the amount of natural language it is trained on, a GPT is called a Large Language Model</a:t>
            </a:r>
          </a:p>
          <a:p>
            <a:r>
              <a:rPr lang="en-US" sz="2000" dirty="0">
                <a:latin typeface="+mj-lt"/>
              </a:rPr>
              <a:t>In other words, LLMs are receptive and generative NLPs</a:t>
            </a:r>
          </a:p>
          <a:p>
            <a:r>
              <a:rPr lang="en-US" sz="2000" dirty="0">
                <a:latin typeface="+mj-lt"/>
              </a:rPr>
              <a:t>An incidental byproduct of their learning a huge amount of language is that they became a Large Knowledge Model (LKM)</a:t>
            </a:r>
          </a:p>
          <a:p>
            <a:r>
              <a:rPr lang="en-US" sz="2000" dirty="0">
                <a:latin typeface="+mj-lt"/>
              </a:rPr>
              <a:t>They learned the meanings contained in the natural language</a:t>
            </a:r>
          </a:p>
        </p:txBody>
      </p:sp>
    </p:spTree>
    <p:extLst>
      <p:ext uri="{BB962C8B-B14F-4D97-AF65-F5344CB8AC3E}">
        <p14:creationId xmlns:p14="http://schemas.microsoft.com/office/powerpoint/2010/main" val="4040114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TotalTime>
  <Words>4141</Words>
  <Application>Microsoft Macintosh PowerPoint</Application>
  <PresentationFormat>Widescreen</PresentationFormat>
  <Paragraphs>513</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Using Generative Artificial Intelligence in Medicine: ChatGPT and Beyond</vt:lpstr>
      <vt:lpstr>Disclaimers</vt:lpstr>
      <vt:lpstr>Introduction</vt:lpstr>
      <vt:lpstr>PowerPoint Presentation</vt:lpstr>
      <vt:lpstr>PowerPoint Presentation</vt:lpstr>
      <vt:lpstr>I want a machine that can think</vt:lpstr>
      <vt:lpstr>Autocompletion programs</vt:lpstr>
      <vt:lpstr>Generative Pretrained Transformer (GPT) terminology</vt:lpstr>
      <vt:lpstr>Natural language processing programs</vt:lpstr>
      <vt:lpstr>Large Knowledge Models (LKM)</vt:lpstr>
      <vt:lpstr>Generative Pretrained Transformers (GPT) can perform three tasks</vt:lpstr>
      <vt:lpstr>GPT domain</vt:lpstr>
      <vt:lpstr>Data</vt:lpstr>
      <vt:lpstr>Relative magnitude of 45TB in terms of words</vt:lpstr>
      <vt:lpstr>How the GPT algorithm works</vt:lpstr>
      <vt:lpstr>PowerPoint Presentation</vt:lpstr>
      <vt:lpstr>Generative pretrained transformer models rely on three axioms</vt:lpstr>
      <vt:lpstr>GPT models (does not include BERT models)</vt:lpstr>
      <vt:lpstr>Meet the Generative Pretrained Transformer family</vt:lpstr>
      <vt:lpstr>History of ChatGPT</vt:lpstr>
      <vt:lpstr>A GPT search is not a Google search on steroids</vt:lpstr>
      <vt:lpstr>Major companies with GPT products</vt:lpstr>
      <vt:lpstr>ChatGPT/GPT-4 = 45TB + Transformer + Tuning</vt:lpstr>
      <vt:lpstr>Simplified flow chart of how GPT output is determined</vt:lpstr>
      <vt:lpstr>Fortunately, you don’t need to understand a GPT in order to use it</vt:lpstr>
      <vt:lpstr>GPT overview</vt:lpstr>
      <vt:lpstr>How the GPT determines the correct answer</vt:lpstr>
      <vt:lpstr>Assessing the GPT answer</vt:lpstr>
      <vt:lpstr>Why a prompt doesn’t provide the best answer</vt:lpstr>
      <vt:lpstr>GPT strengths and limitations</vt:lpstr>
      <vt:lpstr>Hallucinations explained</vt:lpstr>
      <vt:lpstr>Hallucination (Bard)</vt:lpstr>
      <vt:lpstr>Hallucination (ChatGPT)</vt:lpstr>
      <vt:lpstr>Accelerating number of medical GPT publications (a lagging indicator)</vt:lpstr>
      <vt:lpstr>Clinical case</vt:lpstr>
      <vt:lpstr>Google search</vt:lpstr>
      <vt:lpstr>PowerPoint Presentation</vt:lpstr>
      <vt:lpstr>PowerPoint Presentation</vt:lpstr>
      <vt:lpstr>PowerPoint Presentation</vt:lpstr>
      <vt:lpstr>What is the best treatment for this patient?</vt:lpstr>
      <vt:lpstr>Medication</vt:lpstr>
      <vt:lpstr>Glass Health</vt:lpstr>
      <vt:lpstr>Glass Health</vt:lpstr>
      <vt:lpstr>Cautions for GPT users </vt:lpstr>
      <vt:lpstr>GPT danger?</vt:lpstr>
      <vt:lpstr>PowerPoint Presentation</vt:lpstr>
      <vt:lpstr>Role of the physician</vt:lpstr>
      <vt:lpstr>How will the role of the health professional change?</vt:lpstr>
      <vt:lpstr>To use large knowledge models (LKMs) in medicine requires meta-knowledge</vt:lpstr>
      <vt:lpstr>AI impact on physicians – “Metadoctors”</vt:lpstr>
      <vt:lpstr>Physicians’ role: It’s not just about Large Knowledge Models</vt:lpstr>
      <vt:lpstr>Future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 name admin</dc:creator>
  <cp:lastModifiedBy>no name admin</cp:lastModifiedBy>
  <cp:revision>1022</cp:revision>
  <cp:lastPrinted>2023-11-08T19:31:37Z</cp:lastPrinted>
  <dcterms:created xsi:type="dcterms:W3CDTF">2023-04-15T13:12:15Z</dcterms:created>
  <dcterms:modified xsi:type="dcterms:W3CDTF">2023-11-08T19:31:41Z</dcterms:modified>
</cp:coreProperties>
</file>