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Lst>
  <p:notesMasterIdLst>
    <p:notesMasterId r:id="rId58"/>
  </p:notesMasterIdLst>
  <p:handoutMasterIdLst>
    <p:handoutMasterId r:id="rId59"/>
  </p:handoutMasterIdLst>
  <p:sldIdLst>
    <p:sldId id="343" r:id="rId2"/>
    <p:sldId id="344" r:id="rId3"/>
    <p:sldId id="351" r:id="rId4"/>
    <p:sldId id="352" r:id="rId5"/>
    <p:sldId id="2147376866" r:id="rId6"/>
    <p:sldId id="3102" r:id="rId7"/>
    <p:sldId id="2147376850" r:id="rId8"/>
    <p:sldId id="2147376854" r:id="rId9"/>
    <p:sldId id="2147376853" r:id="rId10"/>
    <p:sldId id="2147376857" r:id="rId11"/>
    <p:sldId id="833" r:id="rId12"/>
    <p:sldId id="832" r:id="rId13"/>
    <p:sldId id="2147376846" r:id="rId14"/>
    <p:sldId id="2147376832" r:id="rId15"/>
    <p:sldId id="540" r:id="rId16"/>
    <p:sldId id="3119" r:id="rId17"/>
    <p:sldId id="2147376840" r:id="rId18"/>
    <p:sldId id="2147376837" r:id="rId19"/>
    <p:sldId id="792" r:id="rId20"/>
    <p:sldId id="802" r:id="rId21"/>
    <p:sldId id="795" r:id="rId22"/>
    <p:sldId id="515" r:id="rId23"/>
    <p:sldId id="816" r:id="rId24"/>
    <p:sldId id="817" r:id="rId25"/>
    <p:sldId id="2147376848" r:id="rId26"/>
    <p:sldId id="794" r:id="rId27"/>
    <p:sldId id="3120" r:id="rId28"/>
    <p:sldId id="2147376841" r:id="rId29"/>
    <p:sldId id="2147376862" r:id="rId30"/>
    <p:sldId id="3121" r:id="rId31"/>
    <p:sldId id="284" r:id="rId32"/>
    <p:sldId id="265" r:id="rId33"/>
    <p:sldId id="286" r:id="rId34"/>
    <p:sldId id="291" r:id="rId35"/>
    <p:sldId id="2147376849" r:id="rId36"/>
    <p:sldId id="331" r:id="rId37"/>
    <p:sldId id="804" r:id="rId38"/>
    <p:sldId id="2147376834" r:id="rId39"/>
    <p:sldId id="799" r:id="rId40"/>
    <p:sldId id="2147376836" r:id="rId41"/>
    <p:sldId id="2147376852" r:id="rId42"/>
    <p:sldId id="2147376860" r:id="rId43"/>
    <p:sldId id="3099" r:id="rId44"/>
    <p:sldId id="2147376863" r:id="rId45"/>
    <p:sldId id="2147376870" r:id="rId46"/>
    <p:sldId id="262" r:id="rId47"/>
    <p:sldId id="323" r:id="rId48"/>
    <p:sldId id="2147376842" r:id="rId49"/>
    <p:sldId id="2147376843" r:id="rId50"/>
    <p:sldId id="2147376844" r:id="rId51"/>
    <p:sldId id="2147376868" r:id="rId52"/>
    <p:sldId id="293" r:id="rId53"/>
    <p:sldId id="2147376865" r:id="rId54"/>
    <p:sldId id="2147376861" r:id="rId55"/>
    <p:sldId id="2147376867" r:id="rId56"/>
    <p:sldId id="2147376869" r:id="rId57"/>
  </p:sldIdLst>
  <p:sldSz cx="9144000" cy="5143500" type="screen16x9"/>
  <p:notesSz cx="6858000" cy="9144000"/>
  <p:embeddedFontLst>
    <p:embeddedFont>
      <p:font typeface="Calibri" panose="020F0502020204030204" pitchFamily="34" charset="0"/>
      <p:regular r:id="rId60"/>
      <p:bold r:id="rId61"/>
      <p:italic r:id="rId62"/>
      <p:boldItalic r:id="rId63"/>
    </p:embeddedFont>
    <p:embeddedFont>
      <p:font typeface="Noto Sans" panose="020B0502040504020204" pitchFamily="34" charset="0"/>
      <p:regular r:id="rId64"/>
      <p:bold r:id="rId65"/>
      <p:italic r:id="rId66"/>
      <p:boldItalic r:id="rId67"/>
    </p:embeddedFont>
    <p:embeddedFont>
      <p:font typeface="Noto Serif" panose="02020600060500020200" pitchFamily="18" charset="0"/>
      <p:regular r:id="rId68"/>
      <p:bold r:id="rId69"/>
      <p:italic r:id="rId70"/>
      <p:boldItalic r:id="rId71"/>
    </p:embeddedFont>
    <p:embeddedFont>
      <p:font typeface="roboto" panose="02000000000000000000" pitchFamily="2" charset="0"/>
      <p:regular r:id="rId72"/>
      <p:bold r:id="rId73"/>
      <p:italic r:id="rId74"/>
      <p:boldItalic r:id="rId75"/>
    </p:embeddedFont>
    <p:embeddedFont>
      <p:font typeface="Times" panose="02020603050405020304" pitchFamily="18" charset="0"/>
      <p:regular r:id="rId76"/>
      <p:bold r:id="rId77"/>
      <p:italic r:id="rId78"/>
      <p:boldItalic r:id="rId79"/>
    </p:embeddedFont>
  </p:embeddedFontLst>
  <p:defaultTextStyle>
    <a:defPPr>
      <a:defRPr lang="en-US"/>
    </a:defPPr>
    <a:lvl1pPr algn="l" rtl="0" eaLnBrk="0" fontAlgn="base" hangingPunct="0">
      <a:spcBef>
        <a:spcPct val="0"/>
      </a:spcBef>
      <a:spcAft>
        <a:spcPct val="0"/>
      </a:spcAft>
      <a:defRPr sz="2400" kern="1200">
        <a:solidFill>
          <a:schemeClr val="tx1"/>
        </a:solidFill>
        <a:latin typeface="Times"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charset="-128"/>
        <a:cs typeface="+mn-cs"/>
      </a:defRPr>
    </a:lvl5pPr>
    <a:lvl6pPr marL="2286000" algn="l" defTabSz="914400" rtl="0" eaLnBrk="1" latinLnBrk="0" hangingPunct="1">
      <a:defRPr sz="2400" kern="1200">
        <a:solidFill>
          <a:schemeClr val="tx1"/>
        </a:solidFill>
        <a:latin typeface="Times" charset="0"/>
        <a:ea typeface="MS PGothic" charset="-128"/>
        <a:cs typeface="+mn-cs"/>
      </a:defRPr>
    </a:lvl6pPr>
    <a:lvl7pPr marL="2743200" algn="l" defTabSz="914400" rtl="0" eaLnBrk="1" latinLnBrk="0" hangingPunct="1">
      <a:defRPr sz="2400" kern="1200">
        <a:solidFill>
          <a:schemeClr val="tx1"/>
        </a:solidFill>
        <a:latin typeface="Times" charset="0"/>
        <a:ea typeface="MS PGothic" charset="-128"/>
        <a:cs typeface="+mn-cs"/>
      </a:defRPr>
    </a:lvl7pPr>
    <a:lvl8pPr marL="3200400" algn="l" defTabSz="914400" rtl="0" eaLnBrk="1" latinLnBrk="0" hangingPunct="1">
      <a:defRPr sz="2400" kern="1200">
        <a:solidFill>
          <a:schemeClr val="tx1"/>
        </a:solidFill>
        <a:latin typeface="Times" charset="0"/>
        <a:ea typeface="MS PGothic" charset="-128"/>
        <a:cs typeface="+mn-cs"/>
      </a:defRPr>
    </a:lvl8pPr>
    <a:lvl9pPr marL="3657600" algn="l" defTabSz="914400" rtl="0" eaLnBrk="1" latinLnBrk="0" hangingPunct="1">
      <a:defRPr sz="2400" kern="1200">
        <a:solidFill>
          <a:schemeClr val="tx1"/>
        </a:solidFill>
        <a:latin typeface="Times" charset="0"/>
        <a:ea typeface="MS PGothic" charset="-128"/>
        <a:cs typeface="+mn-cs"/>
      </a:defRPr>
    </a:lvl9pPr>
  </p:defaultTextStyle>
  <p:extLst>
    <p:ext uri="{521415D9-36F7-43E2-AB2F-B90AF26B5E84}">
      <p14:sectionLst xmlns:p14="http://schemas.microsoft.com/office/powerpoint/2010/main">
        <p14:section name="Default Section" id="{86439269-09D0-584B-B592-96ABF095F34C}">
          <p14:sldIdLst>
            <p14:sldId id="343"/>
            <p14:sldId id="344"/>
            <p14:sldId id="351"/>
            <p14:sldId id="352"/>
            <p14:sldId id="2147376866"/>
            <p14:sldId id="3102"/>
            <p14:sldId id="2147376850"/>
            <p14:sldId id="2147376854"/>
            <p14:sldId id="2147376853"/>
            <p14:sldId id="2147376857"/>
          </p14:sldIdLst>
        </p14:section>
        <p14:section name="Untitled Section" id="{48DFB1A6-1FE8-F248-9AAD-0EB786C8D8D3}">
          <p14:sldIdLst>
            <p14:sldId id="833"/>
            <p14:sldId id="832"/>
            <p14:sldId id="2147376846"/>
            <p14:sldId id="2147376832"/>
            <p14:sldId id="540"/>
            <p14:sldId id="3119"/>
            <p14:sldId id="2147376840"/>
            <p14:sldId id="2147376837"/>
            <p14:sldId id="792"/>
            <p14:sldId id="802"/>
            <p14:sldId id="795"/>
            <p14:sldId id="515"/>
            <p14:sldId id="816"/>
            <p14:sldId id="817"/>
            <p14:sldId id="2147376848"/>
            <p14:sldId id="794"/>
            <p14:sldId id="3120"/>
            <p14:sldId id="2147376841"/>
            <p14:sldId id="2147376862"/>
            <p14:sldId id="3121"/>
            <p14:sldId id="284"/>
            <p14:sldId id="265"/>
            <p14:sldId id="286"/>
            <p14:sldId id="291"/>
            <p14:sldId id="2147376849"/>
            <p14:sldId id="331"/>
            <p14:sldId id="804"/>
            <p14:sldId id="2147376834"/>
            <p14:sldId id="799"/>
            <p14:sldId id="2147376836"/>
            <p14:sldId id="2147376852"/>
            <p14:sldId id="2147376860"/>
            <p14:sldId id="3099"/>
            <p14:sldId id="2147376863"/>
            <p14:sldId id="2147376870"/>
            <p14:sldId id="262"/>
            <p14:sldId id="323"/>
            <p14:sldId id="2147376842"/>
            <p14:sldId id="2147376843"/>
            <p14:sldId id="2147376844"/>
            <p14:sldId id="2147376868"/>
            <p14:sldId id="293"/>
            <p14:sldId id="2147376865"/>
            <p14:sldId id="2147376861"/>
            <p14:sldId id="2147376867"/>
            <p14:sldId id="21473768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C77"/>
    <a:srgbClr val="254B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749"/>
    <p:restoredTop sz="78746"/>
  </p:normalViewPr>
  <p:slideViewPr>
    <p:cSldViewPr snapToGrid="0">
      <p:cViewPr varScale="1">
        <p:scale>
          <a:sx n="93" d="100"/>
          <a:sy n="93" d="100"/>
        </p:scale>
        <p:origin x="224" y="70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notesMaster" Target="notesMasters/notesMaster1.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font" Target="fonts/font2.fntdata"/><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Users\tracyvannorsdall\Desktop\RESEARCH\COVID%20MANUSCRIPTS\TCOG%20Manuscript\Figures\Figu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Sheet2!$B$1</c:f>
              <c:strCache>
                <c:ptCount val="1"/>
                <c:pt idx="0">
                  <c:v>Non-ICU</c:v>
                </c:pt>
              </c:strCache>
            </c:strRef>
          </c:tx>
          <c:spPr>
            <a:solidFill>
              <a:schemeClr val="accent1">
                <a:lumMod val="60000"/>
                <a:lumOff val="40000"/>
              </a:schemeClr>
            </a:solidFill>
            <a:ln>
              <a:solidFill>
                <a:prstClr val="black"/>
              </a:solidFill>
            </a:ln>
            <a:effectLst/>
          </c:spPr>
          <c:invertIfNegative val="0"/>
          <c:cat>
            <c:strRef>
              <c:f>Sheet2!$A$2:$A$5</c:f>
              <c:strCache>
                <c:ptCount val="4"/>
                <c:pt idx="0">
                  <c:v>Depression</c:v>
                </c:pt>
                <c:pt idx="1">
                  <c:v>Anxiety</c:v>
                </c:pt>
                <c:pt idx="2">
                  <c:v>PTSD</c:v>
                </c:pt>
                <c:pt idx="3">
                  <c:v>Functional Decline</c:v>
                </c:pt>
              </c:strCache>
            </c:strRef>
          </c:cat>
          <c:val>
            <c:numRef>
              <c:f>Sheet2!$B$2:$B$5</c:f>
              <c:numCache>
                <c:formatCode>General</c:formatCode>
                <c:ptCount val="4"/>
                <c:pt idx="0">
                  <c:v>68</c:v>
                </c:pt>
                <c:pt idx="1">
                  <c:v>53</c:v>
                </c:pt>
                <c:pt idx="2">
                  <c:v>0.5</c:v>
                </c:pt>
                <c:pt idx="3">
                  <c:v>62</c:v>
                </c:pt>
              </c:numCache>
            </c:numRef>
          </c:val>
          <c:extLst>
            <c:ext xmlns:c16="http://schemas.microsoft.com/office/drawing/2014/chart" uri="{C3380CC4-5D6E-409C-BE32-E72D297353CC}">
              <c16:uniqueId val="{00000000-18B0-FC44-827C-E99BBE4E8FFF}"/>
            </c:ext>
          </c:extLst>
        </c:ser>
        <c:ser>
          <c:idx val="1"/>
          <c:order val="1"/>
          <c:tx>
            <c:strRef>
              <c:f>Sheet2!$C$1</c:f>
              <c:strCache>
                <c:ptCount val="1"/>
                <c:pt idx="0">
                  <c:v>Post-ICU</c:v>
                </c:pt>
              </c:strCache>
            </c:strRef>
          </c:tx>
          <c:spPr>
            <a:solidFill>
              <a:schemeClr val="accent1">
                <a:lumMod val="75000"/>
              </a:schemeClr>
            </a:solidFill>
            <a:ln>
              <a:solidFill>
                <a:prstClr val="black"/>
              </a:solidFill>
            </a:ln>
            <a:effectLst/>
          </c:spPr>
          <c:invertIfNegative val="0"/>
          <c:cat>
            <c:strRef>
              <c:f>Sheet2!$A$2:$A$5</c:f>
              <c:strCache>
                <c:ptCount val="4"/>
                <c:pt idx="0">
                  <c:v>Depression</c:v>
                </c:pt>
                <c:pt idx="1">
                  <c:v>Anxiety</c:v>
                </c:pt>
                <c:pt idx="2">
                  <c:v>PTSD</c:v>
                </c:pt>
                <c:pt idx="3">
                  <c:v>Functional Decline</c:v>
                </c:pt>
              </c:strCache>
            </c:strRef>
          </c:cat>
          <c:val>
            <c:numRef>
              <c:f>Sheet2!$C$2:$C$5</c:f>
              <c:numCache>
                <c:formatCode>General</c:formatCode>
                <c:ptCount val="4"/>
                <c:pt idx="0">
                  <c:v>87</c:v>
                </c:pt>
                <c:pt idx="1">
                  <c:v>48</c:v>
                </c:pt>
                <c:pt idx="2">
                  <c:v>25</c:v>
                </c:pt>
                <c:pt idx="3">
                  <c:v>69</c:v>
                </c:pt>
              </c:numCache>
            </c:numRef>
          </c:val>
          <c:extLst>
            <c:ext xmlns:c16="http://schemas.microsoft.com/office/drawing/2014/chart" uri="{C3380CC4-5D6E-409C-BE32-E72D297353CC}">
              <c16:uniqueId val="{00000001-18B0-FC44-827C-E99BBE4E8FFF}"/>
            </c:ext>
          </c:extLst>
        </c:ser>
        <c:dLbls>
          <c:showLegendKey val="0"/>
          <c:showVal val="0"/>
          <c:showCatName val="0"/>
          <c:showSerName val="0"/>
          <c:showPercent val="0"/>
          <c:showBubbleSize val="0"/>
        </c:dLbls>
        <c:gapWidth val="219"/>
        <c:overlap val="-27"/>
        <c:axId val="-2132841224"/>
        <c:axId val="-2132837576"/>
      </c:barChart>
      <c:catAx>
        <c:axId val="-2132841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32837576"/>
        <c:crosses val="autoZero"/>
        <c:auto val="1"/>
        <c:lblAlgn val="ctr"/>
        <c:lblOffset val="100"/>
        <c:noMultiLvlLbl val="0"/>
      </c:catAx>
      <c:valAx>
        <c:axId val="-2132837576"/>
        <c:scaling>
          <c:orientation val="minMax"/>
          <c:max val="100"/>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132841224"/>
        <c:crosses val="autoZero"/>
        <c:crossBetween val="between"/>
        <c:dispUnits>
          <c:builtInUnit val="hundreds"/>
        </c:dispUnits>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55683-594B-47D9-8DAE-62DABD965A4C}" type="datetimeFigureOut">
              <a:rPr lang="en-US" smtClean="0"/>
              <a:t>11/14/23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DFAF50-2977-407B-A173-9FFAB84129AF}" type="slidenum">
              <a:rPr lang="en-US" smtClean="0"/>
              <a:t>‹#›</a:t>
            </a:fld>
            <a:endParaRPr lang="en-US"/>
          </a:p>
        </p:txBody>
      </p:sp>
    </p:spTree>
    <p:extLst>
      <p:ext uri="{BB962C8B-B14F-4D97-AF65-F5344CB8AC3E}">
        <p14:creationId xmlns:p14="http://schemas.microsoft.com/office/powerpoint/2010/main" val="2108830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0270B35-D00E-6743-B712-75D527127357}" type="slidenum">
              <a:rPr lang="en-US" altLang="x-none"/>
              <a:pPr/>
              <a:t>‹#›</a:t>
            </a:fld>
            <a:endParaRPr lang="en-US" altLang="x-none"/>
          </a:p>
        </p:txBody>
      </p:sp>
    </p:spTree>
    <p:extLst>
      <p:ext uri="{BB962C8B-B14F-4D97-AF65-F5344CB8AC3E}">
        <p14:creationId xmlns:p14="http://schemas.microsoft.com/office/powerpoint/2010/main" val="2518641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CDC Household survey July-August 2022</a:t>
            </a:r>
          </a:p>
          <a:p>
            <a:pPr marL="457200" lvl="1" indent="0">
              <a:buNone/>
            </a:pPr>
            <a:r>
              <a:rPr lang="en-US" dirty="0"/>
              <a:t>17% of US adults ever COVID report PCC symptoms at 4 weeks</a:t>
            </a:r>
          </a:p>
          <a:p>
            <a:r>
              <a:rPr lang="en-US" sz="2000" dirty="0"/>
              <a:t>3/20-2/22</a:t>
            </a:r>
          </a:p>
          <a:p>
            <a:pPr lvl="1"/>
            <a:r>
              <a:rPr lang="en-US" dirty="0"/>
              <a:t>6.2% had 1 of 3 symptom clusters</a:t>
            </a:r>
          </a:p>
          <a:p>
            <a:pPr lvl="1"/>
            <a:r>
              <a:rPr lang="en-US" dirty="0"/>
              <a:t>Fatigue/bodily pain 3.2%</a:t>
            </a:r>
          </a:p>
          <a:p>
            <a:pPr lvl="1"/>
            <a:r>
              <a:rPr lang="en-US" dirty="0"/>
              <a:t>Cognitive problems 2.2%</a:t>
            </a:r>
          </a:p>
          <a:p>
            <a:pPr lvl="1"/>
            <a:r>
              <a:rPr lang="en-US" dirty="0"/>
              <a:t>Respiratory problem 3.7%</a:t>
            </a:r>
          </a:p>
          <a:p>
            <a:endParaRPr lang="en-US" dirty="0"/>
          </a:p>
        </p:txBody>
      </p:sp>
      <p:sp>
        <p:nvSpPr>
          <p:cNvPr id="4" name="Slide Number Placeholder 3"/>
          <p:cNvSpPr>
            <a:spLocks noGrp="1"/>
          </p:cNvSpPr>
          <p:nvPr>
            <p:ph type="sldNum" sz="quarter" idx="5"/>
          </p:nvPr>
        </p:nvSpPr>
        <p:spPr/>
        <p:txBody>
          <a:bodyPr/>
          <a:lstStyle/>
          <a:p>
            <a:fld id="{30270B35-D00E-6743-B712-75D527127357}" type="slidenum">
              <a:rPr lang="en-US" altLang="x-none" smtClean="0"/>
              <a:pPr/>
              <a:t>8</a:t>
            </a:fld>
            <a:endParaRPr lang="en-US" altLang="x-none"/>
          </a:p>
        </p:txBody>
      </p:sp>
    </p:spTree>
    <p:extLst>
      <p:ext uri="{BB962C8B-B14F-4D97-AF65-F5344CB8AC3E}">
        <p14:creationId xmlns:p14="http://schemas.microsoft.com/office/powerpoint/2010/main" val="3137565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Inability to regulate blood volume</a:t>
            </a:r>
          </a:p>
          <a:p>
            <a:endParaRPr lang="en-US" dirty="0"/>
          </a:p>
          <a:p>
            <a:r>
              <a:rPr lang="en-US" dirty="0"/>
              <a:t>Sympathetic denervation to blood vessels </a:t>
            </a:r>
          </a:p>
          <a:p>
            <a:endParaRPr lang="en-US" dirty="0"/>
          </a:p>
          <a:p>
            <a:r>
              <a:rPr lang="en-US" dirty="0"/>
              <a:t>Reduced preload to heart</a:t>
            </a:r>
          </a:p>
          <a:p>
            <a:endParaRPr lang="en-US" dirty="0"/>
          </a:p>
        </p:txBody>
      </p:sp>
      <p:sp>
        <p:nvSpPr>
          <p:cNvPr id="4" name="Slide Number Placeholder 3"/>
          <p:cNvSpPr>
            <a:spLocks noGrp="1"/>
          </p:cNvSpPr>
          <p:nvPr>
            <p:ph type="sldNum" sz="quarter" idx="10"/>
          </p:nvPr>
        </p:nvSpPr>
        <p:spPr/>
        <p:txBody>
          <a:bodyPr/>
          <a:lstStyle/>
          <a:p>
            <a:fld id="{D4B42CE2-09BD-45CC-8239-DB9B0C3CEF5F}" type="slidenum">
              <a:rPr lang="en-US" smtClean="0"/>
              <a:t>22</a:t>
            </a:fld>
            <a:endParaRPr lang="en-US"/>
          </a:p>
        </p:txBody>
      </p:sp>
    </p:spTree>
    <p:extLst>
      <p:ext uri="{BB962C8B-B14F-4D97-AF65-F5344CB8AC3E}">
        <p14:creationId xmlns:p14="http://schemas.microsoft.com/office/powerpoint/2010/main" val="398529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D64E58-C368-4FF4-98CA-4142B0041379}" type="slidenum">
              <a:rPr lang="en-US" smtClean="0"/>
              <a:t>27</a:t>
            </a:fld>
            <a:endParaRPr lang="en-US"/>
          </a:p>
        </p:txBody>
      </p:sp>
    </p:spTree>
    <p:extLst>
      <p:ext uri="{BB962C8B-B14F-4D97-AF65-F5344CB8AC3E}">
        <p14:creationId xmlns:p14="http://schemas.microsoft.com/office/powerpoint/2010/main" val="923251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 accommodation examples: interval breaks with work/screen time, seated work, extra time for tasks, remote if travel/driving leads to crash </a:t>
            </a:r>
          </a:p>
        </p:txBody>
      </p:sp>
      <p:sp>
        <p:nvSpPr>
          <p:cNvPr id="4" name="Slide Number Placeholder 3"/>
          <p:cNvSpPr>
            <a:spLocks noGrp="1"/>
          </p:cNvSpPr>
          <p:nvPr>
            <p:ph type="sldNum" sz="quarter" idx="5"/>
          </p:nvPr>
        </p:nvSpPr>
        <p:spPr/>
        <p:txBody>
          <a:bodyPr/>
          <a:lstStyle/>
          <a:p>
            <a:fld id="{6671508F-37D1-F440-BC36-7EDBD4476A5D}" type="slidenum">
              <a:rPr lang="en-US" smtClean="0"/>
              <a:t>33</a:t>
            </a:fld>
            <a:endParaRPr lang="en-US"/>
          </a:p>
        </p:txBody>
      </p:sp>
    </p:spTree>
    <p:extLst>
      <p:ext uri="{BB962C8B-B14F-4D97-AF65-F5344CB8AC3E}">
        <p14:creationId xmlns:p14="http://schemas.microsoft.com/office/powerpoint/2010/main" val="3468705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Patients treated in the ICU as well as those who were not in the ICU tended to perform below expectations on most tests, particularly tests of fluency, processing speed, new learning, and memory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(Post-ICU scores are lower)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5124882-DB5F-4B0E-977C-D12333A0855E}" type="slidenum">
              <a:rPr lang="en-US" smtClean="0"/>
              <a:t>36</a:t>
            </a:fld>
            <a:endParaRPr lang="en-US"/>
          </a:p>
        </p:txBody>
      </p:sp>
    </p:spTree>
    <p:extLst>
      <p:ext uri="{BB962C8B-B14F-4D97-AF65-F5344CB8AC3E}">
        <p14:creationId xmlns:p14="http://schemas.microsoft.com/office/powerpoint/2010/main" val="178702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kern="1200" dirty="0">
                <a:solidFill>
                  <a:schemeClr val="tx1"/>
                </a:solidFill>
                <a:effectLst/>
                <a:latin typeface="+mn-lt"/>
                <a:ea typeface="+mn-ea"/>
                <a:cs typeface="+mn-cs"/>
              </a:rPr>
              <a:t>Note QDRS is heavily weighted to changes in </a:t>
            </a:r>
            <a:r>
              <a:rPr lang="en-US" sz="1200" kern="1200" dirty="0" err="1">
                <a:solidFill>
                  <a:schemeClr val="tx1"/>
                </a:solidFill>
                <a:effectLst/>
                <a:latin typeface="+mn-lt"/>
                <a:ea typeface="+mn-ea"/>
                <a:cs typeface="+mn-cs"/>
              </a:rPr>
              <a:t>fx</a:t>
            </a:r>
            <a:r>
              <a:rPr lang="en-US" sz="1200" kern="1200" dirty="0">
                <a:solidFill>
                  <a:schemeClr val="tx1"/>
                </a:solidFill>
                <a:effectLst/>
                <a:latin typeface="+mn-lt"/>
                <a:ea typeface="+mn-ea"/>
                <a:cs typeface="+mn-cs"/>
              </a:rPr>
              <a:t> due to mood and thinking </a:t>
            </a:r>
          </a:p>
          <a:p>
            <a:pPr defTabSz="931774">
              <a:defRPr/>
            </a:pPr>
            <a:endParaRPr lang="en-US" sz="1200" kern="1200" dirty="0">
              <a:solidFill>
                <a:schemeClr val="tx1"/>
              </a:solidFill>
              <a:effectLst/>
              <a:latin typeface="+mn-lt"/>
              <a:ea typeface="+mn-ea"/>
              <a:cs typeface="+mn-cs"/>
            </a:endParaRPr>
          </a:p>
          <a:p>
            <a:pPr defTabSz="931774">
              <a:defRPr/>
            </a:pPr>
            <a:r>
              <a:rPr lang="en-US" sz="1200" kern="1200" dirty="0">
                <a:solidFill>
                  <a:schemeClr val="tx1"/>
                </a:solidFill>
                <a:effectLst/>
                <a:latin typeface="+mn-lt"/>
                <a:ea typeface="+mn-ea"/>
                <a:cs typeface="+mn-cs"/>
              </a:rPr>
              <a:t>Scores on measures of depression, anxiety, and functional decline did </a:t>
            </a:r>
            <a:r>
              <a:rPr lang="en-US" sz="1200" u="sng"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differ based on:</a:t>
            </a:r>
          </a:p>
          <a:p>
            <a:pPr defTabSz="931774">
              <a:defRPr/>
            </a:pPr>
            <a:r>
              <a:rPr lang="en-US" sz="1200" kern="1200" dirty="0">
                <a:solidFill>
                  <a:schemeClr val="tx1"/>
                </a:solidFill>
                <a:effectLst/>
                <a:latin typeface="+mn-lt"/>
                <a:ea typeface="+mn-ea"/>
                <a:cs typeface="+mn-cs"/>
              </a:rPr>
              <a:t>	PACT clinic </a:t>
            </a:r>
          </a:p>
          <a:p>
            <a:pPr defTabSz="931774">
              <a:defRPr/>
            </a:pPr>
            <a:r>
              <a:rPr lang="en-US" sz="1200" kern="1200" dirty="0">
                <a:solidFill>
                  <a:schemeClr val="tx1"/>
                </a:solidFill>
                <a:effectLst/>
                <a:latin typeface="+mn-lt"/>
                <a:ea typeface="+mn-ea"/>
                <a:cs typeface="+mn-cs"/>
              </a:rPr>
              <a:t>	and were </a:t>
            </a:r>
            <a:r>
              <a:rPr lang="en-US" sz="1200" u="sng" kern="1200" dirty="0">
                <a:solidFill>
                  <a:schemeClr val="tx1"/>
                </a:solidFill>
                <a:effectLst/>
                <a:latin typeface="+mn-lt"/>
                <a:ea typeface="+mn-ea"/>
                <a:cs typeface="+mn-cs"/>
              </a:rPr>
              <a:t>unrelated</a:t>
            </a:r>
            <a:r>
              <a:rPr lang="en-US" sz="1200" kern="1200" dirty="0">
                <a:solidFill>
                  <a:schemeClr val="tx1"/>
                </a:solidFill>
                <a:effectLst/>
                <a:latin typeface="+mn-lt"/>
                <a:ea typeface="+mn-ea"/>
                <a:cs typeface="+mn-cs"/>
              </a:rPr>
              <a:t> to cognitive composite scores </a:t>
            </a:r>
          </a:p>
          <a:p>
            <a:pPr defTabSz="931774">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5124882-DB5F-4B0E-977C-D12333A0855E}" type="slidenum">
              <a:rPr lang="en-US" smtClean="0"/>
              <a:t>37</a:t>
            </a:fld>
            <a:endParaRPr lang="en-US"/>
          </a:p>
        </p:txBody>
      </p:sp>
    </p:spTree>
    <p:extLst>
      <p:ext uri="{BB962C8B-B14F-4D97-AF65-F5344CB8AC3E}">
        <p14:creationId xmlns:p14="http://schemas.microsoft.com/office/powerpoint/2010/main" val="910165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Endogenous metabolic modulators </a:t>
            </a:r>
          </a:p>
        </p:txBody>
      </p:sp>
      <p:sp>
        <p:nvSpPr>
          <p:cNvPr id="4" name="Slide Number Placeholder 3"/>
          <p:cNvSpPr>
            <a:spLocks noGrp="1"/>
          </p:cNvSpPr>
          <p:nvPr>
            <p:ph type="sldNum" sz="quarter" idx="5"/>
          </p:nvPr>
        </p:nvSpPr>
        <p:spPr/>
        <p:txBody>
          <a:bodyPr/>
          <a:lstStyle/>
          <a:p>
            <a:fld id="{3A53B526-9E1F-442F-B71B-2C6001876657}" type="slidenum">
              <a:rPr lang="en-US" smtClean="0"/>
              <a:t>40</a:t>
            </a:fld>
            <a:endParaRPr lang="en-US"/>
          </a:p>
        </p:txBody>
      </p:sp>
    </p:spTree>
    <p:extLst>
      <p:ext uri="{BB962C8B-B14F-4D97-AF65-F5344CB8AC3E}">
        <p14:creationId xmlns:p14="http://schemas.microsoft.com/office/powerpoint/2010/main" val="1113552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 to review accomplishments according to tripartite mission</a:t>
            </a:r>
          </a:p>
        </p:txBody>
      </p:sp>
      <p:sp>
        <p:nvSpPr>
          <p:cNvPr id="4" name="Slide Number Placeholder 3"/>
          <p:cNvSpPr>
            <a:spLocks noGrp="1"/>
          </p:cNvSpPr>
          <p:nvPr>
            <p:ph type="sldNum" sz="quarter" idx="5"/>
          </p:nvPr>
        </p:nvSpPr>
        <p:spPr/>
        <p:txBody>
          <a:bodyPr/>
          <a:lstStyle/>
          <a:p>
            <a:fld id="{FCB19CF7-A6DC-6342-98C9-0FEF1C092C47}" type="slidenum">
              <a:rPr lang="en-US" smtClean="0"/>
              <a:t>47</a:t>
            </a:fld>
            <a:endParaRPr lang="en-US"/>
          </a:p>
        </p:txBody>
      </p:sp>
    </p:spTree>
    <p:extLst>
      <p:ext uri="{BB962C8B-B14F-4D97-AF65-F5344CB8AC3E}">
        <p14:creationId xmlns:p14="http://schemas.microsoft.com/office/powerpoint/2010/main" val="1871930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female sex, belonging to an ethnic minority, socioeconomic deprivation, smoking, </a:t>
            </a:r>
            <a:r>
              <a:rPr lang="en-US" dirty="0" err="1"/>
              <a:t>obesity</a:t>
            </a:r>
            <a:r>
              <a:rPr lang="en-US" dirty="0"/>
              <a:t> and a wide range of comorbidities. The risk of developing long COVID was also found to be increased along a gradient of decreasing age. SARS-CoV-2 infection is associated with a plethora of symptoms that are associated with a range of sociodemographic and clinical risk factors.</a:t>
            </a:r>
          </a:p>
        </p:txBody>
      </p:sp>
      <p:sp>
        <p:nvSpPr>
          <p:cNvPr id="4" name="Slide Number Placeholder 3"/>
          <p:cNvSpPr>
            <a:spLocks noGrp="1"/>
          </p:cNvSpPr>
          <p:nvPr>
            <p:ph type="sldNum" sz="quarter" idx="5"/>
          </p:nvPr>
        </p:nvSpPr>
        <p:spPr/>
        <p:txBody>
          <a:bodyPr/>
          <a:lstStyle/>
          <a:p>
            <a:fld id="{30270B35-D00E-6743-B712-75D527127357}" type="slidenum">
              <a:rPr lang="en-US" altLang="x-none" smtClean="0"/>
              <a:pPr/>
              <a:t>11</a:t>
            </a:fld>
            <a:endParaRPr lang="en-US" altLang="x-none"/>
          </a:p>
        </p:txBody>
      </p:sp>
    </p:spTree>
    <p:extLst>
      <p:ext uri="{BB962C8B-B14F-4D97-AF65-F5344CB8AC3E}">
        <p14:creationId xmlns:p14="http://schemas.microsoft.com/office/powerpoint/2010/main" val="421531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70B35-D00E-6743-B712-75D527127357}" type="slidenum">
              <a:rPr lang="en-US" altLang="x-none" smtClean="0"/>
              <a:pPr/>
              <a:t>12</a:t>
            </a:fld>
            <a:endParaRPr lang="en-US" altLang="x-none"/>
          </a:p>
        </p:txBody>
      </p:sp>
    </p:spTree>
    <p:extLst>
      <p:ext uri="{BB962C8B-B14F-4D97-AF65-F5344CB8AC3E}">
        <p14:creationId xmlns:p14="http://schemas.microsoft.com/office/powerpoint/2010/main" val="1910156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effectLst/>
                <a:latin typeface="Helvetica" pitchFamily="2" charset="0"/>
              </a:rPr>
              <a:t>Several hypotheses have been formulated to explain the etiology of PASC, including viral persistence, chronic inflammation, hypercoagulability, and autonomic dysfunction. Here, we propose a mechanism that links all four hypotheses in a single pathway and provides actionable insights for therapeutic interventions. We find that PASC are associated with serotonin reduction. </a:t>
            </a:r>
          </a:p>
          <a:p>
            <a:r>
              <a:rPr lang="en-US" sz="2000" dirty="0">
                <a:effectLst/>
                <a:latin typeface="Helvetica" pitchFamily="2" charset="0"/>
              </a:rPr>
              <a:t>Viral infection and type I interferon-driven inflammation reduce serotonin through three mechanisms: </a:t>
            </a:r>
          </a:p>
          <a:p>
            <a:pPr lvl="1"/>
            <a:r>
              <a:rPr lang="en-US" sz="1600" dirty="0">
                <a:effectLst/>
                <a:latin typeface="Helvetica" pitchFamily="2" charset="0"/>
              </a:rPr>
              <a:t>diminished intestinal absorption of the serotonin precursor tryptophan; </a:t>
            </a:r>
          </a:p>
          <a:p>
            <a:pPr lvl="1"/>
            <a:r>
              <a:rPr lang="en-US" sz="1600" dirty="0">
                <a:effectLst/>
                <a:latin typeface="Helvetica" pitchFamily="2" charset="0"/>
              </a:rPr>
              <a:t>Platelet</a:t>
            </a:r>
            <a:r>
              <a:rPr lang="en-US" sz="1600" dirty="0">
                <a:latin typeface="Helvetica" pitchFamily="2" charset="0"/>
              </a:rPr>
              <a:t> </a:t>
            </a:r>
            <a:r>
              <a:rPr lang="en-US" sz="1600" dirty="0">
                <a:effectLst/>
                <a:latin typeface="Helvetica" pitchFamily="2" charset="0"/>
              </a:rPr>
              <a:t>hyperactivation and thrombocytopenia, which impacts serotonin storage; and </a:t>
            </a:r>
          </a:p>
          <a:p>
            <a:pPr lvl="1"/>
            <a:r>
              <a:rPr lang="en-US" sz="1600" dirty="0">
                <a:effectLst/>
                <a:latin typeface="Helvetica" pitchFamily="2" charset="0"/>
              </a:rPr>
              <a:t>enhanced MAO-mediated serotonin </a:t>
            </a:r>
            <a:r>
              <a:rPr lang="en-US" sz="2000" dirty="0">
                <a:effectLst/>
                <a:latin typeface="Helvetica" pitchFamily="2" charset="0"/>
              </a:rPr>
              <a:t>turnover. </a:t>
            </a:r>
          </a:p>
          <a:p>
            <a:pPr marL="457200" lvl="1" indent="0">
              <a:buNone/>
            </a:pPr>
            <a:r>
              <a:rPr lang="en-US" sz="2000" dirty="0">
                <a:effectLst/>
                <a:latin typeface="Helvetica" pitchFamily="2" charset="0"/>
              </a:rPr>
              <a:t>Peripheral serotonin reduction, in turn, impedes the activity of the </a:t>
            </a:r>
            <a:r>
              <a:rPr lang="en-US" sz="2000" dirty="0" err="1">
                <a:effectLst/>
                <a:latin typeface="Helvetica" pitchFamily="2" charset="0"/>
              </a:rPr>
              <a:t>vagus</a:t>
            </a:r>
            <a:r>
              <a:rPr lang="en-US" sz="2000" dirty="0">
                <a:effectLst/>
                <a:latin typeface="Helvetica" pitchFamily="2" charset="0"/>
              </a:rPr>
              <a:t> nerve and thereby impairs hippocampal responses and memory. These findings provide a possible explanation for neurocognitive symptoms associated with viral persistence in PASC, which may extend to other post-viral syndromes.</a:t>
            </a:r>
          </a:p>
          <a:p>
            <a:endParaRPr lang="en-US" dirty="0"/>
          </a:p>
        </p:txBody>
      </p:sp>
      <p:sp>
        <p:nvSpPr>
          <p:cNvPr id="4" name="Slide Number Placeholder 3"/>
          <p:cNvSpPr>
            <a:spLocks noGrp="1"/>
          </p:cNvSpPr>
          <p:nvPr>
            <p:ph type="sldNum" sz="quarter" idx="5"/>
          </p:nvPr>
        </p:nvSpPr>
        <p:spPr/>
        <p:txBody>
          <a:bodyPr/>
          <a:lstStyle/>
          <a:p>
            <a:fld id="{30270B35-D00E-6743-B712-75D527127357}" type="slidenum">
              <a:rPr lang="en-US" altLang="x-none" smtClean="0"/>
              <a:pPr/>
              <a:t>13</a:t>
            </a:fld>
            <a:endParaRPr lang="en-US" altLang="x-none"/>
          </a:p>
        </p:txBody>
      </p:sp>
    </p:spTree>
    <p:extLst>
      <p:ext uri="{BB962C8B-B14F-4D97-AF65-F5344CB8AC3E}">
        <p14:creationId xmlns:p14="http://schemas.microsoft.com/office/powerpoint/2010/main" val="287002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270B35-D00E-6743-B712-75D527127357}" type="slidenum">
              <a:rPr lang="en-US" altLang="x-none" smtClean="0"/>
              <a:pPr/>
              <a:t>14</a:t>
            </a:fld>
            <a:endParaRPr lang="en-US" altLang="x-none"/>
          </a:p>
        </p:txBody>
      </p:sp>
    </p:spTree>
    <p:extLst>
      <p:ext uri="{BB962C8B-B14F-4D97-AF65-F5344CB8AC3E}">
        <p14:creationId xmlns:p14="http://schemas.microsoft.com/office/powerpoint/2010/main" val="4049988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Increased risks in those  not hospitalized</a:t>
            </a:r>
          </a:p>
          <a:p>
            <a:endParaRPr lang="en-US" sz="2400" dirty="0"/>
          </a:p>
          <a:p>
            <a:r>
              <a:rPr lang="en-US" sz="2400" dirty="0"/>
              <a:t>Graded increase risk across the severity </a:t>
            </a:r>
          </a:p>
          <a:p>
            <a:pPr lvl="1"/>
            <a:r>
              <a:rPr lang="en-US" sz="2200" dirty="0"/>
              <a:t>Severe&gt;&gt;&gt;Mild </a:t>
            </a:r>
          </a:p>
          <a:p>
            <a:r>
              <a:rPr lang="en-US" sz="1200" b="0" i="0" kern="1200" dirty="0">
                <a:solidFill>
                  <a:schemeClr val="tx1"/>
                </a:solidFill>
                <a:effectLst/>
                <a:latin typeface="+mn-lt"/>
                <a:ea typeface="+mn-ea"/>
                <a:cs typeface="+mn-cs"/>
              </a:rPr>
              <a:t>ear burdens of a set of pre-specified incident cardiovascular outcomes. We show that, beyond the first 30 d after infection, individuals with COVID-19 are at increased risk of incident cardiovascular disease spanning several categories, including cerebrovascular disorders, dysrhythmias, ischemic and non-ischemic heart disease, pericarditis, myocarditis, heart failure and thromboembolic disease. These risks and burdens were evident even among individuals who were not hospitalized during the acute phase of the infection and increased in a graded fashion according to the care setting during the acute phase (non-hospitalized, hospitalized and admitted to intensive care). Our results provide evidence that the risk and 1-year burden of cardiovascular disease in survivors of acute COVID-19 are substantial. Care pathways of those surviving the acute episode of COVID-19 should include attention to cardiovascular health and disease.</a:t>
            </a:r>
            <a:endParaRPr lang="en-US" dirty="0"/>
          </a:p>
        </p:txBody>
      </p:sp>
      <p:sp>
        <p:nvSpPr>
          <p:cNvPr id="4" name="Slide Number Placeholder 3"/>
          <p:cNvSpPr>
            <a:spLocks noGrp="1"/>
          </p:cNvSpPr>
          <p:nvPr>
            <p:ph type="sldNum" sz="quarter" idx="5"/>
          </p:nvPr>
        </p:nvSpPr>
        <p:spPr/>
        <p:txBody>
          <a:bodyPr/>
          <a:lstStyle/>
          <a:p>
            <a:fld id="{426D263F-7322-4F99-921E-AB95A16D1314}" type="slidenum">
              <a:rPr lang="en-US" smtClean="0"/>
              <a:t>15</a:t>
            </a:fld>
            <a:endParaRPr lang="en-US"/>
          </a:p>
        </p:txBody>
      </p:sp>
    </p:spTree>
    <p:extLst>
      <p:ext uri="{BB962C8B-B14F-4D97-AF65-F5344CB8AC3E}">
        <p14:creationId xmlns:p14="http://schemas.microsoft.com/office/powerpoint/2010/main" val="2772289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Increased risks in those  not hospitalized</a:t>
            </a:r>
          </a:p>
          <a:p>
            <a:endParaRPr lang="en-US" sz="2400" dirty="0"/>
          </a:p>
          <a:p>
            <a:r>
              <a:rPr lang="en-US" sz="2400" dirty="0"/>
              <a:t>Graded increase risk across the severity </a:t>
            </a:r>
          </a:p>
          <a:p>
            <a:pPr lvl="1"/>
            <a:r>
              <a:rPr lang="en-US" sz="2200" dirty="0"/>
              <a:t>Severe&gt;&gt;&gt;Mild </a:t>
            </a:r>
          </a:p>
          <a:p>
            <a:r>
              <a:rPr lang="en-US" sz="1200" b="0" i="0" kern="1200" dirty="0">
                <a:solidFill>
                  <a:schemeClr val="tx1"/>
                </a:solidFill>
                <a:effectLst/>
                <a:latin typeface="+mn-lt"/>
                <a:ea typeface="+mn-ea"/>
                <a:cs typeface="+mn-cs"/>
              </a:rPr>
              <a:t>ear burdens of a set of pre-specified incident cardiovascular outcomes. We show that, beyond the first 30 d after infection, individuals with COVID-19 are at increased risk of incident cardiovascular disease spanning several categories, including cerebrovascular disorders, dysrhythmias, ischemic and non-ischemic heart disease, pericarditis, myocarditis, heart failure and thromboembolic disease. These risks and burdens were evident even among individuals who were not hospitalized during the acute phase of the infection and increased in a graded fashion according to the care setting during the acute phase (non-hospitalized, hospitalized and admitted to intensive care). Our results provide evidence that the risk and 1-year burden of cardiovascular disease in survivors of acute COVID-19 are substantial. Care pathways of those surviving the acute episode of COVID-19 should include attention to cardiovascular health and disease.</a:t>
            </a:r>
            <a:endParaRPr lang="en-US" dirty="0"/>
          </a:p>
        </p:txBody>
      </p:sp>
      <p:sp>
        <p:nvSpPr>
          <p:cNvPr id="4" name="Slide Number Placeholder 3"/>
          <p:cNvSpPr>
            <a:spLocks noGrp="1"/>
          </p:cNvSpPr>
          <p:nvPr>
            <p:ph type="sldNum" sz="quarter" idx="5"/>
          </p:nvPr>
        </p:nvSpPr>
        <p:spPr/>
        <p:txBody>
          <a:bodyPr/>
          <a:lstStyle/>
          <a:p>
            <a:fld id="{426D263F-7322-4F99-921E-AB95A16D1314}" type="slidenum">
              <a:rPr lang="en-US" smtClean="0"/>
              <a:t>16</a:t>
            </a:fld>
            <a:endParaRPr lang="en-US"/>
          </a:p>
        </p:txBody>
      </p:sp>
    </p:spTree>
    <p:extLst>
      <p:ext uri="{BB962C8B-B14F-4D97-AF65-F5344CB8AC3E}">
        <p14:creationId xmlns:p14="http://schemas.microsoft.com/office/powerpoint/2010/main" val="866657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charset="0"/>
                <a:ea typeface="MS PGothic" pitchFamily="34" charset="-128"/>
                <a:cs typeface="+mn-cs"/>
              </a:rPr>
              <a:t>Compared to non-infected controls, assessment of the cumulative risks of repeated infection showed that the risk and burden increased in a graded fashion according to the number of infections. The constellation of findings show that reinfection adds non-trivial risks of all-cause mortality, hospitalization, and adverse health outcomes in the acute and post-acute phase of the reinfection. Reducing overall burden of death and disease due to SARS-CoV-2 will require strategies for reinfection prevention</a:t>
            </a:r>
            <a:endParaRPr lang="en-US" dirty="0"/>
          </a:p>
        </p:txBody>
      </p:sp>
      <p:sp>
        <p:nvSpPr>
          <p:cNvPr id="4" name="Slide Number Placeholder 3"/>
          <p:cNvSpPr>
            <a:spLocks noGrp="1"/>
          </p:cNvSpPr>
          <p:nvPr>
            <p:ph type="sldNum" sz="quarter" idx="5"/>
          </p:nvPr>
        </p:nvSpPr>
        <p:spPr/>
        <p:txBody>
          <a:bodyPr/>
          <a:lstStyle/>
          <a:p>
            <a:fld id="{30270B35-D00E-6743-B712-75D527127357}" type="slidenum">
              <a:rPr lang="en-US" altLang="x-none" smtClean="0"/>
              <a:pPr/>
              <a:t>17</a:t>
            </a:fld>
            <a:endParaRPr lang="en-US" altLang="x-none"/>
          </a:p>
        </p:txBody>
      </p:sp>
    </p:spTree>
    <p:extLst>
      <p:ext uri="{BB962C8B-B14F-4D97-AF65-F5344CB8AC3E}">
        <p14:creationId xmlns:p14="http://schemas.microsoft.com/office/powerpoint/2010/main" val="4087634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Are you able to tolerate standing for prolonged periods of time?</a:t>
            </a:r>
          </a:p>
          <a:p>
            <a:r>
              <a:rPr lang="en-US" dirty="0"/>
              <a:t> Are you experiencing changes in skin (color, flushing, goose bumps) ?</a:t>
            </a:r>
          </a:p>
          <a:p>
            <a:r>
              <a:rPr lang="en-US" dirty="0"/>
              <a:t>Any changes in the way you sweat and produce saliva or tears?</a:t>
            </a:r>
          </a:p>
          <a:p>
            <a:r>
              <a:rPr lang="en-US" dirty="0"/>
              <a:t>Have you experiences nausea, vomiting, diarrhea or constipation? </a:t>
            </a:r>
          </a:p>
          <a:p>
            <a:r>
              <a:rPr lang="en-US" dirty="0"/>
              <a:t>Any changes in bladder function (incontinence, retention)?</a:t>
            </a:r>
          </a:p>
          <a:p>
            <a:r>
              <a:rPr lang="en-US" dirty="0"/>
              <a:t>Have you noticed any changes in vision (difficulty focusing or adjusting to bright light)?</a:t>
            </a:r>
          </a:p>
        </p:txBody>
      </p:sp>
      <p:sp>
        <p:nvSpPr>
          <p:cNvPr id="4" name="Slide Number Placeholder 3"/>
          <p:cNvSpPr>
            <a:spLocks noGrp="1"/>
          </p:cNvSpPr>
          <p:nvPr>
            <p:ph type="sldNum" sz="quarter" idx="10"/>
          </p:nvPr>
        </p:nvSpPr>
        <p:spPr/>
        <p:txBody>
          <a:bodyPr/>
          <a:lstStyle/>
          <a:p>
            <a:fld id="{7780A24A-B53D-4B94-8936-EEDA4291A03E}" type="slidenum">
              <a:rPr lang="en-US" smtClean="0"/>
              <a:t>20</a:t>
            </a:fld>
            <a:endParaRPr lang="en-US"/>
          </a:p>
        </p:txBody>
      </p:sp>
    </p:spTree>
    <p:extLst>
      <p:ext uri="{BB962C8B-B14F-4D97-AF65-F5344CB8AC3E}">
        <p14:creationId xmlns:p14="http://schemas.microsoft.com/office/powerpoint/2010/main" val="1998773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9" descr="titl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title="Johns Hopkins Medicine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5813" y="438150"/>
            <a:ext cx="30622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ctrTitle"/>
          </p:nvPr>
        </p:nvSpPr>
        <p:spPr bwMode="white">
          <a:xfrm>
            <a:off x="228602" y="2495550"/>
            <a:ext cx="7800975" cy="857250"/>
          </a:xfrm>
        </p:spPr>
        <p:txBody>
          <a:bodyPr/>
          <a:lstStyle>
            <a:lvl1pPr>
              <a:defRPr>
                <a:solidFill>
                  <a:schemeClr val="bg1"/>
                </a:solidFill>
              </a:defRPr>
            </a:lvl1pPr>
          </a:lstStyle>
          <a:p>
            <a:r>
              <a:rPr lang="en-US"/>
              <a:t>Click to edit Master title style</a:t>
            </a:r>
          </a:p>
        </p:txBody>
      </p:sp>
      <p:sp>
        <p:nvSpPr>
          <p:cNvPr id="2052" name="Rectangle 4"/>
          <p:cNvSpPr>
            <a:spLocks noGrp="1" noChangeArrowheads="1"/>
          </p:cNvSpPr>
          <p:nvPr>
            <p:ph type="subTitle" idx="1"/>
          </p:nvPr>
        </p:nvSpPr>
        <p:spPr bwMode="white">
          <a:xfrm>
            <a:off x="228602" y="3429000"/>
            <a:ext cx="7800975" cy="685800"/>
          </a:xfrm>
        </p:spPr>
        <p:txBody>
          <a:bodyPr/>
          <a:lstStyle>
            <a:lvl1pPr marL="0" indent="0">
              <a:buFontTx/>
              <a:buNone/>
              <a:defRPr sz="2400">
                <a:solidFill>
                  <a:schemeClr val="bg1"/>
                </a:solidFill>
              </a:defRPr>
            </a:lvl1pPr>
          </a:lstStyle>
          <a:p>
            <a:r>
              <a:rPr lang="en-US"/>
              <a:t>Click to edit Master subtitle style</a:t>
            </a:r>
          </a:p>
        </p:txBody>
      </p:sp>
    </p:spTree>
    <p:extLst>
      <p:ext uri="{BB962C8B-B14F-4D97-AF65-F5344CB8AC3E}">
        <p14:creationId xmlns:p14="http://schemas.microsoft.com/office/powerpoint/2010/main" val="188537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3" y="252411"/>
            <a:ext cx="2209798"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2590800" y="252411"/>
            <a:ext cx="358140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3" y="1123950"/>
            <a:ext cx="2209798"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64026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2" y="3600450"/>
            <a:ext cx="5943598"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28602" y="514350"/>
            <a:ext cx="5943598"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28602" y="4019550"/>
            <a:ext cx="5943598"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79045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C2E03-EB01-0348-B57D-059EF3D36913}"/>
              </a:ext>
            </a:extLst>
          </p:cNvPr>
          <p:cNvSpPr>
            <a:spLocks noGrp="1"/>
          </p:cNvSpPr>
          <p:nvPr>
            <p:ph type="title"/>
          </p:nvPr>
        </p:nvSpPr>
        <p:spPr>
          <a:xfrm>
            <a:off x="424992"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07F0F8-63D2-2446-915B-727220193BA2}"/>
              </a:ext>
            </a:extLst>
          </p:cNvPr>
          <p:cNvSpPr>
            <a:spLocks noGrp="1"/>
          </p:cNvSpPr>
          <p:nvPr>
            <p:ph type="body" idx="1" hasCustomPrompt="1"/>
          </p:nvPr>
        </p:nvSpPr>
        <p:spPr>
          <a:xfrm>
            <a:off x="424993" y="1260872"/>
            <a:ext cx="3868340" cy="617934"/>
          </a:xfrm>
        </p:spPr>
        <p:txBody>
          <a:bodyPr anchor="b"/>
          <a:lstStyle>
            <a:lvl1pPr marL="0" indent="0">
              <a:buNone/>
              <a:defRPr sz="12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66C7DE4-6E0B-C54B-9294-3AA5FB65CD25}"/>
              </a:ext>
            </a:extLst>
          </p:cNvPr>
          <p:cNvSpPr>
            <a:spLocks noGrp="1"/>
          </p:cNvSpPr>
          <p:nvPr>
            <p:ph sz="half" idx="2"/>
          </p:nvPr>
        </p:nvSpPr>
        <p:spPr>
          <a:xfrm>
            <a:off x="424993" y="2119281"/>
            <a:ext cx="3868340" cy="2763441"/>
          </a:xfrm>
        </p:spPr>
        <p:txBody>
          <a:bodyPr/>
          <a:lstStyle>
            <a:lvl1pPr>
              <a:defRPr sz="1350">
                <a:solidFill>
                  <a:schemeClr val="tx2"/>
                </a:solidFill>
              </a:defRPr>
            </a:lvl1pPr>
            <a:lvl2pPr>
              <a:defRPr sz="1350">
                <a:solidFill>
                  <a:schemeClr val="tx2"/>
                </a:solidFill>
              </a:defRPr>
            </a:lvl2pPr>
            <a:lvl3pPr>
              <a:defRPr sz="1350">
                <a:solidFill>
                  <a:schemeClr val="tx2"/>
                </a:solidFill>
              </a:defRPr>
            </a:lvl3pPr>
            <a:lvl4pPr>
              <a:defRPr sz="1350">
                <a:solidFill>
                  <a:schemeClr val="tx2"/>
                </a:solidFill>
              </a:defRPr>
            </a:lvl4pPr>
            <a:lvl5pPr>
              <a:defRPr sz="135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48545F2F-CBD8-A440-A0AC-5E0B6E96F624}"/>
              </a:ext>
            </a:extLst>
          </p:cNvPr>
          <p:cNvSpPr>
            <a:spLocks noGrp="1"/>
          </p:cNvSpPr>
          <p:nvPr>
            <p:ph sz="quarter" idx="4"/>
          </p:nvPr>
        </p:nvSpPr>
        <p:spPr>
          <a:xfrm>
            <a:off x="4629150" y="2119281"/>
            <a:ext cx="3887391" cy="2763441"/>
          </a:xfrm>
        </p:spPr>
        <p:txBody>
          <a:bodyPr/>
          <a:lstStyle>
            <a:lvl1pPr>
              <a:defRPr sz="1350"/>
            </a:lvl1pPr>
            <a:lvl2pPr>
              <a:defRPr sz="1350"/>
            </a:lvl2pPr>
            <a:lvl3pPr>
              <a:defRPr sz="1350"/>
            </a:lvl3pPr>
            <a:lvl4pPr>
              <a:defRPr sz="1350"/>
            </a:lvl4pPr>
            <a:lvl5pPr>
              <a:defRPr sz="13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5D528D29-052D-EE40-B239-6C663404BFDA}"/>
              </a:ext>
            </a:extLst>
          </p:cNvPr>
          <p:cNvSpPr>
            <a:spLocks noGrp="1"/>
          </p:cNvSpPr>
          <p:nvPr>
            <p:ph type="dt" sz="half" idx="10"/>
          </p:nvPr>
        </p:nvSpPr>
        <p:spPr>
          <a:xfrm>
            <a:off x="423801" y="4678200"/>
            <a:ext cx="2057400" cy="273844"/>
          </a:xfrm>
          <a:prstGeom prst="rect">
            <a:avLst/>
          </a:prstGeom>
        </p:spPr>
        <p:txBody>
          <a:bodyPr vert="horz" lIns="91440" tIns="45720" rIns="91440" bIns="45720" rtlCol="0" anchor="ctr"/>
          <a:lstStyle>
            <a:lvl1pPr algn="l">
              <a:defRPr sz="675">
                <a:solidFill>
                  <a:schemeClr val="tx1"/>
                </a:solidFill>
              </a:defRPr>
            </a:lvl1pPr>
          </a:lstStyle>
          <a:p>
            <a:fld id="{EBE45802-A042-6E41-83C9-A31284F56A93}" type="slidenum">
              <a:rPr lang="en-US" smtClean="0"/>
              <a:pPr/>
              <a:t>‹#›</a:t>
            </a:fld>
            <a:endParaRPr lang="en-US" sz="675" dirty="0"/>
          </a:p>
        </p:txBody>
      </p:sp>
      <p:sp>
        <p:nvSpPr>
          <p:cNvPr id="13" name="Text Placeholder 2">
            <a:extLst>
              <a:ext uri="{FF2B5EF4-FFF2-40B4-BE49-F238E27FC236}">
                <a16:creationId xmlns:a16="http://schemas.microsoft.com/office/drawing/2014/main" id="{C2072440-6DFA-5545-A73A-BF59E512C34F}"/>
              </a:ext>
            </a:extLst>
          </p:cNvPr>
          <p:cNvSpPr>
            <a:spLocks noGrp="1"/>
          </p:cNvSpPr>
          <p:nvPr>
            <p:ph type="body" idx="11" hasCustomPrompt="1"/>
          </p:nvPr>
        </p:nvSpPr>
        <p:spPr>
          <a:xfrm>
            <a:off x="4611045" y="1260872"/>
            <a:ext cx="3868340" cy="617934"/>
          </a:xfrm>
        </p:spPr>
        <p:txBody>
          <a:bodyPr anchor="b"/>
          <a:lstStyle>
            <a:lvl1pPr marL="0" indent="0">
              <a:buNone/>
              <a:defRPr sz="12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Tree>
    <p:extLst>
      <p:ext uri="{BB962C8B-B14F-4D97-AF65-F5344CB8AC3E}">
        <p14:creationId xmlns:p14="http://schemas.microsoft.com/office/powerpoint/2010/main" val="2061082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731521" y="731520"/>
            <a:ext cx="7534430" cy="857250"/>
          </a:xfrm>
          <a:prstGeom prst="rect">
            <a:avLst/>
          </a:prstGeom>
        </p:spPr>
        <p:txBody>
          <a:bodyPr vert="horz" lIns="91440" tIns="45720" rIns="91440" bIns="45720" rtlCol="0" anchor="ctr">
            <a:normAutofit/>
          </a:bodyPr>
          <a:lstStyle>
            <a:lvl1pPr algn="l">
              <a:defRPr sz="3000"/>
            </a:lvl1pPr>
          </a:lstStyle>
          <a:p>
            <a:r>
              <a:rPr lang="en-US"/>
              <a:t>Click to edit master title style</a:t>
            </a:r>
          </a:p>
        </p:txBody>
      </p:sp>
      <p:sp>
        <p:nvSpPr>
          <p:cNvPr id="6" name="Text Placeholder 5"/>
          <p:cNvSpPr>
            <a:spLocks noGrp="1"/>
          </p:cNvSpPr>
          <p:nvPr>
            <p:ph type="body" sz="quarter" idx="10"/>
          </p:nvPr>
        </p:nvSpPr>
        <p:spPr>
          <a:xfrm>
            <a:off x="731521" y="1737710"/>
            <a:ext cx="7534275" cy="2681889"/>
          </a:xfrm>
        </p:spPr>
        <p:txBody>
          <a:bodyPr/>
          <a:lstStyle>
            <a:lvl1pPr>
              <a:lnSpc>
                <a:spcPct val="130000"/>
              </a:lnSpc>
              <a:defRPr>
                <a:latin typeface="Noto Serif"/>
                <a:cs typeface="Noto Serif"/>
              </a:defRPr>
            </a:lvl1pPr>
            <a:lvl2pPr>
              <a:lnSpc>
                <a:spcPct val="130000"/>
              </a:lnSpc>
              <a:defRPr>
                <a:latin typeface="Noto Serif"/>
                <a:cs typeface="Noto Serif"/>
              </a:defRPr>
            </a:lvl2pPr>
            <a:lvl3pPr>
              <a:lnSpc>
                <a:spcPct val="130000"/>
              </a:lnSpc>
              <a:defRPr>
                <a:latin typeface="Noto Serif"/>
                <a:cs typeface="Noto Serif"/>
              </a:defRPr>
            </a:lvl3pPr>
            <a:lvl4pPr>
              <a:lnSpc>
                <a:spcPct val="130000"/>
              </a:lnSpc>
              <a:defRPr>
                <a:latin typeface="Noto Serif"/>
                <a:cs typeface="Noto Serif"/>
              </a:defRPr>
            </a:lvl4pPr>
            <a:lvl5pPr>
              <a:lnSpc>
                <a:spcPct val="130000"/>
              </a:lnSpc>
              <a:defRPr>
                <a:latin typeface="Noto Serif"/>
                <a:cs typeface="Noto Seri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userDrawn="1"/>
        </p:nvSpPr>
        <p:spPr>
          <a:xfrm>
            <a:off x="294748" y="4582868"/>
            <a:ext cx="591343" cy="365125"/>
          </a:xfrm>
          <a:prstGeom prst="rect">
            <a:avLst/>
          </a:prstGeom>
        </p:spPr>
        <p:txBody>
          <a:bodyPr vert="horz" lIns="68580" tIns="34290" rIns="68580" bIns="3429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fld id="{2A59DB8F-8FAF-2B4A-8A2B-8E81A1CA772A}" type="slidenum">
              <a:rPr lang="en-US" sz="900" smtClean="0">
                <a:solidFill>
                  <a:schemeClr val="tx2"/>
                </a:solidFill>
                <a:latin typeface="Noto Serif" charset="0"/>
                <a:ea typeface="Noto Serif" charset="0"/>
                <a:cs typeface="Noto Serif" charset="0"/>
              </a:rPr>
              <a:pPr algn="l"/>
              <a:t>‹#›</a:t>
            </a:fld>
            <a:endParaRPr lang="en-US" sz="900">
              <a:solidFill>
                <a:schemeClr val="tx2"/>
              </a:solidFill>
              <a:latin typeface="Noto Serif" charset="0"/>
              <a:ea typeface="Noto Serif" charset="0"/>
              <a:cs typeface="Noto Serif" charset="0"/>
            </a:endParaRPr>
          </a:p>
        </p:txBody>
      </p:sp>
    </p:spTree>
    <p:extLst>
      <p:ext uri="{BB962C8B-B14F-4D97-AF65-F5344CB8AC3E}">
        <p14:creationId xmlns:p14="http://schemas.microsoft.com/office/powerpoint/2010/main" val="2710789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1" y="4857750"/>
            <a:ext cx="851515" cy="207749"/>
          </a:xfrm>
          <a:prstGeom prst="rect">
            <a:avLst/>
          </a:prstGeom>
          <a:noFill/>
        </p:spPr>
        <p:txBody>
          <a:bodyPr wrap="none" rtlCol="0">
            <a:spAutoFit/>
          </a:bodyPr>
          <a:lstStyle/>
          <a:p>
            <a:r>
              <a:rPr lang="en-US" sz="750" dirty="0"/>
              <a:t>Copyrights apply</a:t>
            </a:r>
          </a:p>
        </p:txBody>
      </p:sp>
    </p:spTree>
    <p:extLst>
      <p:ext uri="{BB962C8B-B14F-4D97-AF65-F5344CB8AC3E}">
        <p14:creationId xmlns:p14="http://schemas.microsoft.com/office/powerpoint/2010/main" val="420269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1485900"/>
            <a:ext cx="5714999"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1" y="4743450"/>
            <a:ext cx="5714997" cy="228600"/>
          </a:xfrm>
        </p:spPr>
        <p:txBody>
          <a:bodyPr/>
          <a:lstStyle>
            <a:lvl1pPr>
              <a:defRPr/>
            </a:lvl1pPr>
          </a:lstStyle>
          <a:p>
            <a:pPr>
              <a:defRPr/>
            </a:pPr>
            <a:endParaRPr lang="en-US"/>
          </a:p>
        </p:txBody>
      </p:sp>
    </p:spTree>
    <p:extLst>
      <p:ext uri="{BB962C8B-B14F-4D97-AF65-F5344CB8AC3E}">
        <p14:creationId xmlns:p14="http://schemas.microsoft.com/office/powerpoint/2010/main" val="1315975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1485900"/>
            <a:ext cx="5714999"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228601" y="4743450"/>
            <a:ext cx="5714997" cy="228600"/>
          </a:xfrm>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0DC89CA-3496-1645-A06E-7F9C254EF2C3}"/>
              </a:ext>
            </a:extLst>
          </p:cNvPr>
          <p:cNvSpPr/>
          <p:nvPr userDrawn="1"/>
        </p:nvSpPr>
        <p:spPr bwMode="auto">
          <a:xfrm>
            <a:off x="7467600" y="209550"/>
            <a:ext cx="16764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367085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2" y="3315891"/>
            <a:ext cx="5943598" cy="102155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28602" y="2190750"/>
            <a:ext cx="5943598"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666870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228601" y="1504950"/>
            <a:ext cx="28956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hasCustomPrompt="1"/>
          </p:nvPr>
        </p:nvSpPr>
        <p:spPr>
          <a:xfrm>
            <a:off x="3276600" y="1504950"/>
            <a:ext cx="2895600" cy="3086100"/>
          </a:xfrm>
        </p:spPr>
        <p:txBody>
          <a:bodyPr/>
          <a:lstStyle>
            <a:lvl1pPr>
              <a:defRPr sz="2800"/>
            </a:lvl1pPr>
            <a:lvl2pPr>
              <a:defRPr sz="2400"/>
            </a:lvl2pPr>
            <a:lvl3pPr>
              <a:defRPr sz="2000"/>
            </a:lvl3pPr>
            <a:lvl4pPr>
              <a:defRPr sz="1800"/>
            </a:lvl4pPr>
            <a:lvl5pPr marL="1828800" indent="0">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950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6705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2" y="1198250"/>
            <a:ext cx="2895598" cy="7670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228602" y="2038350"/>
            <a:ext cx="2895598" cy="24800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3276601" y="1198250"/>
            <a:ext cx="2895600" cy="7651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3276600" y="2038350"/>
            <a:ext cx="2895598" cy="24800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63566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869693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3" name="Rectangle 2">
            <a:extLst>
              <a:ext uri="{FF2B5EF4-FFF2-40B4-BE49-F238E27FC236}">
                <a16:creationId xmlns:a16="http://schemas.microsoft.com/office/drawing/2014/main" id="{4E0CD5DD-321B-FE47-B96E-73078EE87236}"/>
              </a:ext>
            </a:extLst>
          </p:cNvPr>
          <p:cNvSpPr/>
          <p:nvPr userDrawn="1"/>
        </p:nvSpPr>
        <p:spPr bwMode="auto">
          <a:xfrm>
            <a:off x="7467600" y="209550"/>
            <a:ext cx="16764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1661827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172717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ain.jp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black">
          <a:xfrm>
            <a:off x="228601" y="293688"/>
            <a:ext cx="7086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title style</a:t>
            </a:r>
          </a:p>
        </p:txBody>
      </p:sp>
      <p:sp>
        <p:nvSpPr>
          <p:cNvPr id="1028" name="Rectangle 3"/>
          <p:cNvSpPr>
            <a:spLocks noGrp="1" noChangeArrowheads="1"/>
          </p:cNvSpPr>
          <p:nvPr>
            <p:ph type="body" idx="1"/>
          </p:nvPr>
        </p:nvSpPr>
        <p:spPr bwMode="black">
          <a:xfrm>
            <a:off x="228600" y="1485900"/>
            <a:ext cx="5943599"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9" name="Rectangle 5"/>
          <p:cNvSpPr>
            <a:spLocks noGrp="1" noChangeArrowheads="1"/>
          </p:cNvSpPr>
          <p:nvPr>
            <p:ph type="ftr" sz="quarter" idx="3"/>
          </p:nvPr>
        </p:nvSpPr>
        <p:spPr bwMode="black">
          <a:xfrm>
            <a:off x="228602" y="4743450"/>
            <a:ext cx="5943598"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254B8E"/>
                </a:solidFill>
                <a:latin typeface="+mn-lt"/>
                <a:ea typeface="+mn-ea"/>
              </a:defRPr>
            </a:lvl1pPr>
          </a:lstStyle>
          <a:p>
            <a:pPr>
              <a:defRPr/>
            </a:pPr>
            <a:endParaRPr lang="en-US"/>
          </a:p>
        </p:txBody>
      </p:sp>
      <p:pic>
        <p:nvPicPr>
          <p:cNvPr id="1032" name="Picture 8" title="Johns Hopkins Medicine Logo"/>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535863" y="285750"/>
            <a:ext cx="1531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9" r:id="rId1"/>
    <p:sldLayoutId id="2147483760" r:id="rId2"/>
    <p:sldLayoutId id="2147483769" r:id="rId3"/>
    <p:sldLayoutId id="2147483761" r:id="rId4"/>
    <p:sldLayoutId id="2147483762" r:id="rId5"/>
    <p:sldLayoutId id="2147483763" r:id="rId6"/>
    <p:sldLayoutId id="2147483764" r:id="rId7"/>
    <p:sldLayoutId id="2147483768" r:id="rId8"/>
    <p:sldLayoutId id="2147483765" r:id="rId9"/>
    <p:sldLayoutId id="2147483766" r:id="rId10"/>
    <p:sldLayoutId id="2147483767" r:id="rId11"/>
    <p:sldLayoutId id="2147483770" r:id="rId12"/>
    <p:sldLayoutId id="2147483771" r:id="rId13"/>
    <p:sldLayoutId id="2147483772" r:id="rId14"/>
  </p:sldLayoutIdLst>
  <p:hf hdr="0"/>
  <p:txStyles>
    <p:titleStyle>
      <a:lvl1pPr algn="l" rtl="0" eaLnBrk="1" fontAlgn="base" hangingPunct="1">
        <a:spcBef>
          <a:spcPct val="0"/>
        </a:spcBef>
        <a:spcAft>
          <a:spcPct val="0"/>
        </a:spcAft>
        <a:defRPr sz="3600" b="1">
          <a:solidFill>
            <a:schemeClr val="tx2"/>
          </a:solidFill>
          <a:latin typeface="+mj-lt"/>
          <a:ea typeface="MS PGothic" pitchFamily="34" charset="-128"/>
          <a:cs typeface="+mj-cs"/>
        </a:defRPr>
      </a:lvl1pPr>
      <a:lvl2pPr algn="l" rtl="0" eaLnBrk="1" fontAlgn="base" hangingPunct="1">
        <a:spcBef>
          <a:spcPct val="0"/>
        </a:spcBef>
        <a:spcAft>
          <a:spcPct val="0"/>
        </a:spcAft>
        <a:defRPr sz="3600" b="1">
          <a:solidFill>
            <a:srgbClr val="254B8E"/>
          </a:solidFill>
          <a:latin typeface="Arial" charset="0"/>
          <a:ea typeface="MS PGothic" pitchFamily="34" charset="-128"/>
        </a:defRPr>
      </a:lvl2pPr>
      <a:lvl3pPr algn="l" rtl="0" eaLnBrk="1" fontAlgn="base" hangingPunct="1">
        <a:spcBef>
          <a:spcPct val="0"/>
        </a:spcBef>
        <a:spcAft>
          <a:spcPct val="0"/>
        </a:spcAft>
        <a:defRPr sz="3600" b="1">
          <a:solidFill>
            <a:srgbClr val="254B8E"/>
          </a:solidFill>
          <a:latin typeface="Arial" charset="0"/>
          <a:ea typeface="MS PGothic" pitchFamily="34" charset="-128"/>
        </a:defRPr>
      </a:lvl3pPr>
      <a:lvl4pPr algn="l" rtl="0" eaLnBrk="1" fontAlgn="base" hangingPunct="1">
        <a:spcBef>
          <a:spcPct val="0"/>
        </a:spcBef>
        <a:spcAft>
          <a:spcPct val="0"/>
        </a:spcAft>
        <a:defRPr sz="3600" b="1">
          <a:solidFill>
            <a:srgbClr val="254B8E"/>
          </a:solidFill>
          <a:latin typeface="Arial" charset="0"/>
          <a:ea typeface="MS PGothic" pitchFamily="34" charset="-128"/>
        </a:defRPr>
      </a:lvl4pPr>
      <a:lvl5pPr algn="l" rtl="0" eaLnBrk="1" fontAlgn="base" hangingPunct="1">
        <a:spcBef>
          <a:spcPct val="0"/>
        </a:spcBef>
        <a:spcAft>
          <a:spcPct val="0"/>
        </a:spcAft>
        <a:defRPr sz="3600" b="1">
          <a:solidFill>
            <a:srgbClr val="254B8E"/>
          </a:solidFill>
          <a:latin typeface="Arial" charset="0"/>
          <a:ea typeface="MS PGothic" pitchFamily="34" charset="-128"/>
        </a:defRPr>
      </a:lvl5pPr>
      <a:lvl6pPr marL="457200" algn="l" rtl="0" eaLnBrk="1" fontAlgn="base" hangingPunct="1">
        <a:spcBef>
          <a:spcPct val="0"/>
        </a:spcBef>
        <a:spcAft>
          <a:spcPct val="0"/>
        </a:spcAft>
        <a:defRPr sz="3600" b="1">
          <a:solidFill>
            <a:srgbClr val="254B8E"/>
          </a:solidFill>
          <a:latin typeface="Arial" charset="0"/>
        </a:defRPr>
      </a:lvl6pPr>
      <a:lvl7pPr marL="914400" algn="l" rtl="0" eaLnBrk="1" fontAlgn="base" hangingPunct="1">
        <a:spcBef>
          <a:spcPct val="0"/>
        </a:spcBef>
        <a:spcAft>
          <a:spcPct val="0"/>
        </a:spcAft>
        <a:defRPr sz="3600" b="1">
          <a:solidFill>
            <a:srgbClr val="254B8E"/>
          </a:solidFill>
          <a:latin typeface="Arial" charset="0"/>
        </a:defRPr>
      </a:lvl7pPr>
      <a:lvl8pPr marL="1371600" algn="l" rtl="0" eaLnBrk="1" fontAlgn="base" hangingPunct="1">
        <a:spcBef>
          <a:spcPct val="0"/>
        </a:spcBef>
        <a:spcAft>
          <a:spcPct val="0"/>
        </a:spcAft>
        <a:defRPr sz="3600" b="1">
          <a:solidFill>
            <a:srgbClr val="254B8E"/>
          </a:solidFill>
          <a:latin typeface="Arial" charset="0"/>
        </a:defRPr>
      </a:lvl8pPr>
      <a:lvl9pPr marL="1828800" algn="l" rtl="0" eaLnBrk="1" fontAlgn="base" hangingPunct="1">
        <a:spcBef>
          <a:spcPct val="0"/>
        </a:spcBef>
        <a:spcAft>
          <a:spcPct val="0"/>
        </a:spcAft>
        <a:defRPr sz="3600" b="1">
          <a:solidFill>
            <a:srgbClr val="254B8E"/>
          </a:solidFill>
          <a:latin typeface="Arial" charset="0"/>
        </a:defRPr>
      </a:lvl9pPr>
    </p:titleStyle>
    <p:bodyStyle>
      <a:lvl1pPr marL="342900" indent="-342900" algn="l" rtl="0" eaLnBrk="1" fontAlgn="base" hangingPunct="1">
        <a:spcBef>
          <a:spcPct val="20000"/>
        </a:spcBef>
        <a:spcAft>
          <a:spcPct val="0"/>
        </a:spcAft>
        <a:buChar char="•"/>
        <a:defRPr sz="3200">
          <a:solidFill>
            <a:schemeClr val="tx2"/>
          </a:solidFill>
          <a:latin typeface="+mn-lt"/>
          <a:ea typeface="MS PGothic" pitchFamily="34" charset="-128"/>
          <a:cs typeface="+mn-cs"/>
        </a:defRPr>
      </a:lvl1pPr>
      <a:lvl2pPr marL="742950" indent="-285750" algn="l" rtl="0" eaLnBrk="1" fontAlgn="base" hangingPunct="1">
        <a:spcBef>
          <a:spcPct val="20000"/>
        </a:spcBef>
        <a:spcAft>
          <a:spcPct val="0"/>
        </a:spcAft>
        <a:buChar char="–"/>
        <a:defRPr sz="2800">
          <a:solidFill>
            <a:schemeClr val="tx2"/>
          </a:solidFill>
          <a:latin typeface="+mn-lt"/>
          <a:ea typeface="MS PGothic" pitchFamily="34" charset="-128"/>
        </a:defRPr>
      </a:lvl2pPr>
      <a:lvl3pPr marL="1143000" indent="-228600" algn="l" rtl="0" eaLnBrk="1" fontAlgn="base" hangingPunct="1">
        <a:spcBef>
          <a:spcPct val="20000"/>
        </a:spcBef>
        <a:spcAft>
          <a:spcPct val="0"/>
        </a:spcAft>
        <a:buChar char="•"/>
        <a:defRPr sz="2400">
          <a:solidFill>
            <a:schemeClr val="tx2"/>
          </a:solidFill>
          <a:latin typeface="+mn-lt"/>
          <a:ea typeface="MS PGothic" pitchFamily="34" charset="-128"/>
        </a:defRPr>
      </a:lvl3pPr>
      <a:lvl4pPr marL="1600200" indent="-228600" algn="l" rtl="0" eaLnBrk="1" fontAlgn="base" hangingPunct="1">
        <a:spcBef>
          <a:spcPct val="20000"/>
        </a:spcBef>
        <a:spcAft>
          <a:spcPct val="0"/>
        </a:spcAft>
        <a:buChar char="–"/>
        <a:defRPr sz="2000">
          <a:solidFill>
            <a:schemeClr val="tx2"/>
          </a:solidFill>
          <a:latin typeface="+mn-lt"/>
          <a:ea typeface="MS PGothic" pitchFamily="34" charset="-128"/>
        </a:defRPr>
      </a:lvl4pPr>
      <a:lvl5pPr marL="2057400" indent="-228600" algn="l" rtl="0" eaLnBrk="1" fontAlgn="base" hangingPunct="1">
        <a:spcBef>
          <a:spcPct val="20000"/>
        </a:spcBef>
        <a:spcAft>
          <a:spcPct val="0"/>
        </a:spcAft>
        <a:buChar char="»"/>
        <a:defRPr sz="2000">
          <a:solidFill>
            <a:schemeClr val="tx2"/>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rgbClr val="254B8E"/>
          </a:solidFill>
          <a:latin typeface="+mn-lt"/>
        </a:defRPr>
      </a:lvl6pPr>
      <a:lvl7pPr marL="2971800" indent="-228600" algn="l" rtl="0" eaLnBrk="1" fontAlgn="base" hangingPunct="1">
        <a:spcBef>
          <a:spcPct val="20000"/>
        </a:spcBef>
        <a:spcAft>
          <a:spcPct val="0"/>
        </a:spcAft>
        <a:buChar char="»"/>
        <a:defRPr sz="2000">
          <a:solidFill>
            <a:srgbClr val="254B8E"/>
          </a:solidFill>
          <a:latin typeface="+mn-lt"/>
        </a:defRPr>
      </a:lvl7pPr>
      <a:lvl8pPr marL="3429000" indent="-228600" algn="l" rtl="0" eaLnBrk="1" fontAlgn="base" hangingPunct="1">
        <a:spcBef>
          <a:spcPct val="20000"/>
        </a:spcBef>
        <a:spcAft>
          <a:spcPct val="0"/>
        </a:spcAft>
        <a:buChar char="»"/>
        <a:defRPr sz="2000">
          <a:solidFill>
            <a:srgbClr val="254B8E"/>
          </a:solidFill>
          <a:latin typeface="+mn-lt"/>
        </a:defRPr>
      </a:lvl8pPr>
      <a:lvl9pPr marL="3886200" indent="-228600" algn="l" rtl="0" eaLnBrk="1" fontAlgn="base" hangingPunct="1">
        <a:spcBef>
          <a:spcPct val="20000"/>
        </a:spcBef>
        <a:spcAft>
          <a:spcPct val="0"/>
        </a:spcAft>
        <a:buChar char="»"/>
        <a:defRPr sz="2000">
          <a:solidFill>
            <a:srgbClr val="254B8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2" y="2495550"/>
            <a:ext cx="8736494" cy="857250"/>
          </a:xfrm>
        </p:spPr>
        <p:txBody>
          <a:bodyPr/>
          <a:lstStyle/>
          <a:p>
            <a:r>
              <a:rPr lang="en-US" sz="3400" dirty="0"/>
              <a:t>Post COVID Conditions (“Long COVID”</a:t>
            </a:r>
            <a:r>
              <a:rPr lang="en-US" dirty="0"/>
              <a:t>)</a:t>
            </a:r>
          </a:p>
        </p:txBody>
      </p:sp>
      <p:sp>
        <p:nvSpPr>
          <p:cNvPr id="3" name="Subtitle 2"/>
          <p:cNvSpPr>
            <a:spLocks noGrp="1"/>
          </p:cNvSpPr>
          <p:nvPr>
            <p:ph type="subTitle" idx="1"/>
          </p:nvPr>
        </p:nvSpPr>
        <p:spPr>
          <a:xfrm>
            <a:off x="228602" y="3429000"/>
            <a:ext cx="8736494" cy="1077216"/>
          </a:xfrm>
        </p:spPr>
        <p:txBody>
          <a:bodyPr>
            <a:normAutofit fontScale="92500" lnSpcReduction="10000"/>
          </a:bodyPr>
          <a:lstStyle/>
          <a:p>
            <a:r>
              <a:rPr lang="en-US" sz="2200" dirty="0"/>
              <a:t>Kelly </a:t>
            </a:r>
            <a:r>
              <a:rPr lang="en-US" sz="2200" dirty="0" err="1"/>
              <a:t>Gebo</a:t>
            </a:r>
            <a:r>
              <a:rPr lang="en-US" sz="2200" dirty="0"/>
              <a:t>, MD MPH</a:t>
            </a:r>
          </a:p>
          <a:p>
            <a:r>
              <a:rPr lang="en-US" sz="2200" dirty="0"/>
              <a:t>Johns Hopkins University </a:t>
            </a:r>
          </a:p>
          <a:p>
            <a:r>
              <a:rPr lang="en-US" sz="2200" dirty="0"/>
              <a:t>November 18, 2023</a:t>
            </a:r>
          </a:p>
          <a:p>
            <a:endParaRPr lang="en-US" dirty="0"/>
          </a:p>
          <a:p>
            <a:endParaRPr lang="en-US" dirty="0"/>
          </a:p>
        </p:txBody>
      </p:sp>
    </p:spTree>
    <p:extLst>
      <p:ext uri="{BB962C8B-B14F-4D97-AF65-F5344CB8AC3E}">
        <p14:creationId xmlns:p14="http://schemas.microsoft.com/office/powerpoint/2010/main" val="1314238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1308-8FFD-2EB4-0BA1-C048122CB34A}"/>
              </a:ext>
            </a:extLst>
          </p:cNvPr>
          <p:cNvSpPr>
            <a:spLocks noGrp="1"/>
          </p:cNvSpPr>
          <p:nvPr>
            <p:ph type="title"/>
          </p:nvPr>
        </p:nvSpPr>
        <p:spPr>
          <a:xfrm>
            <a:off x="228601" y="293688"/>
            <a:ext cx="7445828" cy="857250"/>
          </a:xfrm>
        </p:spPr>
        <p:txBody>
          <a:bodyPr/>
          <a:lstStyle/>
          <a:p>
            <a:r>
              <a:rPr lang="en-US" dirty="0"/>
              <a:t>PASC Definition from RECOVER</a:t>
            </a:r>
          </a:p>
        </p:txBody>
      </p:sp>
      <p:pic>
        <p:nvPicPr>
          <p:cNvPr id="6" name="Content Placeholder 5" descr="A screenshot of a graph&#10;&#10;Description automatically generated">
            <a:extLst>
              <a:ext uri="{FF2B5EF4-FFF2-40B4-BE49-F238E27FC236}">
                <a16:creationId xmlns:a16="http://schemas.microsoft.com/office/drawing/2014/main" id="{0AF3E9E7-C0A0-1644-E8E9-9D5F14AFAA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312" y="832991"/>
            <a:ext cx="8300241" cy="3910459"/>
          </a:xfrm>
        </p:spPr>
      </p:pic>
      <p:sp>
        <p:nvSpPr>
          <p:cNvPr id="4" name="Footer Placeholder 3">
            <a:extLst>
              <a:ext uri="{FF2B5EF4-FFF2-40B4-BE49-F238E27FC236}">
                <a16:creationId xmlns:a16="http://schemas.microsoft.com/office/drawing/2014/main" id="{C103F785-6E6D-8035-6199-ED8104E2B0C0}"/>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5812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D493-3C3D-4CC9-BCEE-38603187DECF}"/>
              </a:ext>
            </a:extLst>
          </p:cNvPr>
          <p:cNvSpPr>
            <a:spLocks noGrp="1"/>
          </p:cNvSpPr>
          <p:nvPr>
            <p:ph type="title"/>
          </p:nvPr>
        </p:nvSpPr>
        <p:spPr/>
        <p:txBody>
          <a:bodyPr/>
          <a:lstStyle/>
          <a:p>
            <a:pPr algn="ctr"/>
            <a:r>
              <a:rPr lang="en-US" dirty="0"/>
              <a:t>Risk Factors for Long COVID</a:t>
            </a:r>
          </a:p>
        </p:txBody>
      </p:sp>
      <p:sp>
        <p:nvSpPr>
          <p:cNvPr id="3" name="Content Placeholder 2">
            <a:extLst>
              <a:ext uri="{FF2B5EF4-FFF2-40B4-BE49-F238E27FC236}">
                <a16:creationId xmlns:a16="http://schemas.microsoft.com/office/drawing/2014/main" id="{70651CC2-6EDF-4D5E-8855-495FEC104150}"/>
              </a:ext>
            </a:extLst>
          </p:cNvPr>
          <p:cNvSpPr>
            <a:spLocks noGrp="1"/>
          </p:cNvSpPr>
          <p:nvPr>
            <p:ph idx="1"/>
          </p:nvPr>
        </p:nvSpPr>
        <p:spPr/>
        <p:txBody>
          <a:bodyPr/>
          <a:lstStyle/>
          <a:p>
            <a:r>
              <a:rPr lang="en-US" sz="1800" dirty="0"/>
              <a:t>Non-hospitalized adults</a:t>
            </a:r>
          </a:p>
          <a:p>
            <a:pPr lvl="1"/>
            <a:r>
              <a:rPr lang="en-US" sz="1500" dirty="0"/>
              <a:t>Female sex</a:t>
            </a:r>
          </a:p>
          <a:p>
            <a:pPr lvl="1"/>
            <a:r>
              <a:rPr lang="en-US" sz="1500" dirty="0"/>
              <a:t>Ethnic minority</a:t>
            </a:r>
          </a:p>
          <a:p>
            <a:pPr lvl="1"/>
            <a:r>
              <a:rPr lang="en-US" sz="1500" dirty="0"/>
              <a:t>Socioeconomic deprivation</a:t>
            </a:r>
          </a:p>
          <a:p>
            <a:pPr lvl="1"/>
            <a:r>
              <a:rPr lang="en-US" sz="1500" dirty="0"/>
              <a:t>Smoking</a:t>
            </a:r>
          </a:p>
          <a:p>
            <a:pPr lvl="1"/>
            <a:r>
              <a:rPr lang="en-US" sz="1500" dirty="0"/>
              <a:t>Obesity </a:t>
            </a:r>
          </a:p>
          <a:p>
            <a:pPr lvl="1"/>
            <a:r>
              <a:rPr lang="en-US" sz="1500" dirty="0"/>
              <a:t>Increased along a gradient of decreasing age</a:t>
            </a:r>
          </a:p>
        </p:txBody>
      </p:sp>
      <p:pic>
        <p:nvPicPr>
          <p:cNvPr id="6" name="Content Placeholder 5">
            <a:extLst>
              <a:ext uri="{FF2B5EF4-FFF2-40B4-BE49-F238E27FC236}">
                <a16:creationId xmlns:a16="http://schemas.microsoft.com/office/drawing/2014/main" id="{EACE0000-9379-4F49-83FF-F3C316EC69AA}"/>
              </a:ext>
            </a:extLst>
          </p:cNvPr>
          <p:cNvPicPr>
            <a:picLocks noChangeAspect="1"/>
          </p:cNvPicPr>
          <p:nvPr/>
        </p:nvPicPr>
        <p:blipFill rotWithShape="1">
          <a:blip r:embed="rId3">
            <a:extLst>
              <a:ext uri="{28A0092B-C50C-407E-A947-70E740481C1C}">
                <a14:useLocalDpi xmlns:a14="http://schemas.microsoft.com/office/drawing/2010/main" val="0"/>
              </a:ext>
            </a:extLst>
          </a:blip>
          <a:srcRect l="5765"/>
          <a:stretch/>
        </p:blipFill>
        <p:spPr bwMode="black">
          <a:xfrm>
            <a:off x="5602906" y="1408610"/>
            <a:ext cx="3400802" cy="2420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7" name="Rectangle 6">
            <a:extLst>
              <a:ext uri="{FF2B5EF4-FFF2-40B4-BE49-F238E27FC236}">
                <a16:creationId xmlns:a16="http://schemas.microsoft.com/office/drawing/2014/main" id="{77781366-7FC3-4EF5-9F41-EF3389C06E10}"/>
              </a:ext>
            </a:extLst>
          </p:cNvPr>
          <p:cNvSpPr/>
          <p:nvPr/>
        </p:nvSpPr>
        <p:spPr>
          <a:xfrm>
            <a:off x="5743783" y="3898814"/>
            <a:ext cx="2229686" cy="553998"/>
          </a:xfrm>
          <a:prstGeom prst="rect">
            <a:avLst/>
          </a:prstGeom>
        </p:spPr>
        <p:txBody>
          <a:bodyPr wrap="square">
            <a:spAutoFit/>
          </a:bodyPr>
          <a:lstStyle/>
          <a:p>
            <a:r>
              <a:rPr lang="en-US" sz="750" dirty="0" err="1"/>
              <a:t>Su</a:t>
            </a:r>
            <a:r>
              <a:rPr lang="en-US" sz="750" dirty="0"/>
              <a:t>, Y., Yuan, D., Chen, D. G., Ng, R. H., Wang, K., Choi, J., ... &amp; Heath, J. R. (2022). Multiple Early Factors Anticipate Post-Acute COVID-19 Sequelae. Cell.</a:t>
            </a:r>
          </a:p>
        </p:txBody>
      </p:sp>
      <p:sp>
        <p:nvSpPr>
          <p:cNvPr id="8" name="TextBox 7">
            <a:extLst>
              <a:ext uri="{FF2B5EF4-FFF2-40B4-BE49-F238E27FC236}">
                <a16:creationId xmlns:a16="http://schemas.microsoft.com/office/drawing/2014/main" id="{2CE19970-858C-44AA-BB6C-DCE3C9AFF436}"/>
              </a:ext>
            </a:extLst>
          </p:cNvPr>
          <p:cNvSpPr txBox="1"/>
          <p:nvPr/>
        </p:nvSpPr>
        <p:spPr>
          <a:xfrm>
            <a:off x="579716" y="3890157"/>
            <a:ext cx="3558941" cy="507831"/>
          </a:xfrm>
          <a:prstGeom prst="rect">
            <a:avLst/>
          </a:prstGeom>
          <a:noFill/>
        </p:spPr>
        <p:txBody>
          <a:bodyPr wrap="square" rtlCol="0">
            <a:spAutoFit/>
          </a:bodyPr>
          <a:lstStyle/>
          <a:p>
            <a:r>
              <a:rPr lang="en-US" sz="900" dirty="0"/>
              <a:t>Subramanian, A., </a:t>
            </a:r>
            <a:r>
              <a:rPr lang="en-US" sz="900" dirty="0" err="1"/>
              <a:t>Nirantharakumar</a:t>
            </a:r>
            <a:r>
              <a:rPr lang="en-US" sz="900" dirty="0"/>
              <a:t>, K., Hughes, S., Myles, P., Williams, T., Gokhale, K. M., ... &amp; Haroon, S. (2022). Symptoms and risk factors for long COVID in non-hospitalized adults. </a:t>
            </a:r>
            <a:r>
              <a:rPr lang="en-US" sz="900" i="1" dirty="0"/>
              <a:t>Nature Medicine</a:t>
            </a:r>
            <a:r>
              <a:rPr lang="en-US" sz="900" dirty="0"/>
              <a:t>, 1-9.</a:t>
            </a:r>
          </a:p>
        </p:txBody>
      </p:sp>
    </p:spTree>
    <p:extLst>
      <p:ext uri="{BB962C8B-B14F-4D97-AF65-F5344CB8AC3E}">
        <p14:creationId xmlns:p14="http://schemas.microsoft.com/office/powerpoint/2010/main" val="3011733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01AAF-440D-47F0-B8D7-EF39EBD26C97}"/>
              </a:ext>
            </a:extLst>
          </p:cNvPr>
          <p:cNvSpPr>
            <a:spLocks noGrp="1"/>
          </p:cNvSpPr>
          <p:nvPr>
            <p:ph type="title"/>
          </p:nvPr>
        </p:nvSpPr>
        <p:spPr>
          <a:xfrm>
            <a:off x="255826" y="187566"/>
            <a:ext cx="7086600" cy="857250"/>
          </a:xfrm>
        </p:spPr>
        <p:txBody>
          <a:bodyPr>
            <a:normAutofit/>
          </a:bodyPr>
          <a:lstStyle/>
          <a:p>
            <a:r>
              <a:rPr lang="en-US" sz="2850" dirty="0"/>
              <a:t>Theories on Pathophysiology of PCC</a:t>
            </a:r>
          </a:p>
        </p:txBody>
      </p:sp>
      <p:sp>
        <p:nvSpPr>
          <p:cNvPr id="4" name="Content Placeholder 3">
            <a:extLst>
              <a:ext uri="{FF2B5EF4-FFF2-40B4-BE49-F238E27FC236}">
                <a16:creationId xmlns:a16="http://schemas.microsoft.com/office/drawing/2014/main" id="{E8371CD3-D58D-CE65-F4BD-6C1F2F4F3E1B}"/>
              </a:ext>
            </a:extLst>
          </p:cNvPr>
          <p:cNvSpPr>
            <a:spLocks noGrp="1"/>
          </p:cNvSpPr>
          <p:nvPr>
            <p:ph idx="1"/>
          </p:nvPr>
        </p:nvSpPr>
        <p:spPr/>
        <p:txBody>
          <a:bodyPr/>
          <a:lstStyle/>
          <a:p>
            <a:endParaRPr lang="en-US"/>
          </a:p>
        </p:txBody>
      </p:sp>
      <p:pic>
        <p:nvPicPr>
          <p:cNvPr id="7" name="Content Placeholder 5">
            <a:extLst>
              <a:ext uri="{FF2B5EF4-FFF2-40B4-BE49-F238E27FC236}">
                <a16:creationId xmlns:a16="http://schemas.microsoft.com/office/drawing/2014/main" id="{7C3C343F-63DD-4D70-9DF2-535A5452281C}"/>
              </a:ext>
            </a:extLst>
          </p:cNvPr>
          <p:cNvPicPr>
            <a:picLocks noChangeAspect="1"/>
          </p:cNvPicPr>
          <p:nvPr/>
        </p:nvPicPr>
        <p:blipFill rotWithShape="1">
          <a:blip r:embed="rId3">
            <a:extLst>
              <a:ext uri="{28A0092B-C50C-407E-A947-70E740481C1C}">
                <a14:useLocalDpi xmlns:a14="http://schemas.microsoft.com/office/drawing/2010/main" val="0"/>
              </a:ext>
            </a:extLst>
          </a:blip>
          <a:srcRect l="3407" b="1125"/>
          <a:stretch/>
        </p:blipFill>
        <p:spPr>
          <a:xfrm>
            <a:off x="5194803" y="1869434"/>
            <a:ext cx="1913832" cy="1316229"/>
          </a:xfrm>
        </p:spPr>
      </p:pic>
      <p:sp>
        <p:nvSpPr>
          <p:cNvPr id="10" name="Rectangle 9">
            <a:extLst>
              <a:ext uri="{FF2B5EF4-FFF2-40B4-BE49-F238E27FC236}">
                <a16:creationId xmlns:a16="http://schemas.microsoft.com/office/drawing/2014/main" id="{B973AA2F-0CA4-42DE-8F57-69736A060A7D}"/>
              </a:ext>
            </a:extLst>
          </p:cNvPr>
          <p:cNvSpPr/>
          <p:nvPr/>
        </p:nvSpPr>
        <p:spPr>
          <a:xfrm>
            <a:off x="255826" y="4755993"/>
            <a:ext cx="7603904" cy="219291"/>
          </a:xfrm>
          <a:prstGeom prst="rect">
            <a:avLst/>
          </a:prstGeom>
        </p:spPr>
        <p:txBody>
          <a:bodyPr wrap="square">
            <a:spAutoFit/>
          </a:bodyPr>
          <a:lstStyle/>
          <a:p>
            <a:r>
              <a:rPr lang="en-US" sz="825" dirty="0"/>
              <a:t>Davis, H. E., </a:t>
            </a:r>
            <a:r>
              <a:rPr lang="en-US" sz="825" dirty="0" err="1"/>
              <a:t>McCorkell</a:t>
            </a:r>
            <a:r>
              <a:rPr lang="en-US" sz="825" dirty="0"/>
              <a:t>, L., Vogel, J. M., &amp; </a:t>
            </a:r>
            <a:r>
              <a:rPr lang="en-US" sz="825" dirty="0" err="1"/>
              <a:t>Topol</a:t>
            </a:r>
            <a:r>
              <a:rPr lang="en-US" sz="825" dirty="0"/>
              <a:t>, E. J. (2023). Long COVID: major findings, mechanisms and recommendations. </a:t>
            </a:r>
            <a:r>
              <a:rPr lang="en-US" sz="825" i="1" dirty="0"/>
              <a:t>Nature Reviews Microbiology</a:t>
            </a:r>
            <a:r>
              <a:rPr lang="en-US" sz="825" dirty="0"/>
              <a:t>, 1-14.</a:t>
            </a:r>
            <a:endParaRPr lang="en-US" sz="675" dirty="0"/>
          </a:p>
        </p:txBody>
      </p:sp>
      <p:pic>
        <p:nvPicPr>
          <p:cNvPr id="3" name="Picture 2">
            <a:extLst>
              <a:ext uri="{FF2B5EF4-FFF2-40B4-BE49-F238E27FC236}">
                <a16:creationId xmlns:a16="http://schemas.microsoft.com/office/drawing/2014/main" id="{D5C71610-0AAE-4DA9-8E5B-DBE4342E323A}"/>
              </a:ext>
            </a:extLst>
          </p:cNvPr>
          <p:cNvPicPr>
            <a:picLocks noChangeAspect="1"/>
          </p:cNvPicPr>
          <p:nvPr/>
        </p:nvPicPr>
        <p:blipFill>
          <a:blip r:embed="rId4"/>
          <a:stretch>
            <a:fillRect/>
          </a:stretch>
        </p:blipFill>
        <p:spPr>
          <a:xfrm>
            <a:off x="255826" y="844873"/>
            <a:ext cx="8107978" cy="3453755"/>
          </a:xfrm>
          <a:prstGeom prst="rect">
            <a:avLst/>
          </a:prstGeom>
        </p:spPr>
      </p:pic>
    </p:spTree>
    <p:extLst>
      <p:ext uri="{BB962C8B-B14F-4D97-AF65-F5344CB8AC3E}">
        <p14:creationId xmlns:p14="http://schemas.microsoft.com/office/powerpoint/2010/main" val="22880260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275E-98A7-CF04-D991-A8B4487729C1}"/>
              </a:ext>
            </a:extLst>
          </p:cNvPr>
          <p:cNvSpPr>
            <a:spLocks noGrp="1"/>
          </p:cNvSpPr>
          <p:nvPr>
            <p:ph type="title"/>
          </p:nvPr>
        </p:nvSpPr>
        <p:spPr/>
        <p:txBody>
          <a:bodyPr/>
          <a:lstStyle/>
          <a:p>
            <a:r>
              <a:rPr lang="en-US" dirty="0"/>
              <a:t>Serotonin reduction in PCC</a:t>
            </a:r>
          </a:p>
        </p:txBody>
      </p:sp>
      <p:sp>
        <p:nvSpPr>
          <p:cNvPr id="3" name="Content Placeholder 2">
            <a:extLst>
              <a:ext uri="{FF2B5EF4-FFF2-40B4-BE49-F238E27FC236}">
                <a16:creationId xmlns:a16="http://schemas.microsoft.com/office/drawing/2014/main" id="{B9866FF9-B6F4-B9D8-18AE-45E5F38FB00F}"/>
              </a:ext>
            </a:extLst>
          </p:cNvPr>
          <p:cNvSpPr>
            <a:spLocks noGrp="1"/>
          </p:cNvSpPr>
          <p:nvPr>
            <p:ph idx="1"/>
          </p:nvPr>
        </p:nvSpPr>
        <p:spPr/>
        <p:txBody>
          <a:bodyPr/>
          <a:lstStyle/>
          <a:p>
            <a:r>
              <a:rPr lang="en-US" sz="2000" dirty="0">
                <a:effectLst/>
                <a:latin typeface="Helvetica" pitchFamily="2" charset="0"/>
              </a:rPr>
              <a:t>PCC is associated with reduced circulating serotonin levels</a:t>
            </a:r>
          </a:p>
          <a:p>
            <a:r>
              <a:rPr lang="en-US" sz="2000" dirty="0">
                <a:effectLst/>
                <a:latin typeface="Helvetica" pitchFamily="2" charset="0"/>
              </a:rPr>
              <a:t>Serotonin depletion is driven by viral RNA-induced type</a:t>
            </a:r>
            <a:r>
              <a:rPr lang="en-US" sz="2000" dirty="0">
                <a:latin typeface="Helvetica" pitchFamily="2" charset="0"/>
              </a:rPr>
              <a:t> </a:t>
            </a:r>
            <a:r>
              <a:rPr lang="en-US" sz="2000" dirty="0">
                <a:effectLst/>
                <a:latin typeface="Helvetica" pitchFamily="2" charset="0"/>
              </a:rPr>
              <a:t>interferons (IFNs)</a:t>
            </a:r>
          </a:p>
          <a:p>
            <a:r>
              <a:rPr lang="en-US" sz="2000" dirty="0">
                <a:effectLst/>
                <a:latin typeface="Helvetica" pitchFamily="2" charset="0"/>
              </a:rPr>
              <a:t>IFNs reduce serotonin through diminished tryptophan uptake and hypercoagulability</a:t>
            </a:r>
          </a:p>
          <a:p>
            <a:r>
              <a:rPr lang="en-US" sz="2000" dirty="0">
                <a:effectLst/>
                <a:latin typeface="Helvetica" pitchFamily="2" charset="0"/>
              </a:rPr>
              <a:t>Peripheral serotonin deficiency impairs cognition via reduced vagal signaling</a:t>
            </a:r>
          </a:p>
          <a:p>
            <a:endParaRPr lang="en-US" dirty="0"/>
          </a:p>
        </p:txBody>
      </p:sp>
      <p:sp>
        <p:nvSpPr>
          <p:cNvPr id="4" name="Footer Placeholder 3">
            <a:extLst>
              <a:ext uri="{FF2B5EF4-FFF2-40B4-BE49-F238E27FC236}">
                <a16:creationId xmlns:a16="http://schemas.microsoft.com/office/drawing/2014/main" id="{B421E08A-5CA0-BFAD-3DC6-99538DA8F96D}"/>
              </a:ext>
            </a:extLst>
          </p:cNvPr>
          <p:cNvSpPr>
            <a:spLocks noGrp="1"/>
          </p:cNvSpPr>
          <p:nvPr>
            <p:ph type="ftr" sz="quarter" idx="11"/>
          </p:nvPr>
        </p:nvSpPr>
        <p:spPr/>
        <p:txBody>
          <a:bodyPr/>
          <a:lstStyle/>
          <a:p>
            <a:pPr>
              <a:defRPr/>
            </a:pPr>
            <a:r>
              <a:rPr lang="en-US" dirty="0"/>
              <a:t>Wong </a:t>
            </a:r>
            <a:r>
              <a:rPr lang="en-US" i="1" dirty="0"/>
              <a:t>Cell</a:t>
            </a:r>
            <a:r>
              <a:rPr lang="en-US" dirty="0"/>
              <a:t> 2023</a:t>
            </a:r>
          </a:p>
          <a:p>
            <a:pPr>
              <a:defRPr/>
            </a:pPr>
            <a:endParaRPr lang="en-US" dirty="0"/>
          </a:p>
        </p:txBody>
      </p:sp>
      <p:pic>
        <p:nvPicPr>
          <p:cNvPr id="6" name="Picture 5" descr="A diagram of a virus&#10;&#10;Description automatically generated">
            <a:extLst>
              <a:ext uri="{FF2B5EF4-FFF2-40B4-BE49-F238E27FC236}">
                <a16:creationId xmlns:a16="http://schemas.microsoft.com/office/drawing/2014/main" id="{764D91B7-41AD-54E0-CC0F-30EB58268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8" y="1498600"/>
            <a:ext cx="3086100" cy="3073400"/>
          </a:xfrm>
          <a:prstGeom prst="rect">
            <a:avLst/>
          </a:prstGeom>
        </p:spPr>
      </p:pic>
    </p:spTree>
    <p:extLst>
      <p:ext uri="{BB962C8B-B14F-4D97-AF65-F5344CB8AC3E}">
        <p14:creationId xmlns:p14="http://schemas.microsoft.com/office/powerpoint/2010/main" val="658271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www.science.org/cms/10.1126/science.abm2052/asset/823dd29f-c35b-4a3c-adb0-16da514705cb/assets/graphic/science.abm2052-f1.svg">
            <a:extLst>
              <a:ext uri="{FF2B5EF4-FFF2-40B4-BE49-F238E27FC236}">
                <a16:creationId xmlns:a16="http://schemas.microsoft.com/office/drawing/2014/main" id="{527F8E58-C044-4B54-A7AD-AF570CA51BB8}"/>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800"/>
          </a:p>
        </p:txBody>
      </p:sp>
      <p:sp>
        <p:nvSpPr>
          <p:cNvPr id="2" name="Title 1">
            <a:extLst>
              <a:ext uri="{FF2B5EF4-FFF2-40B4-BE49-F238E27FC236}">
                <a16:creationId xmlns:a16="http://schemas.microsoft.com/office/drawing/2014/main" id="{6EA82B96-854F-F57B-CDDE-6226FBF3D1A8}"/>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440BA3A0-1EA0-453A-8231-8131E34BB46C}"/>
              </a:ext>
            </a:extLst>
          </p:cNvPr>
          <p:cNvPicPr>
            <a:picLocks noGrp="1" noChangeAspect="1"/>
          </p:cNvPicPr>
          <p:nvPr>
            <p:ph idx="1"/>
          </p:nvPr>
        </p:nvPicPr>
        <p:blipFill rotWithShape="1">
          <a:blip r:embed="rId3"/>
          <a:stretch/>
        </p:blipFill>
        <p:spPr>
          <a:xfrm>
            <a:off x="4865915" y="1400175"/>
            <a:ext cx="3012370" cy="3086100"/>
          </a:xfrm>
          <a:prstGeom prst="rect">
            <a:avLst/>
          </a:prstGeom>
        </p:spPr>
      </p:pic>
      <p:sp>
        <p:nvSpPr>
          <p:cNvPr id="10" name="Text Placeholder 9">
            <a:extLst>
              <a:ext uri="{FF2B5EF4-FFF2-40B4-BE49-F238E27FC236}">
                <a16:creationId xmlns:a16="http://schemas.microsoft.com/office/drawing/2014/main" id="{3C827E79-0473-4880-AD2C-3B010A46C96B}"/>
              </a:ext>
            </a:extLst>
          </p:cNvPr>
          <p:cNvSpPr>
            <a:spLocks noGrp="1"/>
          </p:cNvSpPr>
          <p:nvPr>
            <p:ph type="body" sz="half" idx="4294967295"/>
          </p:nvPr>
        </p:nvSpPr>
        <p:spPr>
          <a:xfrm>
            <a:off x="0" y="1400175"/>
            <a:ext cx="4162425" cy="3001963"/>
          </a:xfrm>
        </p:spPr>
        <p:txBody>
          <a:bodyPr>
            <a:normAutofit/>
          </a:bodyPr>
          <a:lstStyle/>
          <a:p>
            <a:pPr marL="214313" indent="-214313">
              <a:buFont typeface="Arial" panose="020B0604020202020204" pitchFamily="34" charset="0"/>
              <a:buChar char="•"/>
            </a:pPr>
            <a:r>
              <a:rPr lang="en-US" sz="1800" dirty="0"/>
              <a:t>22% to 26% of patients at 12 weeks post SARS-CoV-2 infection</a:t>
            </a:r>
          </a:p>
          <a:p>
            <a:pPr marL="214313" indent="-214313">
              <a:buFont typeface="Arial" panose="020B0604020202020204" pitchFamily="34" charset="0"/>
              <a:buChar char="•"/>
            </a:pPr>
            <a:r>
              <a:rPr lang="en-US" sz="1800" dirty="0"/>
              <a:t>Neuroinflammation</a:t>
            </a:r>
          </a:p>
          <a:p>
            <a:pPr marL="557213" lvl="1" indent="-214313">
              <a:buFont typeface="Arial" panose="020B0604020202020204" pitchFamily="34" charset="0"/>
              <a:buChar char="•"/>
            </a:pPr>
            <a:r>
              <a:rPr lang="en-US" sz="1650" dirty="0"/>
              <a:t>Microglia activation</a:t>
            </a:r>
          </a:p>
          <a:p>
            <a:pPr marL="557213" lvl="1" indent="-214313">
              <a:buFont typeface="Arial" panose="020B0604020202020204" pitchFamily="34" charset="0"/>
              <a:buChar char="•"/>
            </a:pPr>
            <a:r>
              <a:rPr lang="en-US" sz="1650" dirty="0"/>
              <a:t>Antibodies</a:t>
            </a:r>
          </a:p>
          <a:p>
            <a:pPr marL="214313" indent="-214313">
              <a:buFont typeface="Arial" panose="020B0604020202020204" pitchFamily="34" charset="0"/>
              <a:buChar char="•"/>
            </a:pPr>
            <a:r>
              <a:rPr lang="en-US" sz="1800" dirty="0"/>
              <a:t>Vascular damage </a:t>
            </a:r>
          </a:p>
          <a:p>
            <a:pPr marL="557213" lvl="1" indent="-214313">
              <a:buFont typeface="Arial" panose="020B0604020202020204" pitchFamily="34" charset="0"/>
              <a:buChar char="•"/>
            </a:pPr>
            <a:r>
              <a:rPr lang="en-US" sz="1500" dirty="0"/>
              <a:t>Coagulopathy</a:t>
            </a:r>
          </a:p>
          <a:p>
            <a:pPr marL="557213" lvl="1" indent="-214313">
              <a:buFont typeface="Arial" panose="020B0604020202020204" pitchFamily="34" charset="0"/>
              <a:buChar char="•"/>
            </a:pPr>
            <a:r>
              <a:rPr lang="en-US" sz="1500" dirty="0"/>
              <a:t>Endothelial dysfunction</a:t>
            </a:r>
          </a:p>
          <a:p>
            <a:pPr marL="557213" lvl="1" indent="-214313">
              <a:buFont typeface="Arial" panose="020B0604020202020204" pitchFamily="34" charset="0"/>
              <a:buChar char="•"/>
            </a:pPr>
            <a:r>
              <a:rPr lang="en-US" sz="1500" dirty="0"/>
              <a:t>Injury to neurons</a:t>
            </a:r>
          </a:p>
          <a:p>
            <a:pPr marL="214313" indent="-214313">
              <a:buFont typeface="Arial" panose="020B0604020202020204" pitchFamily="34" charset="0"/>
              <a:buChar char="•"/>
            </a:pPr>
            <a:endParaRPr lang="en-US" sz="1800" dirty="0"/>
          </a:p>
          <a:p>
            <a:pPr marL="214313" indent="-214313">
              <a:buFont typeface="Arial" panose="020B0604020202020204" pitchFamily="34" charset="0"/>
              <a:buChar char="•"/>
            </a:pPr>
            <a:endParaRPr lang="en-US" sz="1800" dirty="0"/>
          </a:p>
        </p:txBody>
      </p:sp>
      <p:sp>
        <p:nvSpPr>
          <p:cNvPr id="8" name="Rectangle 7">
            <a:extLst>
              <a:ext uri="{FF2B5EF4-FFF2-40B4-BE49-F238E27FC236}">
                <a16:creationId xmlns:a16="http://schemas.microsoft.com/office/drawing/2014/main" id="{78389262-2D0E-4026-8112-530571184BB1}"/>
              </a:ext>
            </a:extLst>
          </p:cNvPr>
          <p:cNvSpPr/>
          <p:nvPr/>
        </p:nvSpPr>
        <p:spPr>
          <a:xfrm>
            <a:off x="241926" y="286807"/>
            <a:ext cx="5136342" cy="415498"/>
          </a:xfrm>
          <a:prstGeom prst="rect">
            <a:avLst/>
          </a:prstGeom>
        </p:spPr>
        <p:txBody>
          <a:bodyPr wrap="none">
            <a:spAutoFit/>
          </a:bodyPr>
          <a:lstStyle/>
          <a:p>
            <a:r>
              <a:rPr lang="en-US" sz="2100" b="1" dirty="0" err="1">
                <a:solidFill>
                  <a:schemeClr val="tx2"/>
                </a:solidFill>
                <a:latin typeface="roboto"/>
              </a:rPr>
              <a:t>Neuropathogenic</a:t>
            </a:r>
            <a:r>
              <a:rPr lang="en-US" sz="2100" b="1" dirty="0">
                <a:solidFill>
                  <a:schemeClr val="tx2"/>
                </a:solidFill>
                <a:latin typeface="roboto"/>
              </a:rPr>
              <a:t> effects of SARS-CoV-2</a:t>
            </a:r>
            <a:endParaRPr lang="en-US" sz="2100" dirty="0">
              <a:solidFill>
                <a:schemeClr val="tx2"/>
              </a:solidFill>
            </a:endParaRPr>
          </a:p>
        </p:txBody>
      </p:sp>
      <p:sp>
        <p:nvSpPr>
          <p:cNvPr id="11" name="Rectangle 10">
            <a:extLst>
              <a:ext uri="{FF2B5EF4-FFF2-40B4-BE49-F238E27FC236}">
                <a16:creationId xmlns:a16="http://schemas.microsoft.com/office/drawing/2014/main" id="{382E92F1-0485-4E20-BE81-139630313A17}"/>
              </a:ext>
            </a:extLst>
          </p:cNvPr>
          <p:cNvSpPr/>
          <p:nvPr/>
        </p:nvSpPr>
        <p:spPr>
          <a:xfrm>
            <a:off x="419493" y="4474213"/>
            <a:ext cx="4038208" cy="415498"/>
          </a:xfrm>
          <a:prstGeom prst="rect">
            <a:avLst/>
          </a:prstGeom>
        </p:spPr>
        <p:txBody>
          <a:bodyPr wrap="square">
            <a:spAutoFit/>
          </a:bodyPr>
          <a:lstStyle/>
          <a:p>
            <a:r>
              <a:rPr lang="en-US" sz="1050" dirty="0">
                <a:solidFill>
                  <a:srgbClr val="222222"/>
                </a:solidFill>
                <a:latin typeface="Arial" panose="020B0604020202020204" pitchFamily="34" charset="0"/>
              </a:rPr>
              <a:t>Spudich, S., &amp; Nath, A. (2022). Nervous system consequences of COVID-19. </a:t>
            </a:r>
            <a:r>
              <a:rPr lang="en-US" sz="1050" i="1" dirty="0">
                <a:solidFill>
                  <a:srgbClr val="222222"/>
                </a:solidFill>
                <a:latin typeface="Arial" panose="020B0604020202020204" pitchFamily="34" charset="0"/>
              </a:rPr>
              <a:t>Science</a:t>
            </a:r>
            <a:r>
              <a:rPr lang="en-US" sz="1050" dirty="0">
                <a:solidFill>
                  <a:srgbClr val="222222"/>
                </a:solidFill>
                <a:latin typeface="Arial" panose="020B0604020202020204" pitchFamily="34" charset="0"/>
              </a:rPr>
              <a:t>, </a:t>
            </a:r>
            <a:r>
              <a:rPr lang="en-US" sz="1050" i="1" dirty="0">
                <a:solidFill>
                  <a:srgbClr val="222222"/>
                </a:solidFill>
                <a:latin typeface="Arial" panose="020B0604020202020204" pitchFamily="34" charset="0"/>
              </a:rPr>
              <a:t>375</a:t>
            </a:r>
            <a:r>
              <a:rPr lang="en-US" sz="1050" dirty="0">
                <a:solidFill>
                  <a:srgbClr val="222222"/>
                </a:solidFill>
                <a:latin typeface="Arial" panose="020B0604020202020204" pitchFamily="34" charset="0"/>
              </a:rPr>
              <a:t>(6578), 267-269.</a:t>
            </a:r>
            <a:endParaRPr lang="en-US" sz="1050" dirty="0"/>
          </a:p>
        </p:txBody>
      </p:sp>
    </p:spTree>
    <p:extLst>
      <p:ext uri="{BB962C8B-B14F-4D97-AF65-F5344CB8AC3E}">
        <p14:creationId xmlns:p14="http://schemas.microsoft.com/office/powerpoint/2010/main" val="3072880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F04C86-4E22-49ED-A27C-0932B22B9228}"/>
              </a:ext>
            </a:extLst>
          </p:cNvPr>
          <p:cNvPicPr>
            <a:picLocks noChangeAspect="1"/>
          </p:cNvPicPr>
          <p:nvPr/>
        </p:nvPicPr>
        <p:blipFill rotWithShape="1">
          <a:blip r:embed="rId3">
            <a:extLst>
              <a:ext uri="{28A0092B-C50C-407E-A947-70E740481C1C}">
                <a14:useLocalDpi xmlns:a14="http://schemas.microsoft.com/office/drawing/2010/main" val="0"/>
              </a:ext>
            </a:extLst>
          </a:blip>
          <a:srcRect t="5533" b="5963"/>
          <a:stretch/>
        </p:blipFill>
        <p:spPr>
          <a:xfrm>
            <a:off x="4217463" y="2035990"/>
            <a:ext cx="4697937" cy="1012009"/>
          </a:xfrm>
          <a:prstGeom prst="rect">
            <a:avLst/>
          </a:prstGeom>
        </p:spPr>
      </p:pic>
      <p:sp>
        <p:nvSpPr>
          <p:cNvPr id="2" name="Title 1">
            <a:extLst>
              <a:ext uri="{FF2B5EF4-FFF2-40B4-BE49-F238E27FC236}">
                <a16:creationId xmlns:a16="http://schemas.microsoft.com/office/drawing/2014/main" id="{F10DBEB1-B823-DC2A-B03F-36C40EFFBA63}"/>
              </a:ext>
            </a:extLst>
          </p:cNvPr>
          <p:cNvSpPr>
            <a:spLocks noGrp="1"/>
          </p:cNvSpPr>
          <p:nvPr>
            <p:ph type="title"/>
          </p:nvPr>
        </p:nvSpPr>
        <p:spPr>
          <a:xfrm>
            <a:off x="0" y="427663"/>
            <a:ext cx="7086600" cy="857250"/>
          </a:xfrm>
        </p:spPr>
        <p:txBody>
          <a:bodyPr/>
          <a:lstStyle/>
          <a:p>
            <a:r>
              <a:rPr lang="en-US" dirty="0"/>
              <a:t>Cardiovascular Risk</a:t>
            </a:r>
          </a:p>
        </p:txBody>
      </p:sp>
      <p:sp>
        <p:nvSpPr>
          <p:cNvPr id="4" name="Content Placeholder 3">
            <a:extLst>
              <a:ext uri="{FF2B5EF4-FFF2-40B4-BE49-F238E27FC236}">
                <a16:creationId xmlns:a16="http://schemas.microsoft.com/office/drawing/2014/main" id="{B47F9B7D-ECFF-4C8E-B4AB-1011998E1826}"/>
              </a:ext>
            </a:extLst>
          </p:cNvPr>
          <p:cNvSpPr>
            <a:spLocks noGrp="1"/>
          </p:cNvSpPr>
          <p:nvPr>
            <p:ph idx="1"/>
          </p:nvPr>
        </p:nvSpPr>
        <p:spPr/>
        <p:txBody>
          <a:bodyPr>
            <a:normAutofit/>
          </a:bodyPr>
          <a:lstStyle/>
          <a:p>
            <a:r>
              <a:rPr lang="en-US" sz="1800" dirty="0"/>
              <a:t>One year risk</a:t>
            </a:r>
          </a:p>
          <a:p>
            <a:pPr lvl="1">
              <a:buFont typeface="Wingdings" panose="05000000000000000000" pitchFamily="2" charset="2"/>
              <a:buChar char="§"/>
            </a:pPr>
            <a:r>
              <a:rPr lang="en-US" sz="1500" dirty="0"/>
              <a:t>Stroke 53% ↑ </a:t>
            </a:r>
          </a:p>
          <a:p>
            <a:pPr lvl="1">
              <a:buFont typeface="Wingdings" panose="05000000000000000000" pitchFamily="2" charset="2"/>
              <a:buChar char="§"/>
            </a:pPr>
            <a:r>
              <a:rPr lang="en-US" sz="1500" dirty="0"/>
              <a:t>MI 66%↑ </a:t>
            </a:r>
          </a:p>
          <a:p>
            <a:pPr lvl="1">
              <a:buFont typeface="Wingdings" panose="05000000000000000000" pitchFamily="2" charset="2"/>
              <a:buChar char="§"/>
            </a:pPr>
            <a:r>
              <a:rPr lang="en-US" sz="1500" dirty="0"/>
              <a:t>Arrythmia 69% ↑</a:t>
            </a:r>
          </a:p>
          <a:p>
            <a:pPr lvl="1">
              <a:buFont typeface="Wingdings" panose="05000000000000000000" pitchFamily="2" charset="2"/>
              <a:buChar char="§"/>
            </a:pPr>
            <a:r>
              <a:rPr lang="en-US" sz="1500" dirty="0"/>
              <a:t>Blood clots (DVT,PE) 139% ↑</a:t>
            </a:r>
          </a:p>
          <a:p>
            <a:pPr marL="342900" lvl="1" indent="0">
              <a:buNone/>
            </a:pPr>
            <a:endParaRPr lang="en-US" sz="1500" dirty="0"/>
          </a:p>
          <a:p>
            <a:r>
              <a:rPr lang="en-US" sz="1800" dirty="0"/>
              <a:t>ICU&gt; Hospitalized&gt; Non hospitalized</a:t>
            </a:r>
          </a:p>
          <a:p>
            <a:pPr marL="0" indent="0">
              <a:buNone/>
            </a:pPr>
            <a:endParaRPr lang="en-US" sz="1800" dirty="0"/>
          </a:p>
          <a:p>
            <a:r>
              <a:rPr lang="en-US" sz="1800" b="1" dirty="0"/>
              <a:t>1-year burden of cardiovascular disease in survivors of acute COVID-19 are substantial</a:t>
            </a:r>
            <a:endParaRPr lang="en-US" sz="1800" dirty="0"/>
          </a:p>
        </p:txBody>
      </p:sp>
    </p:spTree>
    <p:extLst>
      <p:ext uri="{BB962C8B-B14F-4D97-AF65-F5344CB8AC3E}">
        <p14:creationId xmlns:p14="http://schemas.microsoft.com/office/powerpoint/2010/main" val="1366998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189AA9-5CAE-4719-891C-CA5D7DEC1DED}"/>
              </a:ext>
            </a:extLst>
          </p:cNvPr>
          <p:cNvPicPr>
            <a:picLocks noChangeAspect="1"/>
          </p:cNvPicPr>
          <p:nvPr/>
        </p:nvPicPr>
        <p:blipFill rotWithShape="1">
          <a:blip r:embed="rId3"/>
          <a:srcRect t="7179" r="3442"/>
          <a:stretch/>
        </p:blipFill>
        <p:spPr>
          <a:xfrm>
            <a:off x="4677507" y="2464385"/>
            <a:ext cx="4353658" cy="1129130"/>
          </a:xfrm>
          <a:prstGeom prst="rect">
            <a:avLst/>
          </a:prstGeom>
        </p:spPr>
      </p:pic>
      <p:sp>
        <p:nvSpPr>
          <p:cNvPr id="2" name="Title 1">
            <a:extLst>
              <a:ext uri="{FF2B5EF4-FFF2-40B4-BE49-F238E27FC236}">
                <a16:creationId xmlns:a16="http://schemas.microsoft.com/office/drawing/2014/main" id="{804F41F6-EE7E-5E18-06A4-C35D2DA16DCB}"/>
              </a:ext>
            </a:extLst>
          </p:cNvPr>
          <p:cNvSpPr>
            <a:spLocks noGrp="1"/>
          </p:cNvSpPr>
          <p:nvPr>
            <p:ph type="title"/>
          </p:nvPr>
        </p:nvSpPr>
        <p:spPr/>
        <p:txBody>
          <a:bodyPr/>
          <a:lstStyle/>
          <a:p>
            <a:r>
              <a:rPr lang="en-US" dirty="0"/>
              <a:t>Neurologic Outcomes</a:t>
            </a:r>
          </a:p>
        </p:txBody>
      </p:sp>
      <p:sp>
        <p:nvSpPr>
          <p:cNvPr id="6" name="Content Placeholder 5">
            <a:extLst>
              <a:ext uri="{FF2B5EF4-FFF2-40B4-BE49-F238E27FC236}">
                <a16:creationId xmlns:a16="http://schemas.microsoft.com/office/drawing/2014/main" id="{0CC1F9F8-67EA-4901-B29D-2DF60767F3F3}"/>
              </a:ext>
            </a:extLst>
          </p:cNvPr>
          <p:cNvSpPr>
            <a:spLocks noGrp="1"/>
          </p:cNvSpPr>
          <p:nvPr>
            <p:ph idx="1"/>
          </p:nvPr>
        </p:nvSpPr>
        <p:spPr/>
        <p:txBody>
          <a:bodyPr>
            <a:normAutofit fontScale="62500" lnSpcReduction="20000"/>
          </a:bodyPr>
          <a:lstStyle/>
          <a:p>
            <a:r>
              <a:rPr lang="en-US" dirty="0"/>
              <a:t>Increased risk of</a:t>
            </a:r>
          </a:p>
          <a:p>
            <a:pPr lvl="1">
              <a:buFont typeface="Wingdings" panose="05000000000000000000" pitchFamily="2" charset="2"/>
              <a:buChar char="§"/>
            </a:pPr>
            <a:r>
              <a:rPr lang="en-US" dirty="0"/>
              <a:t>Cognitive/memory disorders 80% ↑</a:t>
            </a:r>
          </a:p>
          <a:p>
            <a:pPr lvl="1">
              <a:buFont typeface="Wingdings" panose="05000000000000000000" pitchFamily="2" charset="2"/>
              <a:buChar char="§"/>
            </a:pPr>
            <a:r>
              <a:rPr lang="en-US" dirty="0"/>
              <a:t>Peripheral nerve disorders 34% ↑</a:t>
            </a:r>
          </a:p>
          <a:p>
            <a:pPr lvl="1">
              <a:buFont typeface="Wingdings" panose="05000000000000000000" pitchFamily="2" charset="2"/>
              <a:buChar char="§"/>
            </a:pPr>
            <a:r>
              <a:rPr lang="en-US" dirty="0"/>
              <a:t>MSK disorders 45% ↑</a:t>
            </a:r>
          </a:p>
          <a:p>
            <a:pPr lvl="1">
              <a:buFont typeface="Wingdings" panose="05000000000000000000" pitchFamily="2" charset="2"/>
              <a:buChar char="§"/>
            </a:pPr>
            <a:r>
              <a:rPr lang="en-US" dirty="0"/>
              <a:t>Migraines, Seizures 32% ↑</a:t>
            </a:r>
          </a:p>
          <a:p>
            <a:pPr lvl="1">
              <a:buFont typeface="Wingdings" panose="05000000000000000000" pitchFamily="2" charset="2"/>
              <a:buChar char="§"/>
            </a:pPr>
            <a:r>
              <a:rPr lang="en-US" dirty="0"/>
              <a:t>Movement disorders 42% ↑</a:t>
            </a:r>
          </a:p>
          <a:p>
            <a:pPr lvl="1">
              <a:buFont typeface="Wingdings" panose="05000000000000000000" pitchFamily="2" charset="2"/>
              <a:buChar char="§"/>
            </a:pPr>
            <a:r>
              <a:rPr lang="en-US" dirty="0"/>
              <a:t>Mental Health 43% ↑</a:t>
            </a:r>
          </a:p>
          <a:p>
            <a:pPr lvl="1">
              <a:buFont typeface="Wingdings" panose="05000000000000000000" pitchFamily="2" charset="2"/>
              <a:buChar char="§"/>
            </a:pPr>
            <a:r>
              <a:rPr lang="en-US" dirty="0"/>
              <a:t>GBS, TM, encephalopathy 46% ↑</a:t>
            </a:r>
          </a:p>
          <a:p>
            <a:pPr lvl="1">
              <a:buFont typeface="Wingdings" panose="05000000000000000000" pitchFamily="2" charset="2"/>
              <a:buChar char="§"/>
            </a:pPr>
            <a:endParaRPr lang="en-US" dirty="0"/>
          </a:p>
          <a:p>
            <a:pPr>
              <a:buFont typeface="Wingdings" panose="05000000000000000000" pitchFamily="2" charset="2"/>
              <a:buChar char="§"/>
            </a:pPr>
            <a:r>
              <a:rPr lang="en-US" dirty="0"/>
              <a:t>Hospitalized = Non Hospitalized</a:t>
            </a:r>
          </a:p>
          <a:p>
            <a:pPr marL="600075" lvl="1" indent="-342900">
              <a:buFont typeface="Wingdings" panose="05000000000000000000" pitchFamily="2" charset="2"/>
              <a:buChar char="§"/>
            </a:pPr>
            <a:endParaRPr lang="en-US" dirty="0"/>
          </a:p>
          <a:p>
            <a:pPr lvl="1"/>
            <a:endParaRPr lang="en-US" dirty="0"/>
          </a:p>
        </p:txBody>
      </p:sp>
    </p:spTree>
    <p:extLst>
      <p:ext uri="{BB962C8B-B14F-4D97-AF65-F5344CB8AC3E}">
        <p14:creationId xmlns:p14="http://schemas.microsoft.com/office/powerpoint/2010/main" val="834425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6A3C94-4ECC-415B-9F18-81268F4228E0}"/>
              </a:ext>
            </a:extLst>
          </p:cNvPr>
          <p:cNvPicPr>
            <a:picLocks noChangeAspect="1"/>
          </p:cNvPicPr>
          <p:nvPr/>
        </p:nvPicPr>
        <p:blipFill rotWithShape="1">
          <a:blip r:embed="rId3">
            <a:extLst>
              <a:ext uri="{28A0092B-C50C-407E-A947-70E740481C1C}">
                <a14:useLocalDpi xmlns:a14="http://schemas.microsoft.com/office/drawing/2010/main" val="0"/>
              </a:ext>
            </a:extLst>
          </a:blip>
          <a:srcRect t="3263" b="-1"/>
          <a:stretch/>
        </p:blipFill>
        <p:spPr>
          <a:xfrm>
            <a:off x="5156463" y="217443"/>
            <a:ext cx="3987538" cy="4821739"/>
          </a:xfrm>
          <a:prstGeom prst="rect">
            <a:avLst/>
          </a:prstGeom>
        </p:spPr>
      </p:pic>
      <p:sp>
        <p:nvSpPr>
          <p:cNvPr id="10" name="TextBox 9">
            <a:extLst>
              <a:ext uri="{FF2B5EF4-FFF2-40B4-BE49-F238E27FC236}">
                <a16:creationId xmlns:a16="http://schemas.microsoft.com/office/drawing/2014/main" id="{6C268C87-CAC4-45D5-957E-E05877FDBFB1}"/>
              </a:ext>
            </a:extLst>
          </p:cNvPr>
          <p:cNvSpPr txBox="1"/>
          <p:nvPr/>
        </p:nvSpPr>
        <p:spPr>
          <a:xfrm>
            <a:off x="169682" y="4795253"/>
            <a:ext cx="4986780" cy="261610"/>
          </a:xfrm>
          <a:prstGeom prst="rect">
            <a:avLst/>
          </a:prstGeom>
          <a:noFill/>
        </p:spPr>
        <p:txBody>
          <a:bodyPr wrap="square" rtlCol="0">
            <a:spAutoFit/>
          </a:bodyPr>
          <a:lstStyle/>
          <a:p>
            <a:r>
              <a:rPr lang="en-US" sz="1100" dirty="0"/>
              <a:t>Outcomes of SARS-CoV-2 reinfection. Al-Aly, Z., Bowe, B., &amp; </a:t>
            </a:r>
            <a:r>
              <a:rPr lang="en-US" sz="1100" dirty="0" err="1"/>
              <a:t>Xie</a:t>
            </a:r>
            <a:r>
              <a:rPr lang="en-US" sz="1100" dirty="0"/>
              <a:t>, Y. (2022).</a:t>
            </a:r>
          </a:p>
        </p:txBody>
      </p:sp>
      <p:sp>
        <p:nvSpPr>
          <p:cNvPr id="2" name="Title 1">
            <a:extLst>
              <a:ext uri="{FF2B5EF4-FFF2-40B4-BE49-F238E27FC236}">
                <a16:creationId xmlns:a16="http://schemas.microsoft.com/office/drawing/2014/main" id="{C545178D-A368-8A3B-428F-D6DDFA948384}"/>
              </a:ext>
            </a:extLst>
          </p:cNvPr>
          <p:cNvSpPr>
            <a:spLocks noGrp="1"/>
          </p:cNvSpPr>
          <p:nvPr>
            <p:ph type="title"/>
          </p:nvPr>
        </p:nvSpPr>
        <p:spPr>
          <a:xfrm>
            <a:off x="63632" y="217443"/>
            <a:ext cx="7086600" cy="857250"/>
          </a:xfrm>
        </p:spPr>
        <p:txBody>
          <a:bodyPr/>
          <a:lstStyle/>
          <a:p>
            <a:r>
              <a:rPr lang="en-US" sz="3200" dirty="0"/>
              <a:t>Outcomes of Reinfection</a:t>
            </a:r>
          </a:p>
        </p:txBody>
      </p:sp>
      <p:sp>
        <p:nvSpPr>
          <p:cNvPr id="11" name="Content Placeholder 2">
            <a:extLst>
              <a:ext uri="{FF2B5EF4-FFF2-40B4-BE49-F238E27FC236}">
                <a16:creationId xmlns:a16="http://schemas.microsoft.com/office/drawing/2014/main" id="{AB7A3634-F44F-426B-91B9-CB799F84F540}"/>
              </a:ext>
            </a:extLst>
          </p:cNvPr>
          <p:cNvSpPr>
            <a:spLocks noGrp="1"/>
          </p:cNvSpPr>
          <p:nvPr>
            <p:ph idx="1"/>
          </p:nvPr>
        </p:nvSpPr>
        <p:spPr>
          <a:xfrm>
            <a:off x="1" y="1391923"/>
            <a:ext cx="5156462" cy="3086100"/>
          </a:xfrm>
          <a:solidFill>
            <a:schemeClr val="bg1"/>
          </a:solidFill>
        </p:spPr>
        <p:txBody>
          <a:bodyPr>
            <a:normAutofit/>
          </a:bodyPr>
          <a:lstStyle/>
          <a:p>
            <a:pPr>
              <a:spcAft>
                <a:spcPts val="600"/>
              </a:spcAft>
            </a:pPr>
            <a:r>
              <a:rPr lang="en-US" sz="1800" dirty="0"/>
              <a:t>Increased cumulative  risk in a graded fashion</a:t>
            </a:r>
          </a:p>
          <a:p>
            <a:pPr>
              <a:spcAft>
                <a:spcPts val="600"/>
              </a:spcAft>
            </a:pPr>
            <a:r>
              <a:rPr lang="en-US" sz="1800" dirty="0"/>
              <a:t>Adds risks of mortality, hospitalization, and adverse health outcomes</a:t>
            </a:r>
          </a:p>
          <a:p>
            <a:pPr>
              <a:spcAft>
                <a:spcPts val="600"/>
              </a:spcAft>
            </a:pPr>
            <a:r>
              <a:rPr lang="en-US" sz="1800" dirty="0"/>
              <a:t>Reducing overall burden of death and disease will require strategies for reinfection prevention</a:t>
            </a:r>
          </a:p>
        </p:txBody>
      </p:sp>
    </p:spTree>
    <p:extLst>
      <p:ext uri="{BB962C8B-B14F-4D97-AF65-F5344CB8AC3E}">
        <p14:creationId xmlns:p14="http://schemas.microsoft.com/office/powerpoint/2010/main" val="1822117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FEA2B4-9C05-4D6C-A0F2-0C9FBBEECE81}"/>
              </a:ext>
            </a:extLst>
          </p:cNvPr>
          <p:cNvSpPr>
            <a:spLocks noGrp="1"/>
          </p:cNvSpPr>
          <p:nvPr>
            <p:ph type="title"/>
          </p:nvPr>
        </p:nvSpPr>
        <p:spPr/>
        <p:txBody>
          <a:bodyPr/>
          <a:lstStyle/>
          <a:p>
            <a:r>
              <a:rPr lang="en-US" sz="2400" dirty="0"/>
              <a:t>PCC: Clinical Presentation and Management </a:t>
            </a:r>
          </a:p>
        </p:txBody>
      </p:sp>
      <p:sp>
        <p:nvSpPr>
          <p:cNvPr id="9" name="Content Placeholder 8">
            <a:extLst>
              <a:ext uri="{FF2B5EF4-FFF2-40B4-BE49-F238E27FC236}">
                <a16:creationId xmlns:a16="http://schemas.microsoft.com/office/drawing/2014/main" id="{2C1FEE1A-8F3A-4045-830F-13D93D4AFDA6}"/>
              </a:ext>
            </a:extLst>
          </p:cNvPr>
          <p:cNvSpPr>
            <a:spLocks noGrp="1"/>
          </p:cNvSpPr>
          <p:nvPr>
            <p:ph idx="1"/>
          </p:nvPr>
        </p:nvSpPr>
        <p:spPr/>
        <p:txBody>
          <a:bodyPr/>
          <a:lstStyle/>
          <a:p>
            <a:r>
              <a:rPr lang="en-US" sz="2400" b="1" dirty="0"/>
              <a:t>Autonomic dysfunction </a:t>
            </a:r>
          </a:p>
          <a:p>
            <a:endParaRPr lang="en-US" sz="2400" dirty="0"/>
          </a:p>
          <a:p>
            <a:r>
              <a:rPr lang="en-US" sz="2400" dirty="0"/>
              <a:t>Fatigue </a:t>
            </a:r>
          </a:p>
          <a:p>
            <a:endParaRPr lang="en-US" sz="2400" dirty="0"/>
          </a:p>
          <a:p>
            <a:r>
              <a:rPr lang="en-US" sz="2400" dirty="0"/>
              <a:t>Neuropsychiatric/Cognitive </a:t>
            </a:r>
          </a:p>
          <a:p>
            <a:endParaRPr lang="en-US" dirty="0"/>
          </a:p>
          <a:p>
            <a:endParaRPr lang="en-US" dirty="0"/>
          </a:p>
        </p:txBody>
      </p:sp>
    </p:spTree>
    <p:extLst>
      <p:ext uri="{BB962C8B-B14F-4D97-AF65-F5344CB8AC3E}">
        <p14:creationId xmlns:p14="http://schemas.microsoft.com/office/powerpoint/2010/main" val="17259515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Autonomic dysfunction Initial Evaluation</a:t>
            </a:r>
          </a:p>
        </p:txBody>
      </p:sp>
      <p:sp>
        <p:nvSpPr>
          <p:cNvPr id="3" name="Content Placeholder 2"/>
          <p:cNvSpPr>
            <a:spLocks noGrp="1"/>
          </p:cNvSpPr>
          <p:nvPr>
            <p:ph idx="1"/>
          </p:nvPr>
        </p:nvSpPr>
        <p:spPr>
          <a:xfrm>
            <a:off x="228601" y="815758"/>
            <a:ext cx="7942384" cy="3086100"/>
          </a:xfrm>
        </p:spPr>
        <p:txBody>
          <a:bodyPr>
            <a:normAutofit fontScale="25000" lnSpcReduction="20000"/>
          </a:bodyPr>
          <a:lstStyle/>
          <a:p>
            <a:r>
              <a:rPr lang="en-US" sz="8000" dirty="0"/>
              <a:t>After acute illness, was there a recovery followed by new </a:t>
            </a:r>
            <a:r>
              <a:rPr lang="en-US" sz="8000" dirty="0" err="1"/>
              <a:t>sx</a:t>
            </a:r>
            <a:r>
              <a:rPr lang="en-US" sz="8000" dirty="0"/>
              <a:t> 2-3 weeks after ? </a:t>
            </a:r>
          </a:p>
          <a:p>
            <a:pPr lvl="1"/>
            <a:endParaRPr lang="en-US" sz="8000" dirty="0"/>
          </a:p>
          <a:p>
            <a:r>
              <a:rPr lang="en-US" sz="8000" dirty="0"/>
              <a:t>Specific triggers? </a:t>
            </a:r>
          </a:p>
          <a:p>
            <a:pPr lvl="1"/>
            <a:r>
              <a:rPr lang="en-US" sz="8000" dirty="0"/>
              <a:t>Change in position, activity</a:t>
            </a:r>
          </a:p>
          <a:p>
            <a:pPr lvl="1"/>
            <a:r>
              <a:rPr lang="en-US" sz="8000" dirty="0"/>
              <a:t>Large Meals (high carbs)</a:t>
            </a:r>
          </a:p>
          <a:p>
            <a:pPr lvl="1"/>
            <a:r>
              <a:rPr lang="en-US" sz="8000" dirty="0"/>
              <a:t>Hot weather or hot bath </a:t>
            </a:r>
          </a:p>
          <a:p>
            <a:pPr lvl="1"/>
            <a:r>
              <a:rPr lang="en-US" sz="8000" dirty="0"/>
              <a:t>Dehydration (EtOH, poor PO intake due to nausea)  </a:t>
            </a:r>
          </a:p>
          <a:p>
            <a:pPr lvl="1"/>
            <a:endParaRPr lang="en-US" sz="8000" dirty="0"/>
          </a:p>
          <a:p>
            <a:r>
              <a:rPr lang="en-US" sz="8000" dirty="0"/>
              <a:t>What makes it worse/better? </a:t>
            </a:r>
          </a:p>
          <a:p>
            <a:r>
              <a:rPr lang="en-US" sz="8000" dirty="0"/>
              <a:t>Functional Impairment</a:t>
            </a:r>
          </a:p>
          <a:p>
            <a:pPr lvl="1"/>
            <a:r>
              <a:rPr lang="en-US" sz="8000" dirty="0"/>
              <a:t>Mobility</a:t>
            </a:r>
          </a:p>
          <a:p>
            <a:pPr lvl="1"/>
            <a:r>
              <a:rPr lang="en-US" sz="8000" dirty="0"/>
              <a:t>ADLS</a:t>
            </a:r>
          </a:p>
          <a:p>
            <a:pPr lvl="1"/>
            <a:r>
              <a:rPr lang="en-US" sz="8000" dirty="0"/>
              <a:t>Cognitive </a:t>
            </a:r>
          </a:p>
          <a:p>
            <a:pPr lvl="1"/>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533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 </a:t>
            </a:r>
          </a:p>
        </p:txBody>
      </p:sp>
      <p:sp>
        <p:nvSpPr>
          <p:cNvPr id="3" name="Content Placeholder 2"/>
          <p:cNvSpPr>
            <a:spLocks noGrp="1"/>
          </p:cNvSpPr>
          <p:nvPr>
            <p:ph idx="1"/>
          </p:nvPr>
        </p:nvSpPr>
        <p:spPr>
          <a:xfrm>
            <a:off x="228601" y="1150938"/>
            <a:ext cx="8080513" cy="3086100"/>
          </a:xfrm>
        </p:spPr>
        <p:txBody>
          <a:bodyPr/>
          <a:lstStyle/>
          <a:p>
            <a:r>
              <a:rPr lang="en-US" sz="2400" dirty="0"/>
              <a:t>Royalties: </a:t>
            </a:r>
            <a:r>
              <a:rPr lang="en-US" sz="2400" dirty="0" err="1"/>
              <a:t>UptoDate</a:t>
            </a:r>
            <a:endParaRPr lang="en-US" sz="2400" dirty="0"/>
          </a:p>
          <a:p>
            <a:r>
              <a:rPr lang="en-US" sz="2400" dirty="0"/>
              <a:t>Consulting: Premier HealthCare, Harrison Consulting  </a:t>
            </a:r>
          </a:p>
          <a:p>
            <a:r>
              <a:rPr lang="en-US" sz="2400" dirty="0"/>
              <a:t>Unpaid Consultant: Pfizer </a:t>
            </a:r>
          </a:p>
          <a:p>
            <a:endParaRPr lang="en-US" dirty="0"/>
          </a:p>
        </p:txBody>
      </p:sp>
    </p:spTree>
    <p:extLst>
      <p:ext uri="{BB962C8B-B14F-4D97-AF65-F5344CB8AC3E}">
        <p14:creationId xmlns:p14="http://schemas.microsoft.com/office/powerpoint/2010/main" val="527123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Screen for Dysautonomia </a:t>
            </a:r>
          </a:p>
        </p:txBody>
      </p:sp>
      <p:sp>
        <p:nvSpPr>
          <p:cNvPr id="3" name="Content Placeholder 2"/>
          <p:cNvSpPr>
            <a:spLocks noGrp="1"/>
          </p:cNvSpPr>
          <p:nvPr>
            <p:ph idx="1"/>
          </p:nvPr>
        </p:nvSpPr>
        <p:spPr/>
        <p:txBody>
          <a:bodyPr>
            <a:normAutofit/>
          </a:bodyPr>
          <a:lstStyle/>
          <a:p>
            <a:pPr lvl="1"/>
            <a:r>
              <a:rPr lang="en-US" sz="1350" dirty="0"/>
              <a:t>Orthostatic intolerance</a:t>
            </a:r>
          </a:p>
          <a:p>
            <a:pPr lvl="1"/>
            <a:endParaRPr lang="en-US" sz="1350" dirty="0"/>
          </a:p>
          <a:p>
            <a:pPr lvl="1"/>
            <a:r>
              <a:rPr lang="en-US" sz="1350" dirty="0"/>
              <a:t>Vasomotor dysfunction</a:t>
            </a:r>
          </a:p>
          <a:p>
            <a:pPr lvl="1"/>
            <a:endParaRPr lang="en-US" sz="1350" dirty="0"/>
          </a:p>
          <a:p>
            <a:pPr lvl="1"/>
            <a:r>
              <a:rPr lang="en-US" sz="1350" dirty="0"/>
              <a:t>Secretomotor dysfunction </a:t>
            </a:r>
          </a:p>
          <a:p>
            <a:pPr lvl="1"/>
            <a:endParaRPr lang="en-US" sz="1350" dirty="0"/>
          </a:p>
          <a:p>
            <a:pPr lvl="1"/>
            <a:r>
              <a:rPr lang="en-US" sz="1350" dirty="0"/>
              <a:t>GI dysfunction </a:t>
            </a:r>
          </a:p>
          <a:p>
            <a:pPr lvl="1"/>
            <a:endParaRPr lang="en-US" sz="1350" dirty="0"/>
          </a:p>
          <a:p>
            <a:pPr lvl="1"/>
            <a:r>
              <a:rPr lang="en-US" sz="1350" dirty="0"/>
              <a:t>Urinary/Sexual dysfunction</a:t>
            </a:r>
          </a:p>
          <a:p>
            <a:pPr lvl="1"/>
            <a:endParaRPr lang="en-US" sz="1350" dirty="0"/>
          </a:p>
          <a:p>
            <a:pPr lvl="1"/>
            <a:r>
              <a:rPr lang="en-US" sz="1350" dirty="0"/>
              <a:t>Pupillomotor dysfunction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5" y="1199973"/>
            <a:ext cx="2571750" cy="3566880"/>
          </a:xfrm>
          <a:prstGeom prst="rect">
            <a:avLst/>
          </a:prstGeom>
        </p:spPr>
      </p:pic>
      <p:sp>
        <p:nvSpPr>
          <p:cNvPr id="5" name="Rectangle 4"/>
          <p:cNvSpPr/>
          <p:nvPr/>
        </p:nvSpPr>
        <p:spPr>
          <a:xfrm>
            <a:off x="469372" y="4767199"/>
            <a:ext cx="5102755" cy="253916"/>
          </a:xfrm>
          <a:prstGeom prst="rect">
            <a:avLst/>
          </a:prstGeom>
        </p:spPr>
        <p:txBody>
          <a:bodyPr wrap="square">
            <a:spAutoFit/>
          </a:bodyPr>
          <a:lstStyle/>
          <a:p>
            <a:r>
              <a:rPr lang="en-US" sz="900" dirty="0"/>
              <a:t>Low, P. A. (Ed.). (2011). Primer on the autonomic nervous system. Academic Press</a:t>
            </a:r>
            <a:r>
              <a:rPr lang="en-US" sz="1050" dirty="0"/>
              <a:t>.</a:t>
            </a:r>
          </a:p>
        </p:txBody>
      </p:sp>
      <p:pic>
        <p:nvPicPr>
          <p:cNvPr id="6" name="Picture 5">
            <a:extLst>
              <a:ext uri="{FF2B5EF4-FFF2-40B4-BE49-F238E27FC236}">
                <a16:creationId xmlns:a16="http://schemas.microsoft.com/office/drawing/2014/main" id="{D44B4FAE-8D19-4A56-9A44-FF3E5AA5E935}"/>
              </a:ext>
            </a:extLst>
          </p:cNvPr>
          <p:cNvPicPr>
            <a:picLocks noChangeAspect="1"/>
          </p:cNvPicPr>
          <p:nvPr/>
        </p:nvPicPr>
        <p:blipFill>
          <a:blip r:embed="rId4"/>
          <a:stretch>
            <a:fillRect/>
          </a:stretch>
        </p:blipFill>
        <p:spPr>
          <a:xfrm>
            <a:off x="7625701" y="4341294"/>
            <a:ext cx="1378007" cy="681174"/>
          </a:xfrm>
          <a:prstGeom prst="rect">
            <a:avLst/>
          </a:prstGeom>
        </p:spPr>
      </p:pic>
    </p:spTree>
    <p:extLst>
      <p:ext uri="{BB962C8B-B14F-4D97-AF65-F5344CB8AC3E}">
        <p14:creationId xmlns:p14="http://schemas.microsoft.com/office/powerpoint/2010/main" val="3181416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76D69-D220-4281-9FB4-E89CB6FA2B60}"/>
              </a:ext>
            </a:extLst>
          </p:cNvPr>
          <p:cNvSpPr>
            <a:spLocks noGrp="1"/>
          </p:cNvSpPr>
          <p:nvPr>
            <p:ph type="title"/>
          </p:nvPr>
        </p:nvSpPr>
        <p:spPr/>
        <p:txBody>
          <a:bodyPr>
            <a:normAutofit fontScale="90000"/>
          </a:bodyPr>
          <a:lstStyle/>
          <a:p>
            <a:r>
              <a:rPr lang="en-US" sz="2700" dirty="0"/>
              <a:t>Initial evaluation of patients with </a:t>
            </a:r>
            <a:br>
              <a:rPr lang="en-US" sz="2700" dirty="0"/>
            </a:br>
            <a:r>
              <a:rPr lang="en-US" sz="2700" dirty="0"/>
              <a:t>  Autonomic Dysfunction symptoms</a:t>
            </a:r>
          </a:p>
        </p:txBody>
      </p:sp>
      <p:sp>
        <p:nvSpPr>
          <p:cNvPr id="3" name="Content Placeholder 2">
            <a:extLst>
              <a:ext uri="{FF2B5EF4-FFF2-40B4-BE49-F238E27FC236}">
                <a16:creationId xmlns:a16="http://schemas.microsoft.com/office/drawing/2014/main" id="{26C05BEE-D7FA-445C-AAB3-56BDBE4BB8B5}"/>
              </a:ext>
            </a:extLst>
          </p:cNvPr>
          <p:cNvSpPr>
            <a:spLocks noGrp="1"/>
          </p:cNvSpPr>
          <p:nvPr>
            <p:ph idx="1"/>
          </p:nvPr>
        </p:nvSpPr>
        <p:spPr/>
        <p:txBody>
          <a:bodyPr>
            <a:normAutofit/>
          </a:bodyPr>
          <a:lstStyle/>
          <a:p>
            <a:r>
              <a:rPr lang="en-US" sz="1800" dirty="0"/>
              <a:t>EKG</a:t>
            </a:r>
          </a:p>
          <a:p>
            <a:endParaRPr lang="en-US" sz="1800" dirty="0"/>
          </a:p>
          <a:p>
            <a:r>
              <a:rPr lang="en-US" sz="1800" dirty="0"/>
              <a:t>7 day Cardiac monitoring</a:t>
            </a:r>
          </a:p>
          <a:p>
            <a:endParaRPr lang="en-US" sz="1800" dirty="0"/>
          </a:p>
          <a:p>
            <a:r>
              <a:rPr lang="en-US" sz="1800" dirty="0"/>
              <a:t>Echocardiogram </a:t>
            </a:r>
          </a:p>
          <a:p>
            <a:endParaRPr lang="en-US" sz="1800" dirty="0"/>
          </a:p>
          <a:p>
            <a:r>
              <a:rPr lang="en-US" sz="1800" dirty="0"/>
              <a:t>10 minute passive standing test</a:t>
            </a:r>
          </a:p>
        </p:txBody>
      </p:sp>
      <p:pic>
        <p:nvPicPr>
          <p:cNvPr id="6" name="Picture 5">
            <a:extLst>
              <a:ext uri="{FF2B5EF4-FFF2-40B4-BE49-F238E27FC236}">
                <a16:creationId xmlns:a16="http://schemas.microsoft.com/office/drawing/2014/main" id="{F49FF1BA-1E02-4FC9-B9E6-7206CB427868}"/>
              </a:ext>
            </a:extLst>
          </p:cNvPr>
          <p:cNvPicPr>
            <a:picLocks noChangeAspect="1"/>
          </p:cNvPicPr>
          <p:nvPr/>
        </p:nvPicPr>
        <p:blipFill>
          <a:blip r:embed="rId2"/>
          <a:stretch>
            <a:fillRect/>
          </a:stretch>
        </p:blipFill>
        <p:spPr>
          <a:xfrm>
            <a:off x="5346924" y="1440657"/>
            <a:ext cx="3429000" cy="3429000"/>
          </a:xfrm>
          <a:prstGeom prst="rect">
            <a:avLst/>
          </a:prstGeom>
        </p:spPr>
      </p:pic>
    </p:spTree>
    <p:extLst>
      <p:ext uri="{BB962C8B-B14F-4D97-AF65-F5344CB8AC3E}">
        <p14:creationId xmlns:p14="http://schemas.microsoft.com/office/powerpoint/2010/main" val="427661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Postural Orthostatic Tachycardia Syndrome:</a:t>
            </a:r>
            <a:br>
              <a:rPr lang="en-US" sz="2800" dirty="0"/>
            </a:br>
            <a:r>
              <a:rPr lang="en-US" sz="2800" dirty="0"/>
              <a:t>Mechanism</a:t>
            </a: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81100" y="1885950"/>
            <a:ext cx="3810000" cy="2286000"/>
          </a:xfrm>
        </p:spPr>
      </p:pic>
      <p:sp>
        <p:nvSpPr>
          <p:cNvPr id="9" name="&quot;No&quot; Symbol 8"/>
          <p:cNvSpPr/>
          <p:nvPr/>
        </p:nvSpPr>
        <p:spPr bwMode="auto">
          <a:xfrm>
            <a:off x="1371600" y="894522"/>
            <a:ext cx="6005974" cy="3994300"/>
          </a:xfrm>
          <a:prstGeom prst="noSmoking">
            <a:avLst>
              <a:gd name="adj" fmla="val 2563"/>
            </a:avLst>
          </a:prstGeom>
          <a:solidFill>
            <a:srgbClr val="FF0000"/>
          </a:solidFill>
          <a:ln w="57150"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eaLnBrk="0" fontAlgn="base" hangingPunct="0">
              <a:spcBef>
                <a:spcPct val="0"/>
              </a:spcBef>
              <a:spcAft>
                <a:spcPct val="0"/>
              </a:spcAft>
            </a:pPr>
            <a:endParaRPr lang="en-US" sz="1800"/>
          </a:p>
        </p:txBody>
      </p:sp>
      <p:sp>
        <p:nvSpPr>
          <p:cNvPr id="3" name="TextBox 2">
            <a:extLst>
              <a:ext uri="{FF2B5EF4-FFF2-40B4-BE49-F238E27FC236}">
                <a16:creationId xmlns:a16="http://schemas.microsoft.com/office/drawing/2014/main" id="{EF93DB89-F394-4DB9-9629-E2D78B5EE568}"/>
              </a:ext>
            </a:extLst>
          </p:cNvPr>
          <p:cNvSpPr txBox="1"/>
          <p:nvPr/>
        </p:nvSpPr>
        <p:spPr>
          <a:xfrm>
            <a:off x="5968053" y="4704156"/>
            <a:ext cx="2819041" cy="369332"/>
          </a:xfrm>
          <a:prstGeom prst="rect">
            <a:avLst/>
          </a:prstGeom>
          <a:noFill/>
        </p:spPr>
        <p:txBody>
          <a:bodyPr wrap="none" rtlCol="0">
            <a:spAutoFit/>
          </a:bodyPr>
          <a:lstStyle/>
          <a:p>
            <a:r>
              <a:rPr lang="en-US" sz="1800" dirty="0"/>
              <a:t>Slide Credit: Dr. Tae Chung </a:t>
            </a:r>
          </a:p>
        </p:txBody>
      </p:sp>
    </p:spTree>
    <p:extLst>
      <p:ext uri="{BB962C8B-B14F-4D97-AF65-F5344CB8AC3E}">
        <p14:creationId xmlns:p14="http://schemas.microsoft.com/office/powerpoint/2010/main" val="145694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00A-9CC9-4E1A-B275-E295405C029F}"/>
              </a:ext>
            </a:extLst>
          </p:cNvPr>
          <p:cNvSpPr>
            <a:spLocks noGrp="1"/>
          </p:cNvSpPr>
          <p:nvPr>
            <p:ph type="title"/>
          </p:nvPr>
        </p:nvSpPr>
        <p:spPr/>
        <p:txBody>
          <a:bodyPr>
            <a:normAutofit fontScale="90000"/>
          </a:bodyPr>
          <a:lstStyle/>
          <a:p>
            <a:r>
              <a:rPr lang="en-US" dirty="0"/>
              <a:t>Non Pharmacologic treatment of</a:t>
            </a:r>
            <a:br>
              <a:rPr lang="en-US" dirty="0"/>
            </a:br>
            <a:r>
              <a:rPr lang="en-US" dirty="0"/>
              <a:t> Autonomic Dysfunction</a:t>
            </a:r>
          </a:p>
        </p:txBody>
      </p:sp>
      <p:sp>
        <p:nvSpPr>
          <p:cNvPr id="3" name="Content Placeholder 2">
            <a:extLst>
              <a:ext uri="{FF2B5EF4-FFF2-40B4-BE49-F238E27FC236}">
                <a16:creationId xmlns:a16="http://schemas.microsoft.com/office/drawing/2014/main" id="{A84DC9C7-63EF-46F1-AA0A-C1F16BEC9D5A}"/>
              </a:ext>
            </a:extLst>
          </p:cNvPr>
          <p:cNvSpPr>
            <a:spLocks noGrp="1"/>
          </p:cNvSpPr>
          <p:nvPr>
            <p:ph idx="1"/>
          </p:nvPr>
        </p:nvSpPr>
        <p:spPr/>
        <p:txBody>
          <a:bodyPr>
            <a:normAutofit/>
          </a:bodyPr>
          <a:lstStyle/>
          <a:p>
            <a:r>
              <a:rPr lang="en-US" sz="1575" dirty="0"/>
              <a:t>Increase Hydration </a:t>
            </a:r>
          </a:p>
          <a:p>
            <a:pPr lvl="1"/>
            <a:r>
              <a:rPr lang="en-US" sz="1275" dirty="0"/>
              <a:t>Goal of 2-3 L per day</a:t>
            </a:r>
          </a:p>
          <a:p>
            <a:pPr marL="514338" lvl="2" indent="0">
              <a:buNone/>
            </a:pPr>
            <a:endParaRPr lang="en-US" sz="1013" dirty="0"/>
          </a:p>
          <a:p>
            <a:r>
              <a:rPr lang="en-US" sz="1575" dirty="0"/>
              <a:t>Increased Salt Intake</a:t>
            </a:r>
          </a:p>
          <a:p>
            <a:pPr lvl="1"/>
            <a:r>
              <a:rPr lang="en-US" sz="1275" dirty="0"/>
              <a:t>Goal  4-10 gm daily</a:t>
            </a:r>
          </a:p>
          <a:p>
            <a:pPr lvl="1"/>
            <a:r>
              <a:rPr lang="en-US" sz="1275" dirty="0"/>
              <a:t>Careful in patients with baseline HTN</a:t>
            </a:r>
          </a:p>
          <a:p>
            <a:pPr marL="257168" lvl="1" indent="0">
              <a:buNone/>
            </a:pPr>
            <a:endParaRPr lang="en-US" sz="1350" dirty="0"/>
          </a:p>
          <a:p>
            <a:r>
              <a:rPr lang="en-US" sz="1575" dirty="0"/>
              <a:t>Compression</a:t>
            </a:r>
          </a:p>
          <a:p>
            <a:pPr lvl="1"/>
            <a:r>
              <a:rPr lang="en-US" sz="1275" dirty="0"/>
              <a:t>Lower extremities and abdomen </a:t>
            </a:r>
          </a:p>
          <a:p>
            <a:pPr lvl="1"/>
            <a:r>
              <a:rPr lang="en-US" sz="1275" dirty="0"/>
              <a:t>20-30 mmHg </a:t>
            </a:r>
          </a:p>
        </p:txBody>
      </p:sp>
      <p:pic>
        <p:nvPicPr>
          <p:cNvPr id="6" name="Picture 5">
            <a:extLst>
              <a:ext uri="{FF2B5EF4-FFF2-40B4-BE49-F238E27FC236}">
                <a16:creationId xmlns:a16="http://schemas.microsoft.com/office/drawing/2014/main" id="{2681B7EA-5DC5-4D4D-827F-19EC3A18333F}"/>
              </a:ext>
            </a:extLst>
          </p:cNvPr>
          <p:cNvPicPr>
            <a:picLocks noChangeAspect="1"/>
          </p:cNvPicPr>
          <p:nvPr/>
        </p:nvPicPr>
        <p:blipFill rotWithShape="1">
          <a:blip r:embed="rId2"/>
          <a:srcRect l="50352" b="66705"/>
          <a:stretch/>
        </p:blipFill>
        <p:spPr>
          <a:xfrm>
            <a:off x="4683470" y="2971059"/>
            <a:ext cx="2631731" cy="1943100"/>
          </a:xfrm>
          <a:prstGeom prst="rect">
            <a:avLst/>
          </a:prstGeom>
        </p:spPr>
      </p:pic>
      <p:pic>
        <p:nvPicPr>
          <p:cNvPr id="4" name="Picture 3">
            <a:extLst>
              <a:ext uri="{FF2B5EF4-FFF2-40B4-BE49-F238E27FC236}">
                <a16:creationId xmlns:a16="http://schemas.microsoft.com/office/drawing/2014/main" id="{ECD48783-B1E8-4445-9A29-92FDB4076ACC}"/>
              </a:ext>
            </a:extLst>
          </p:cNvPr>
          <p:cNvPicPr>
            <a:picLocks noChangeAspect="1"/>
          </p:cNvPicPr>
          <p:nvPr/>
        </p:nvPicPr>
        <p:blipFill>
          <a:blip r:embed="rId3"/>
          <a:stretch>
            <a:fillRect/>
          </a:stretch>
        </p:blipFill>
        <p:spPr>
          <a:xfrm>
            <a:off x="6790490" y="1091263"/>
            <a:ext cx="1996440" cy="1820077"/>
          </a:xfrm>
          <a:prstGeom prst="rect">
            <a:avLst/>
          </a:prstGeom>
        </p:spPr>
      </p:pic>
    </p:spTree>
    <p:extLst>
      <p:ext uri="{BB962C8B-B14F-4D97-AF65-F5344CB8AC3E}">
        <p14:creationId xmlns:p14="http://schemas.microsoft.com/office/powerpoint/2010/main" val="2126899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00A-9CC9-4E1A-B275-E295405C029F}"/>
              </a:ext>
            </a:extLst>
          </p:cNvPr>
          <p:cNvSpPr>
            <a:spLocks noGrp="1"/>
          </p:cNvSpPr>
          <p:nvPr>
            <p:ph type="title"/>
          </p:nvPr>
        </p:nvSpPr>
        <p:spPr/>
        <p:txBody>
          <a:bodyPr>
            <a:normAutofit fontScale="90000"/>
          </a:bodyPr>
          <a:lstStyle/>
          <a:p>
            <a:pPr algn="ctr"/>
            <a:r>
              <a:rPr lang="en-US" dirty="0"/>
              <a:t>Initial Pharmacologic Treatment </a:t>
            </a:r>
            <a:br>
              <a:rPr lang="en-US" dirty="0"/>
            </a:br>
            <a:endParaRPr lang="en-US" dirty="0"/>
          </a:p>
        </p:txBody>
      </p:sp>
      <p:sp>
        <p:nvSpPr>
          <p:cNvPr id="3" name="Content Placeholder 2">
            <a:extLst>
              <a:ext uri="{FF2B5EF4-FFF2-40B4-BE49-F238E27FC236}">
                <a16:creationId xmlns:a16="http://schemas.microsoft.com/office/drawing/2014/main" id="{A84DC9C7-63EF-46F1-AA0A-C1F16BEC9D5A}"/>
              </a:ext>
            </a:extLst>
          </p:cNvPr>
          <p:cNvSpPr>
            <a:spLocks noGrp="1"/>
          </p:cNvSpPr>
          <p:nvPr>
            <p:ph idx="1"/>
          </p:nvPr>
        </p:nvSpPr>
        <p:spPr>
          <a:xfrm>
            <a:off x="228601" y="1150938"/>
            <a:ext cx="5714999" cy="3086100"/>
          </a:xfrm>
        </p:spPr>
        <p:txBody>
          <a:bodyPr>
            <a:normAutofit fontScale="55000" lnSpcReduction="20000"/>
          </a:bodyPr>
          <a:lstStyle/>
          <a:p>
            <a:r>
              <a:rPr lang="en-US" b="1" u="sng" dirty="0"/>
              <a:t>Start low, and go slow </a:t>
            </a:r>
            <a:endParaRPr lang="en-US" dirty="0"/>
          </a:p>
          <a:p>
            <a:r>
              <a:rPr lang="en-US" dirty="0"/>
              <a:t>First line medications </a:t>
            </a:r>
          </a:p>
          <a:p>
            <a:pPr lvl="1"/>
            <a:r>
              <a:rPr lang="en-US" dirty="0"/>
              <a:t> Low dose Beta blockers</a:t>
            </a:r>
          </a:p>
          <a:p>
            <a:pPr lvl="2"/>
            <a:r>
              <a:rPr lang="en-US" dirty="0"/>
              <a:t>Propranolol 10 mg BID</a:t>
            </a:r>
          </a:p>
          <a:p>
            <a:pPr lvl="2"/>
            <a:r>
              <a:rPr lang="en-US" dirty="0"/>
              <a:t>SE: Fatigue, lightheadedness </a:t>
            </a:r>
          </a:p>
          <a:p>
            <a:pPr marL="685784" lvl="2" indent="0">
              <a:buNone/>
            </a:pPr>
            <a:endParaRPr lang="en-US" dirty="0"/>
          </a:p>
          <a:p>
            <a:pPr lvl="1"/>
            <a:r>
              <a:rPr lang="en-US" dirty="0"/>
              <a:t>Midodrine </a:t>
            </a:r>
          </a:p>
          <a:p>
            <a:pPr lvl="2"/>
            <a:r>
              <a:rPr lang="en-US" dirty="0"/>
              <a:t>2.5 mg titration increments </a:t>
            </a:r>
          </a:p>
          <a:p>
            <a:pPr lvl="2"/>
            <a:r>
              <a:rPr lang="en-US" dirty="0"/>
              <a:t>SE: Scalp tingling, goosebumps, supine HTN </a:t>
            </a:r>
          </a:p>
          <a:p>
            <a:pPr lvl="2"/>
            <a:endParaRPr lang="en-US" dirty="0"/>
          </a:p>
          <a:p>
            <a:pPr lvl="1"/>
            <a:r>
              <a:rPr lang="en-US" dirty="0"/>
              <a:t>Fludrocortisone</a:t>
            </a:r>
          </a:p>
          <a:p>
            <a:pPr lvl="2"/>
            <a:r>
              <a:rPr lang="en-US" dirty="0"/>
              <a:t>Start dose 0.1mg  daily (….in some cases 0.05mg)</a:t>
            </a:r>
          </a:p>
          <a:p>
            <a:pPr lvl="2"/>
            <a:r>
              <a:rPr lang="en-US" dirty="0"/>
              <a:t>SE: Swelling of LE</a:t>
            </a:r>
          </a:p>
          <a:p>
            <a:pPr lvl="2"/>
            <a:r>
              <a:rPr lang="en-US" dirty="0"/>
              <a:t>Check K levels </a:t>
            </a:r>
          </a:p>
        </p:txBody>
      </p:sp>
      <p:pic>
        <p:nvPicPr>
          <p:cNvPr id="10" name="Picture 9" descr="Man lying on the grass">
            <a:extLst>
              <a:ext uri="{FF2B5EF4-FFF2-40B4-BE49-F238E27FC236}">
                <a16:creationId xmlns:a16="http://schemas.microsoft.com/office/drawing/2014/main" id="{9CA2F16C-3949-C24C-03C9-781E9D747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6633" y="1150938"/>
            <a:ext cx="3857625" cy="2571750"/>
          </a:xfrm>
          <a:prstGeom prst="rect">
            <a:avLst/>
          </a:prstGeom>
        </p:spPr>
      </p:pic>
    </p:spTree>
    <p:extLst>
      <p:ext uri="{BB962C8B-B14F-4D97-AF65-F5344CB8AC3E}">
        <p14:creationId xmlns:p14="http://schemas.microsoft.com/office/powerpoint/2010/main" val="3997197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FEA2B4-9C05-4D6C-A0F2-0C9FBBEECE81}"/>
              </a:ext>
            </a:extLst>
          </p:cNvPr>
          <p:cNvSpPr>
            <a:spLocks noGrp="1"/>
          </p:cNvSpPr>
          <p:nvPr>
            <p:ph type="title"/>
          </p:nvPr>
        </p:nvSpPr>
        <p:spPr/>
        <p:txBody>
          <a:bodyPr/>
          <a:lstStyle/>
          <a:p>
            <a:r>
              <a:rPr lang="en-US" sz="2800" dirty="0"/>
              <a:t>PCC: Clinical Presentation and Management </a:t>
            </a:r>
          </a:p>
        </p:txBody>
      </p:sp>
      <p:sp>
        <p:nvSpPr>
          <p:cNvPr id="9" name="Content Placeholder 8">
            <a:extLst>
              <a:ext uri="{FF2B5EF4-FFF2-40B4-BE49-F238E27FC236}">
                <a16:creationId xmlns:a16="http://schemas.microsoft.com/office/drawing/2014/main" id="{2C1FEE1A-8F3A-4045-830F-13D93D4AFDA6}"/>
              </a:ext>
            </a:extLst>
          </p:cNvPr>
          <p:cNvSpPr>
            <a:spLocks noGrp="1"/>
          </p:cNvSpPr>
          <p:nvPr>
            <p:ph idx="1"/>
          </p:nvPr>
        </p:nvSpPr>
        <p:spPr/>
        <p:txBody>
          <a:bodyPr/>
          <a:lstStyle/>
          <a:p>
            <a:r>
              <a:rPr lang="en-US" sz="2400" dirty="0"/>
              <a:t>Autonomic dysfunction </a:t>
            </a:r>
          </a:p>
          <a:p>
            <a:endParaRPr lang="en-US" sz="2400" dirty="0"/>
          </a:p>
          <a:p>
            <a:r>
              <a:rPr lang="en-US" sz="2400" b="1" dirty="0"/>
              <a:t>Fatigue </a:t>
            </a:r>
          </a:p>
          <a:p>
            <a:endParaRPr lang="en-US" sz="2400" dirty="0"/>
          </a:p>
          <a:p>
            <a:r>
              <a:rPr lang="en-US" sz="2400" dirty="0"/>
              <a:t>Neuropsychiatric/Cognitive </a:t>
            </a:r>
          </a:p>
          <a:p>
            <a:endParaRPr lang="en-US" dirty="0"/>
          </a:p>
          <a:p>
            <a:endParaRPr lang="en-US" dirty="0"/>
          </a:p>
        </p:txBody>
      </p:sp>
      <p:pic>
        <p:nvPicPr>
          <p:cNvPr id="3" name="Picture 2" descr="Man sleeping on bed">
            <a:extLst>
              <a:ext uri="{FF2B5EF4-FFF2-40B4-BE49-F238E27FC236}">
                <a16:creationId xmlns:a16="http://schemas.microsoft.com/office/drawing/2014/main" id="{908559B8-16C6-1B5C-497B-F1C3B4059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762" y="1596326"/>
            <a:ext cx="3835455" cy="2557220"/>
          </a:xfrm>
          <a:prstGeom prst="rect">
            <a:avLst/>
          </a:prstGeom>
        </p:spPr>
      </p:pic>
    </p:spTree>
    <p:extLst>
      <p:ext uri="{BB962C8B-B14F-4D97-AF65-F5344CB8AC3E}">
        <p14:creationId xmlns:p14="http://schemas.microsoft.com/office/powerpoint/2010/main" val="45697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A679-CBD1-43B4-B3C8-AE9DB933ABE2}"/>
              </a:ext>
            </a:extLst>
          </p:cNvPr>
          <p:cNvSpPr>
            <a:spLocks noGrp="1"/>
          </p:cNvSpPr>
          <p:nvPr>
            <p:ph type="title"/>
          </p:nvPr>
        </p:nvSpPr>
        <p:spPr>
          <a:xfrm>
            <a:off x="189620" y="273843"/>
            <a:ext cx="7637584" cy="857250"/>
          </a:xfrm>
        </p:spPr>
        <p:txBody>
          <a:bodyPr/>
          <a:lstStyle/>
          <a:p>
            <a:r>
              <a:rPr lang="en-US" sz="3200" b="1" dirty="0"/>
              <a:t>Initial evaluation of patients with fatigue </a:t>
            </a:r>
          </a:p>
        </p:txBody>
      </p:sp>
      <p:sp>
        <p:nvSpPr>
          <p:cNvPr id="3" name="Content Placeholder 2">
            <a:extLst>
              <a:ext uri="{FF2B5EF4-FFF2-40B4-BE49-F238E27FC236}">
                <a16:creationId xmlns:a16="http://schemas.microsoft.com/office/drawing/2014/main" id="{B1E3FFC5-1019-4309-9642-68A1A2BB5DDD}"/>
              </a:ext>
            </a:extLst>
          </p:cNvPr>
          <p:cNvSpPr>
            <a:spLocks noGrp="1"/>
          </p:cNvSpPr>
          <p:nvPr>
            <p:ph idx="1"/>
          </p:nvPr>
        </p:nvSpPr>
        <p:spPr/>
        <p:txBody>
          <a:bodyPr>
            <a:noAutofit/>
          </a:bodyPr>
          <a:lstStyle/>
          <a:p>
            <a:r>
              <a:rPr lang="en-US" sz="1800" dirty="0"/>
              <a:t>Rule out treatable causes of fatigue </a:t>
            </a:r>
          </a:p>
          <a:p>
            <a:pPr lvl="1"/>
            <a:r>
              <a:rPr lang="en-US" sz="1800" dirty="0"/>
              <a:t>CBC, CMP, Iron studies, TSH, Vitamin B12, Vitamin D</a:t>
            </a:r>
          </a:p>
          <a:p>
            <a:pPr lvl="1"/>
            <a:r>
              <a:rPr lang="en-US" sz="1800" dirty="0"/>
              <a:t>ESR, ANA, CRP, RF</a:t>
            </a:r>
          </a:p>
          <a:p>
            <a:pPr lvl="1"/>
            <a:endParaRPr lang="en-US" sz="1800" dirty="0"/>
          </a:p>
          <a:p>
            <a:r>
              <a:rPr lang="en-US" sz="1800" dirty="0"/>
              <a:t>Screen for sleep disorders</a:t>
            </a:r>
          </a:p>
          <a:p>
            <a:endParaRPr lang="en-US" sz="1800" dirty="0"/>
          </a:p>
          <a:p>
            <a:r>
              <a:rPr lang="en-US" sz="1800" dirty="0"/>
              <a:t>If suspected, work up for oncologic disorder or other (endocrine) </a:t>
            </a:r>
          </a:p>
          <a:p>
            <a:endParaRPr lang="en-US" sz="1800" dirty="0"/>
          </a:p>
          <a:p>
            <a:r>
              <a:rPr lang="en-US" sz="1800" b="1" dirty="0"/>
              <a:t>Screen for Post exertional malaise</a:t>
            </a:r>
          </a:p>
        </p:txBody>
      </p:sp>
      <p:pic>
        <p:nvPicPr>
          <p:cNvPr id="5" name="Picture 4" descr="Man sleeping on the couch">
            <a:extLst>
              <a:ext uri="{FF2B5EF4-FFF2-40B4-BE49-F238E27FC236}">
                <a16:creationId xmlns:a16="http://schemas.microsoft.com/office/drawing/2014/main" id="{14CDD6B0-AFF7-F3D2-FC34-25C0473982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100" y="2347897"/>
            <a:ext cx="3529300" cy="2224103"/>
          </a:xfrm>
          <a:prstGeom prst="rect">
            <a:avLst/>
          </a:prstGeom>
        </p:spPr>
      </p:pic>
    </p:spTree>
    <p:extLst>
      <p:ext uri="{BB962C8B-B14F-4D97-AF65-F5344CB8AC3E}">
        <p14:creationId xmlns:p14="http://schemas.microsoft.com/office/powerpoint/2010/main" val="396110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460ACC-961C-48A2-9BEB-A566178AEC28}"/>
              </a:ext>
            </a:extLst>
          </p:cNvPr>
          <p:cNvSpPr>
            <a:spLocks noGrp="1"/>
          </p:cNvSpPr>
          <p:nvPr>
            <p:ph type="title"/>
          </p:nvPr>
        </p:nvSpPr>
        <p:spPr>
          <a:xfrm>
            <a:off x="228601" y="293688"/>
            <a:ext cx="7086600" cy="1384995"/>
          </a:xfrm>
        </p:spPr>
        <p:txBody>
          <a:bodyPr wrap="square" anchor="t" anchorCtr="0">
            <a:spAutoFit/>
          </a:bodyPr>
          <a:lstStyle/>
          <a:p>
            <a:r>
              <a:rPr lang="en-US" sz="2400" dirty="0">
                <a:solidFill>
                  <a:srgbClr val="254B8E"/>
                </a:solidFill>
              </a:rPr>
              <a:t>Post Exertional Malaise (PEM) or Post Exertional Symptom Exacerbation (PESE)</a:t>
            </a:r>
            <a:br>
              <a:rPr lang="en-US" b="1" u="sng" dirty="0">
                <a:solidFill>
                  <a:schemeClr val="tx1">
                    <a:lumMod val="75000"/>
                  </a:schemeClr>
                </a:solidFill>
              </a:rPr>
            </a:br>
            <a:endParaRPr lang="en-US" b="1" u="sng" dirty="0">
              <a:solidFill>
                <a:schemeClr val="tx1">
                  <a:lumMod val="75000"/>
                </a:schemeClr>
              </a:solidFill>
            </a:endParaRPr>
          </a:p>
        </p:txBody>
      </p:sp>
      <p:sp>
        <p:nvSpPr>
          <p:cNvPr id="5" name="Content Placeholder 4">
            <a:extLst>
              <a:ext uri="{FF2B5EF4-FFF2-40B4-BE49-F238E27FC236}">
                <a16:creationId xmlns:a16="http://schemas.microsoft.com/office/drawing/2014/main" id="{B7BC31BA-84BE-7D3E-D627-EDDAAF78CF9D}"/>
              </a:ext>
            </a:extLst>
          </p:cNvPr>
          <p:cNvSpPr>
            <a:spLocks noGrp="1"/>
          </p:cNvSpPr>
          <p:nvPr>
            <p:ph idx="1"/>
          </p:nvPr>
        </p:nvSpPr>
        <p:spPr/>
        <p:txBody>
          <a:bodyPr/>
          <a:lstStyle/>
          <a:p>
            <a:endParaRPr lang="en-US" dirty="0"/>
          </a:p>
        </p:txBody>
      </p:sp>
      <p:pic>
        <p:nvPicPr>
          <p:cNvPr id="2" name="Picture 1">
            <a:extLst>
              <a:ext uri="{FF2B5EF4-FFF2-40B4-BE49-F238E27FC236}">
                <a16:creationId xmlns:a16="http://schemas.microsoft.com/office/drawing/2014/main" id="{7DFE6161-1E77-4890-848E-EDFEBBBAFD93}"/>
              </a:ext>
            </a:extLst>
          </p:cNvPr>
          <p:cNvPicPr>
            <a:picLocks noChangeAspect="1"/>
          </p:cNvPicPr>
          <p:nvPr/>
        </p:nvPicPr>
        <p:blipFill>
          <a:blip r:embed="rId3"/>
          <a:stretch>
            <a:fillRect/>
          </a:stretch>
        </p:blipFill>
        <p:spPr>
          <a:xfrm>
            <a:off x="1404718" y="1494016"/>
            <a:ext cx="6168662" cy="3184034"/>
          </a:xfrm>
          <a:prstGeom prst="rect">
            <a:avLst/>
          </a:prstGeom>
        </p:spPr>
      </p:pic>
      <p:sp>
        <p:nvSpPr>
          <p:cNvPr id="4" name="Rectangle 3">
            <a:extLst>
              <a:ext uri="{FF2B5EF4-FFF2-40B4-BE49-F238E27FC236}">
                <a16:creationId xmlns:a16="http://schemas.microsoft.com/office/drawing/2014/main" id="{C47FCD40-B9DC-4641-8F5B-EE9D44207116}"/>
              </a:ext>
            </a:extLst>
          </p:cNvPr>
          <p:cNvSpPr/>
          <p:nvPr/>
        </p:nvSpPr>
        <p:spPr>
          <a:xfrm>
            <a:off x="94325" y="4746172"/>
            <a:ext cx="8955350" cy="461665"/>
          </a:xfrm>
          <a:prstGeom prst="rect">
            <a:avLst/>
          </a:prstGeom>
        </p:spPr>
        <p:txBody>
          <a:bodyPr wrap="square">
            <a:spAutoFit/>
          </a:bodyPr>
          <a:lstStyle/>
          <a:p>
            <a:r>
              <a:rPr lang="en-US" sz="1200" dirty="0" err="1"/>
              <a:t>Stussman</a:t>
            </a:r>
            <a:r>
              <a:rPr lang="en-US" sz="1200" dirty="0"/>
              <a:t>, B., Williams, A., Snow, J., Gavin, A., Scott, R., Nath, A., &amp; </a:t>
            </a:r>
            <a:r>
              <a:rPr lang="en-US" sz="1200" dirty="0" err="1"/>
              <a:t>Walitt</a:t>
            </a:r>
            <a:r>
              <a:rPr lang="en-US" sz="1200" dirty="0"/>
              <a:t>, B. (2020). Characterization of post–exertional malaise in patients with </a:t>
            </a:r>
            <a:r>
              <a:rPr lang="en-US" sz="1200" dirty="0" err="1"/>
              <a:t>myalgic</a:t>
            </a:r>
            <a:r>
              <a:rPr lang="en-US" sz="1200" dirty="0"/>
              <a:t> encephalomyelitis/chronic fatigue syndrome. Frontiers in Neurology, 1025</a:t>
            </a:r>
            <a:r>
              <a:rPr lang="en-US" sz="675" dirty="0"/>
              <a:t>..</a:t>
            </a:r>
          </a:p>
        </p:txBody>
      </p:sp>
    </p:spTree>
    <p:extLst>
      <p:ext uri="{BB962C8B-B14F-4D97-AF65-F5344CB8AC3E}">
        <p14:creationId xmlns:p14="http://schemas.microsoft.com/office/powerpoint/2010/main" val="1406878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D32CD-B612-DF44-F272-CD9F901D9005}"/>
              </a:ext>
            </a:extLst>
          </p:cNvPr>
          <p:cNvSpPr>
            <a:spLocks noGrp="1"/>
          </p:cNvSpPr>
          <p:nvPr>
            <p:ph type="title"/>
          </p:nvPr>
        </p:nvSpPr>
        <p:spPr>
          <a:xfrm>
            <a:off x="228603" y="252411"/>
            <a:ext cx="2209798" cy="871538"/>
          </a:xfrm>
        </p:spPr>
        <p:txBody>
          <a:bodyPr wrap="square" anchor="b">
            <a:normAutofit/>
          </a:bodyPr>
          <a:lstStyle/>
          <a:p>
            <a:r>
              <a:rPr lang="en-US" dirty="0"/>
              <a:t>Every day is different</a:t>
            </a:r>
          </a:p>
        </p:txBody>
      </p:sp>
      <p:pic>
        <p:nvPicPr>
          <p:cNvPr id="4" name="Content Placeholder 3" descr="A roller coaster with blue and orange rails&#10;&#10;Description automatically generated">
            <a:extLst>
              <a:ext uri="{FF2B5EF4-FFF2-40B4-BE49-F238E27FC236}">
                <a16:creationId xmlns:a16="http://schemas.microsoft.com/office/drawing/2014/main" id="{D4BE7A8C-B8BB-4B78-B2CD-0579CABFB6A5}"/>
              </a:ext>
            </a:extLst>
          </p:cNvPr>
          <p:cNvPicPr>
            <a:picLocks noGrp="1" noChangeAspect="1"/>
          </p:cNvPicPr>
          <p:nvPr>
            <p:ph idx="1"/>
          </p:nvPr>
        </p:nvPicPr>
        <p:blipFill rotWithShape="1">
          <a:blip r:embed="rId2"/>
          <a:srcRect r="19229" b="-4"/>
          <a:stretch/>
        </p:blipFill>
        <p:spPr>
          <a:xfrm>
            <a:off x="2590800" y="252411"/>
            <a:ext cx="3581400" cy="4389835"/>
          </a:xfrm>
          <a:prstGeom prst="rect">
            <a:avLst/>
          </a:prstGeom>
          <a:noFill/>
        </p:spPr>
      </p:pic>
      <p:sp>
        <p:nvSpPr>
          <p:cNvPr id="9" name="Text Placeholder 3">
            <a:extLst>
              <a:ext uri="{FF2B5EF4-FFF2-40B4-BE49-F238E27FC236}">
                <a16:creationId xmlns:a16="http://schemas.microsoft.com/office/drawing/2014/main" id="{AB64B54A-35BB-D14C-9CA7-C20C3274F3BC}"/>
              </a:ext>
            </a:extLst>
          </p:cNvPr>
          <p:cNvSpPr>
            <a:spLocks noGrp="1"/>
          </p:cNvSpPr>
          <p:nvPr>
            <p:ph type="body" sz="half" idx="2"/>
          </p:nvPr>
        </p:nvSpPr>
        <p:spPr>
          <a:xfrm>
            <a:off x="228603" y="1123950"/>
            <a:ext cx="2209798" cy="3518297"/>
          </a:xfrm>
        </p:spPr>
        <p:txBody>
          <a:bodyPr/>
          <a:lstStyle/>
          <a:p>
            <a:endParaRPr lang="en-US"/>
          </a:p>
        </p:txBody>
      </p:sp>
      <p:sp>
        <p:nvSpPr>
          <p:cNvPr id="14" name="Footer Placeholder 4">
            <a:extLst>
              <a:ext uri="{FF2B5EF4-FFF2-40B4-BE49-F238E27FC236}">
                <a16:creationId xmlns:a16="http://schemas.microsoft.com/office/drawing/2014/main" id="{A5E5B06C-AC8A-5D24-2356-B941FF1C3CF6}"/>
              </a:ext>
            </a:extLst>
          </p:cNvPr>
          <p:cNvSpPr>
            <a:spLocks noGrp="1"/>
          </p:cNvSpPr>
          <p:nvPr>
            <p:ph type="ftr" sz="quarter" idx="11"/>
          </p:nvPr>
        </p:nvSpPr>
        <p:spPr>
          <a:xfrm>
            <a:off x="228602" y="4743450"/>
            <a:ext cx="5943598" cy="228600"/>
          </a:xfrm>
        </p:spPr>
        <p:txBody>
          <a:bodyPr/>
          <a:lstStyle/>
          <a:p>
            <a:pPr>
              <a:defRPr/>
            </a:pPr>
            <a:endParaRPr lang="en-US"/>
          </a:p>
        </p:txBody>
      </p:sp>
    </p:spTree>
    <p:extLst>
      <p:ext uri="{BB962C8B-B14F-4D97-AF65-F5344CB8AC3E}">
        <p14:creationId xmlns:p14="http://schemas.microsoft.com/office/powerpoint/2010/main" val="2294894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E4680-C213-5BCE-DE72-E1323EBE0F5A}"/>
              </a:ext>
            </a:extLst>
          </p:cNvPr>
          <p:cNvSpPr>
            <a:spLocks noGrp="1"/>
          </p:cNvSpPr>
          <p:nvPr>
            <p:ph type="title"/>
          </p:nvPr>
        </p:nvSpPr>
        <p:spPr>
          <a:xfrm>
            <a:off x="228601" y="293688"/>
            <a:ext cx="7086600" cy="857250"/>
          </a:xfrm>
        </p:spPr>
        <p:txBody>
          <a:bodyPr wrap="square" anchor="t">
            <a:normAutofit/>
          </a:bodyPr>
          <a:lstStyle/>
          <a:p>
            <a:r>
              <a:rPr lang="en-US" dirty="0"/>
              <a:t>Activity Level</a:t>
            </a:r>
          </a:p>
        </p:txBody>
      </p:sp>
      <p:sp>
        <p:nvSpPr>
          <p:cNvPr id="3" name="Content Placeholder 2">
            <a:extLst>
              <a:ext uri="{FF2B5EF4-FFF2-40B4-BE49-F238E27FC236}">
                <a16:creationId xmlns:a16="http://schemas.microsoft.com/office/drawing/2014/main" id="{8ABD8C03-A04C-7F87-5C95-F8C74A018276}"/>
              </a:ext>
            </a:extLst>
          </p:cNvPr>
          <p:cNvSpPr>
            <a:spLocks noGrp="1"/>
          </p:cNvSpPr>
          <p:nvPr>
            <p:ph sz="half" idx="1"/>
          </p:nvPr>
        </p:nvSpPr>
        <p:spPr>
          <a:xfrm>
            <a:off x="228600" y="1504950"/>
            <a:ext cx="4831080" cy="3086100"/>
          </a:xfrm>
        </p:spPr>
        <p:txBody>
          <a:bodyPr wrap="square" anchor="t">
            <a:normAutofit lnSpcReduction="10000"/>
          </a:bodyPr>
          <a:lstStyle/>
          <a:p>
            <a:r>
              <a:rPr lang="en-US" dirty="0"/>
              <a:t>What are current activities</a:t>
            </a:r>
          </a:p>
          <a:p>
            <a:pPr lvl="1"/>
            <a:r>
              <a:rPr lang="en-US" dirty="0"/>
              <a:t>Daily activities</a:t>
            </a:r>
          </a:p>
          <a:p>
            <a:pPr lvl="1"/>
            <a:r>
              <a:rPr lang="en-US" dirty="0"/>
              <a:t>hobbies</a:t>
            </a:r>
          </a:p>
          <a:p>
            <a:pPr lvl="1"/>
            <a:r>
              <a:rPr lang="en-US" dirty="0"/>
              <a:t>Household chores</a:t>
            </a:r>
          </a:p>
          <a:p>
            <a:pPr lvl="1"/>
            <a:r>
              <a:rPr lang="en-US" dirty="0"/>
              <a:t>Exercise</a:t>
            </a:r>
          </a:p>
          <a:p>
            <a:pPr lvl="1"/>
            <a:r>
              <a:rPr lang="en-US" dirty="0"/>
              <a:t>Socializing</a:t>
            </a:r>
          </a:p>
          <a:p>
            <a:pPr lvl="1"/>
            <a:r>
              <a:rPr lang="en-US" dirty="0"/>
              <a:t>Work</a:t>
            </a:r>
          </a:p>
        </p:txBody>
      </p:sp>
      <p:pic>
        <p:nvPicPr>
          <p:cNvPr id="6" name="Picture 5" descr="A chart of a checklist&#10;&#10;Description automatically generated with medium confidence">
            <a:extLst>
              <a:ext uri="{FF2B5EF4-FFF2-40B4-BE49-F238E27FC236}">
                <a16:creationId xmlns:a16="http://schemas.microsoft.com/office/drawing/2014/main" id="{9090922E-E837-02C8-70B5-C0351A6550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5440" y="1621203"/>
            <a:ext cx="2895600" cy="2969847"/>
          </a:xfrm>
          <a:prstGeom prst="rect">
            <a:avLst/>
          </a:prstGeom>
          <a:noFill/>
        </p:spPr>
      </p:pic>
      <p:sp>
        <p:nvSpPr>
          <p:cNvPr id="11" name="Footer Placeholder 4">
            <a:extLst>
              <a:ext uri="{FF2B5EF4-FFF2-40B4-BE49-F238E27FC236}">
                <a16:creationId xmlns:a16="http://schemas.microsoft.com/office/drawing/2014/main" id="{CF6BDC98-A9EC-F093-8494-AA5B475B75AA}"/>
              </a:ext>
            </a:extLst>
          </p:cNvPr>
          <p:cNvSpPr>
            <a:spLocks noGrp="1"/>
          </p:cNvSpPr>
          <p:nvPr>
            <p:ph type="ftr" sz="quarter" idx="11"/>
          </p:nvPr>
        </p:nvSpPr>
        <p:spPr>
          <a:xfrm>
            <a:off x="228602" y="4743450"/>
            <a:ext cx="5943598" cy="228600"/>
          </a:xfrm>
        </p:spPr>
        <p:txBody>
          <a:bodyPr/>
          <a:lstStyle/>
          <a:p>
            <a:pPr>
              <a:defRPr/>
            </a:pPr>
            <a:endParaRPr lang="en-US"/>
          </a:p>
        </p:txBody>
      </p:sp>
    </p:spTree>
    <p:extLst>
      <p:ext uri="{BB962C8B-B14F-4D97-AF65-F5344CB8AC3E}">
        <p14:creationId xmlns:p14="http://schemas.microsoft.com/office/powerpoint/2010/main" val="1242387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228601" y="1454482"/>
            <a:ext cx="8455970" cy="3086100"/>
          </a:xfrm>
        </p:spPr>
        <p:txBody>
          <a:bodyPr/>
          <a:lstStyle/>
          <a:p>
            <a:r>
              <a:rPr lang="en-US" sz="2000" dirty="0"/>
              <a:t>Describe current PCC epidemiology</a:t>
            </a:r>
          </a:p>
          <a:p>
            <a:r>
              <a:rPr lang="en-US" sz="2000" dirty="0"/>
              <a:t>Understand the potential pathophysiology in PCC</a:t>
            </a:r>
          </a:p>
          <a:p>
            <a:r>
              <a:rPr lang="en-US" sz="2000" dirty="0"/>
              <a:t>Discuss assessment and management of PCC symptoms</a:t>
            </a:r>
          </a:p>
          <a:p>
            <a:r>
              <a:rPr lang="en-US" sz="2000" dirty="0"/>
              <a:t>Describe current clinical trials in PCC</a:t>
            </a:r>
          </a:p>
          <a:p>
            <a:pPr marL="0" indent="0">
              <a:buNone/>
            </a:pPr>
            <a:endParaRPr lang="en-US" dirty="0"/>
          </a:p>
        </p:txBody>
      </p:sp>
    </p:spTree>
    <p:extLst>
      <p:ext uri="{BB962C8B-B14F-4D97-AF65-F5344CB8AC3E}">
        <p14:creationId xmlns:p14="http://schemas.microsoft.com/office/powerpoint/2010/main" val="7129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460ACC-961C-48A2-9BEB-A566178AEC28}"/>
              </a:ext>
            </a:extLst>
          </p:cNvPr>
          <p:cNvSpPr>
            <a:spLocks noGrp="1"/>
          </p:cNvSpPr>
          <p:nvPr>
            <p:ph type="title"/>
          </p:nvPr>
        </p:nvSpPr>
        <p:spPr>
          <a:xfrm>
            <a:off x="228601" y="293688"/>
            <a:ext cx="7086600" cy="1200329"/>
          </a:xfrm>
        </p:spPr>
        <p:txBody>
          <a:bodyPr anchor="t" anchorCtr="0">
            <a:spAutoFit/>
          </a:bodyPr>
          <a:lstStyle/>
          <a:p>
            <a:r>
              <a:rPr lang="en-US" b="1" dirty="0">
                <a:solidFill>
                  <a:srgbClr val="254B8E"/>
                </a:solidFill>
              </a:rPr>
              <a:t>PCC Energy Conservation recommendations</a:t>
            </a:r>
          </a:p>
        </p:txBody>
      </p:sp>
      <p:sp>
        <p:nvSpPr>
          <p:cNvPr id="4" name="Content Placeholder 3">
            <a:extLst>
              <a:ext uri="{FF2B5EF4-FFF2-40B4-BE49-F238E27FC236}">
                <a16:creationId xmlns:a16="http://schemas.microsoft.com/office/drawing/2014/main" id="{FB702210-6BEF-12D1-F3D0-1CB74490E287}"/>
              </a:ext>
            </a:extLst>
          </p:cNvPr>
          <p:cNvSpPr>
            <a:spLocks noGrp="1"/>
          </p:cNvSpPr>
          <p:nvPr>
            <p:ph idx="1"/>
          </p:nvPr>
        </p:nvSpPr>
        <p:spPr/>
        <p:txBody>
          <a:bodyPr/>
          <a:lstStyle/>
          <a:p>
            <a:endParaRPr lang="en-US"/>
          </a:p>
        </p:txBody>
      </p:sp>
      <p:sp>
        <p:nvSpPr>
          <p:cNvPr id="8" name="Text Placeholder 2">
            <a:extLst>
              <a:ext uri="{FF2B5EF4-FFF2-40B4-BE49-F238E27FC236}">
                <a16:creationId xmlns:a16="http://schemas.microsoft.com/office/drawing/2014/main" id="{A9D1CE83-57F2-4F27-A2B5-0B6A9FDE7D30}"/>
              </a:ext>
            </a:extLst>
          </p:cNvPr>
          <p:cNvSpPr txBox="1">
            <a:spLocks/>
          </p:cNvSpPr>
          <p:nvPr/>
        </p:nvSpPr>
        <p:spPr>
          <a:xfrm>
            <a:off x="368148" y="1494017"/>
            <a:ext cx="4631369" cy="3516860"/>
          </a:xfrm>
          <a:prstGeom prst="rect">
            <a:avLst/>
          </a:prstGeom>
        </p:spPr>
        <p:txBody>
          <a:bodyPr vert="horz" wrap="square" lIns="68580" tIns="34290" rIns="68580" bIns="3429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0075" lvl="1" indent="-257175"/>
            <a:r>
              <a:rPr lang="en-US" sz="2100" dirty="0">
                <a:solidFill>
                  <a:srgbClr val="000000"/>
                </a:solidFill>
              </a:rPr>
              <a:t>4</a:t>
            </a:r>
            <a:r>
              <a:rPr lang="en-US" sz="2100" dirty="0">
                <a:solidFill>
                  <a:schemeClr val="accent1">
                    <a:lumMod val="75000"/>
                  </a:schemeClr>
                </a:solidFill>
              </a:rPr>
              <a:t>P</a:t>
            </a:r>
            <a:r>
              <a:rPr lang="en-US" sz="2100" dirty="0">
                <a:solidFill>
                  <a:srgbClr val="000000"/>
                </a:solidFill>
              </a:rPr>
              <a:t>’s: </a:t>
            </a:r>
          </a:p>
          <a:p>
            <a:pPr marL="942975" lvl="2" indent="-257175"/>
            <a:r>
              <a:rPr lang="en-US" sz="1800" dirty="0">
                <a:solidFill>
                  <a:schemeClr val="accent1">
                    <a:lumMod val="75000"/>
                  </a:schemeClr>
                </a:solidFill>
              </a:rPr>
              <a:t>P</a:t>
            </a:r>
            <a:r>
              <a:rPr lang="en-US" sz="1800" dirty="0">
                <a:solidFill>
                  <a:srgbClr val="000000"/>
                </a:solidFill>
              </a:rPr>
              <a:t>acing </a:t>
            </a:r>
          </a:p>
          <a:p>
            <a:pPr marL="1285875" lvl="3" indent="-257175"/>
            <a:r>
              <a:rPr lang="en-US" sz="1500" dirty="0">
                <a:solidFill>
                  <a:srgbClr val="000000"/>
                </a:solidFill>
              </a:rPr>
              <a:t>Slow and steady wins the race</a:t>
            </a:r>
          </a:p>
          <a:p>
            <a:pPr marL="1285875" lvl="3" indent="-257175"/>
            <a:endParaRPr lang="en-US" sz="1500" dirty="0">
              <a:solidFill>
                <a:srgbClr val="000000"/>
              </a:solidFill>
            </a:endParaRPr>
          </a:p>
          <a:p>
            <a:pPr marL="942975" lvl="2" indent="-257175"/>
            <a:r>
              <a:rPr lang="en-US" sz="1800" dirty="0">
                <a:solidFill>
                  <a:schemeClr val="accent1">
                    <a:lumMod val="75000"/>
                  </a:schemeClr>
                </a:solidFill>
              </a:rPr>
              <a:t>P</a:t>
            </a:r>
            <a:r>
              <a:rPr lang="en-US" sz="1800" dirty="0">
                <a:solidFill>
                  <a:srgbClr val="000000"/>
                </a:solidFill>
              </a:rPr>
              <a:t>rioritizing</a:t>
            </a:r>
          </a:p>
          <a:p>
            <a:pPr marL="1285875" lvl="3" indent="-257175"/>
            <a:r>
              <a:rPr lang="en-US" sz="1500" dirty="0">
                <a:solidFill>
                  <a:srgbClr val="000000"/>
                </a:solidFill>
              </a:rPr>
              <a:t>Patient centered</a:t>
            </a:r>
          </a:p>
          <a:p>
            <a:pPr marL="1285875" lvl="3" indent="-257175"/>
            <a:endParaRPr lang="en-US" sz="1500" dirty="0">
              <a:solidFill>
                <a:srgbClr val="000000"/>
              </a:solidFill>
            </a:endParaRPr>
          </a:p>
          <a:p>
            <a:pPr marL="942975" lvl="2" indent="-257175"/>
            <a:r>
              <a:rPr lang="en-US" sz="1800" dirty="0">
                <a:solidFill>
                  <a:schemeClr val="accent1">
                    <a:lumMod val="75000"/>
                  </a:schemeClr>
                </a:solidFill>
              </a:rPr>
              <a:t>P</a:t>
            </a:r>
            <a:r>
              <a:rPr lang="en-US" sz="1800" dirty="0">
                <a:solidFill>
                  <a:srgbClr val="000000"/>
                </a:solidFill>
              </a:rPr>
              <a:t>lanning</a:t>
            </a:r>
          </a:p>
          <a:p>
            <a:pPr marL="1285875" lvl="3" indent="-257175"/>
            <a:r>
              <a:rPr lang="en-US" sz="1500" dirty="0">
                <a:solidFill>
                  <a:srgbClr val="000000"/>
                </a:solidFill>
              </a:rPr>
              <a:t>Prepare self and environment</a:t>
            </a:r>
          </a:p>
          <a:p>
            <a:pPr marL="1285875" lvl="3" indent="-257175"/>
            <a:endParaRPr lang="en-US" sz="1500" dirty="0">
              <a:solidFill>
                <a:srgbClr val="000000"/>
              </a:solidFill>
            </a:endParaRPr>
          </a:p>
          <a:p>
            <a:pPr marL="942975" lvl="2" indent="-257175"/>
            <a:r>
              <a:rPr lang="en-US" sz="1800" dirty="0">
                <a:solidFill>
                  <a:schemeClr val="accent1">
                    <a:lumMod val="75000"/>
                  </a:schemeClr>
                </a:solidFill>
              </a:rPr>
              <a:t>P</a:t>
            </a:r>
            <a:r>
              <a:rPr lang="en-US" sz="1800" dirty="0">
                <a:solidFill>
                  <a:srgbClr val="000000"/>
                </a:solidFill>
              </a:rPr>
              <a:t>ositioning </a:t>
            </a:r>
          </a:p>
          <a:p>
            <a:pPr marL="1285875" lvl="3" indent="-257175"/>
            <a:r>
              <a:rPr lang="en-US" sz="1500" dirty="0">
                <a:solidFill>
                  <a:srgbClr val="000000"/>
                </a:solidFill>
              </a:rPr>
              <a:t>Body support through daily activities</a:t>
            </a:r>
          </a:p>
        </p:txBody>
      </p:sp>
      <p:pic>
        <p:nvPicPr>
          <p:cNvPr id="2" name="Picture 1">
            <a:extLst>
              <a:ext uri="{FF2B5EF4-FFF2-40B4-BE49-F238E27FC236}">
                <a16:creationId xmlns:a16="http://schemas.microsoft.com/office/drawing/2014/main" id="{FA4FF40A-0191-4544-B886-F5A7A88114CF}"/>
              </a:ext>
            </a:extLst>
          </p:cNvPr>
          <p:cNvPicPr>
            <a:picLocks noChangeAspect="1"/>
          </p:cNvPicPr>
          <p:nvPr/>
        </p:nvPicPr>
        <p:blipFill>
          <a:blip r:embed="rId2"/>
          <a:stretch>
            <a:fillRect/>
          </a:stretch>
        </p:blipFill>
        <p:spPr>
          <a:xfrm>
            <a:off x="4637686" y="1620312"/>
            <a:ext cx="4316342" cy="2254191"/>
          </a:xfrm>
          <a:prstGeom prst="rect">
            <a:avLst/>
          </a:prstGeom>
        </p:spPr>
      </p:pic>
    </p:spTree>
    <p:extLst>
      <p:ext uri="{BB962C8B-B14F-4D97-AF65-F5344CB8AC3E}">
        <p14:creationId xmlns:p14="http://schemas.microsoft.com/office/powerpoint/2010/main" val="135198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CFF8-A34B-4284-9022-55BFFF20B45F}"/>
              </a:ext>
            </a:extLst>
          </p:cNvPr>
          <p:cNvSpPr>
            <a:spLocks noGrp="1"/>
          </p:cNvSpPr>
          <p:nvPr>
            <p:ph type="title"/>
          </p:nvPr>
        </p:nvSpPr>
        <p:spPr/>
        <p:txBody>
          <a:bodyPr/>
          <a:lstStyle/>
          <a:p>
            <a:endParaRPr lang="en-US"/>
          </a:p>
        </p:txBody>
      </p:sp>
      <p:pic>
        <p:nvPicPr>
          <p:cNvPr id="9" name="Picture Placeholder 8">
            <a:extLst>
              <a:ext uri="{FF2B5EF4-FFF2-40B4-BE49-F238E27FC236}">
                <a16:creationId xmlns:a16="http://schemas.microsoft.com/office/drawing/2014/main" id="{296FB62B-3F99-487A-B2DE-9C4D1CD36D0B}"/>
              </a:ext>
            </a:extLst>
          </p:cNvPr>
          <p:cNvPicPr>
            <a:picLocks noGrp="1" noChangeAspect="1"/>
          </p:cNvPicPr>
          <p:nvPr>
            <p:ph idx="1"/>
          </p:nvPr>
        </p:nvPicPr>
        <p:blipFill rotWithShape="1">
          <a:blip r:embed="rId2"/>
          <a:stretch/>
        </p:blipFill>
        <p:spPr>
          <a:xfrm>
            <a:off x="748146" y="204890"/>
            <a:ext cx="6733309" cy="4733720"/>
          </a:xfrm>
        </p:spPr>
      </p:pic>
    </p:spTree>
    <p:extLst>
      <p:ext uri="{BB962C8B-B14F-4D97-AF65-F5344CB8AC3E}">
        <p14:creationId xmlns:p14="http://schemas.microsoft.com/office/powerpoint/2010/main" val="11700001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1F3DAF-DED1-4638-8B06-88AF86F81F80}"/>
              </a:ext>
            </a:extLst>
          </p:cNvPr>
          <p:cNvPicPr>
            <a:picLocks noChangeAspect="1"/>
          </p:cNvPicPr>
          <p:nvPr/>
        </p:nvPicPr>
        <p:blipFill>
          <a:blip r:embed="rId2"/>
          <a:stretch>
            <a:fillRect/>
          </a:stretch>
        </p:blipFill>
        <p:spPr>
          <a:xfrm>
            <a:off x="2221789" y="228397"/>
            <a:ext cx="4700423" cy="4686707"/>
          </a:xfrm>
          <a:prstGeom prst="rect">
            <a:avLst/>
          </a:prstGeom>
        </p:spPr>
      </p:pic>
      <p:sp>
        <p:nvSpPr>
          <p:cNvPr id="2" name="Title 1">
            <a:extLst>
              <a:ext uri="{FF2B5EF4-FFF2-40B4-BE49-F238E27FC236}">
                <a16:creationId xmlns:a16="http://schemas.microsoft.com/office/drawing/2014/main" id="{BCF88A94-AD5E-275F-AECF-BD02A3B6E4F5}"/>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6C51CDE4-5A04-B52D-B301-F9C12A0C15E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281244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1ED72-21A6-E34D-B619-1F9A633211F5}"/>
              </a:ext>
            </a:extLst>
          </p:cNvPr>
          <p:cNvSpPr>
            <a:spLocks noGrp="1"/>
          </p:cNvSpPr>
          <p:nvPr>
            <p:ph type="title"/>
          </p:nvPr>
        </p:nvSpPr>
        <p:spPr>
          <a:xfrm>
            <a:off x="228601" y="293688"/>
            <a:ext cx="7086600" cy="1754326"/>
          </a:xfrm>
        </p:spPr>
        <p:txBody>
          <a:bodyPr anchor="t" anchorCtr="0">
            <a:spAutoFit/>
          </a:bodyPr>
          <a:lstStyle/>
          <a:p>
            <a:r>
              <a:rPr lang="en-US" dirty="0">
                <a:solidFill>
                  <a:srgbClr val="002C77"/>
                </a:solidFill>
              </a:rPr>
              <a:t>PCC fatigue treatment recommendations</a:t>
            </a:r>
            <a:br>
              <a:rPr lang="en-US" dirty="0">
                <a:solidFill>
                  <a:schemeClr val="tx1">
                    <a:lumMod val="75000"/>
                  </a:schemeClr>
                </a:solidFill>
              </a:rPr>
            </a:br>
            <a:endParaRPr lang="en-US" dirty="0">
              <a:solidFill>
                <a:schemeClr val="tx1">
                  <a:lumMod val="75000"/>
                </a:schemeClr>
              </a:solidFill>
            </a:endParaRPr>
          </a:p>
        </p:txBody>
      </p:sp>
      <p:sp>
        <p:nvSpPr>
          <p:cNvPr id="3" name="Text Placeholder 2">
            <a:extLst>
              <a:ext uri="{FF2B5EF4-FFF2-40B4-BE49-F238E27FC236}">
                <a16:creationId xmlns:a16="http://schemas.microsoft.com/office/drawing/2014/main" id="{A4880375-FFBD-A543-8CC2-E747DCBF8F64}"/>
              </a:ext>
            </a:extLst>
          </p:cNvPr>
          <p:cNvSpPr>
            <a:spLocks noGrp="1"/>
          </p:cNvSpPr>
          <p:nvPr>
            <p:ph idx="1"/>
          </p:nvPr>
        </p:nvSpPr>
        <p:spPr>
          <a:xfrm>
            <a:off x="228600" y="1485900"/>
            <a:ext cx="5714999" cy="3884140"/>
          </a:xfrm>
        </p:spPr>
        <p:txBody>
          <a:bodyPr anchor="t" anchorCtr="0">
            <a:spAutoFit/>
          </a:bodyPr>
          <a:lstStyle/>
          <a:p>
            <a:r>
              <a:rPr lang="en-US" sz="1600" dirty="0">
                <a:solidFill>
                  <a:srgbClr val="000000"/>
                </a:solidFill>
              </a:rPr>
              <a:t>Supporting Energy Conservation Strategies</a:t>
            </a:r>
          </a:p>
          <a:p>
            <a:pPr marL="942975" lvl="2" indent="-257175">
              <a:buFont typeface="Arial" panose="020B0604020202020204" pitchFamily="34" charset="0"/>
              <a:buChar char="•"/>
            </a:pPr>
            <a:endParaRPr lang="en-US" sz="1600" dirty="0">
              <a:solidFill>
                <a:srgbClr val="000000"/>
              </a:solidFill>
            </a:endParaRPr>
          </a:p>
          <a:p>
            <a:pPr marL="600075" lvl="1" indent="-257175">
              <a:buFont typeface="Arial" panose="020B0604020202020204" pitchFamily="34" charset="0"/>
              <a:buChar char="•"/>
            </a:pPr>
            <a:r>
              <a:rPr lang="en-US" sz="1600" dirty="0">
                <a:solidFill>
                  <a:srgbClr val="000000"/>
                </a:solidFill>
              </a:rPr>
              <a:t>Assess need for DME or Parking Placard</a:t>
            </a:r>
          </a:p>
          <a:p>
            <a:pPr marL="600075" lvl="1" indent="-257175">
              <a:buFont typeface="Arial" panose="020B0604020202020204" pitchFamily="34" charset="0"/>
              <a:buChar char="•"/>
            </a:pPr>
            <a:endParaRPr lang="en-US" sz="1600" dirty="0">
              <a:solidFill>
                <a:srgbClr val="000000"/>
              </a:solidFill>
            </a:endParaRPr>
          </a:p>
          <a:p>
            <a:pPr marL="600075" lvl="1" indent="-257175">
              <a:buFont typeface="Arial" panose="020B0604020202020204" pitchFamily="34" charset="0"/>
              <a:buChar char="•"/>
            </a:pPr>
            <a:r>
              <a:rPr lang="en-US" sz="1600" dirty="0">
                <a:solidFill>
                  <a:srgbClr val="000000"/>
                </a:solidFill>
              </a:rPr>
              <a:t>Reasonable Work Accommodations </a:t>
            </a:r>
          </a:p>
          <a:p>
            <a:pPr lvl="2"/>
            <a:endParaRPr lang="en-US" sz="1600" dirty="0">
              <a:solidFill>
                <a:srgbClr val="000000"/>
              </a:solidFill>
            </a:endParaRPr>
          </a:p>
          <a:p>
            <a:pPr marL="600075" lvl="1" indent="-257175">
              <a:buFont typeface="Arial" panose="020B0604020202020204" pitchFamily="34" charset="0"/>
              <a:buChar char="•"/>
            </a:pPr>
            <a:r>
              <a:rPr lang="en-US" sz="1600" dirty="0">
                <a:solidFill>
                  <a:srgbClr val="000000"/>
                </a:solidFill>
              </a:rPr>
              <a:t>Referral to OT /PT</a:t>
            </a:r>
          </a:p>
          <a:p>
            <a:pPr marL="942975" lvl="2" indent="-257175">
              <a:buFont typeface="Arial" panose="020B0604020202020204" pitchFamily="34" charset="0"/>
              <a:buChar char="•"/>
            </a:pPr>
            <a:r>
              <a:rPr lang="en-US" sz="1600" dirty="0">
                <a:solidFill>
                  <a:srgbClr val="000000"/>
                </a:solidFill>
              </a:rPr>
              <a:t>Individualized to patients need</a:t>
            </a:r>
          </a:p>
          <a:p>
            <a:pPr marL="942975" lvl="2" indent="-257175">
              <a:buFont typeface="Arial" panose="020B0604020202020204" pitchFamily="34" charset="0"/>
              <a:buChar char="•"/>
            </a:pPr>
            <a:r>
              <a:rPr lang="en-US" sz="1600" dirty="0">
                <a:solidFill>
                  <a:srgbClr val="000000"/>
                </a:solidFill>
              </a:rPr>
              <a:t>Providers familiar with PEM </a:t>
            </a:r>
          </a:p>
          <a:p>
            <a:pPr marL="600075" lvl="1" indent="-257175">
              <a:buFont typeface="Arial" panose="020B0604020202020204" pitchFamily="34" charset="0"/>
              <a:buChar char="•"/>
            </a:pPr>
            <a:endParaRPr lang="en-US" sz="1600" dirty="0">
              <a:solidFill>
                <a:srgbClr val="000000"/>
              </a:solidFill>
            </a:endParaRPr>
          </a:p>
          <a:p>
            <a:pPr marL="600075" lvl="1" indent="-257175">
              <a:buFont typeface="Arial" panose="020B0604020202020204" pitchFamily="34" charset="0"/>
              <a:buChar char="•"/>
            </a:pPr>
            <a:r>
              <a:rPr lang="en-US" sz="1600" dirty="0">
                <a:solidFill>
                  <a:srgbClr val="000000"/>
                </a:solidFill>
              </a:rPr>
              <a:t>Rehab Psychology Coping </a:t>
            </a:r>
          </a:p>
          <a:p>
            <a:endParaRPr lang="en-US" dirty="0">
              <a:solidFill>
                <a:srgbClr val="000000"/>
              </a:solidFill>
            </a:endParaRPr>
          </a:p>
        </p:txBody>
      </p:sp>
      <p:sp>
        <p:nvSpPr>
          <p:cNvPr id="8" name="Rectangle 7">
            <a:extLst>
              <a:ext uri="{FF2B5EF4-FFF2-40B4-BE49-F238E27FC236}">
                <a16:creationId xmlns:a16="http://schemas.microsoft.com/office/drawing/2014/main" id="{83785E4E-EB48-D446-B680-50F14A18AD06}"/>
              </a:ext>
            </a:extLst>
          </p:cNvPr>
          <p:cNvSpPr>
            <a:spLocks noChangeArrowheads="1"/>
          </p:cNvSpPr>
          <p:nvPr/>
        </p:nvSpPr>
        <p:spPr bwMode="auto">
          <a:xfrm>
            <a:off x="803343" y="2047648"/>
            <a:ext cx="3768657" cy="77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30000"/>
              </a:lnSpc>
            </a:pPr>
            <a:endParaRPr lang="en-US" altLang="en-US" sz="1800" dirty="0">
              <a:solidFill>
                <a:schemeClr val="tx2"/>
              </a:solidFill>
              <a:latin typeface="Arial" panose="020B0604020202020204" pitchFamily="34" charset="0"/>
              <a:cs typeface="Arial" panose="020B0604020202020204" pitchFamily="34" charset="0"/>
            </a:endParaRPr>
          </a:p>
          <a:p>
            <a:pPr>
              <a:lnSpc>
                <a:spcPct val="130000"/>
              </a:lnSpc>
            </a:pPr>
            <a:endParaRPr lang="en-US" altLang="en-US" sz="1800" dirty="0">
              <a:solidFill>
                <a:schemeClr val="tx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D63FD4E-52E3-42CB-9751-9C200E352F96}"/>
              </a:ext>
            </a:extLst>
          </p:cNvPr>
          <p:cNvPicPr>
            <a:picLocks noChangeAspect="1"/>
          </p:cNvPicPr>
          <p:nvPr/>
        </p:nvPicPr>
        <p:blipFill>
          <a:blip r:embed="rId3"/>
          <a:stretch>
            <a:fillRect/>
          </a:stretch>
        </p:blipFill>
        <p:spPr>
          <a:xfrm>
            <a:off x="5047774" y="1286242"/>
            <a:ext cx="3156773" cy="3473647"/>
          </a:xfrm>
          <a:prstGeom prst="rect">
            <a:avLst/>
          </a:prstGeom>
        </p:spPr>
      </p:pic>
    </p:spTree>
    <p:extLst>
      <p:ext uri="{BB962C8B-B14F-4D97-AF65-F5344CB8AC3E}">
        <p14:creationId xmlns:p14="http://schemas.microsoft.com/office/powerpoint/2010/main" val="206994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9549933-062F-4191-BCE4-3DF3E77D1978}"/>
              </a:ext>
            </a:extLst>
          </p:cNvPr>
          <p:cNvSpPr>
            <a:spLocks noGrp="1"/>
          </p:cNvSpPr>
          <p:nvPr>
            <p:ph type="title"/>
          </p:nvPr>
        </p:nvSpPr>
        <p:spPr/>
        <p:txBody>
          <a:bodyPr/>
          <a:lstStyle/>
          <a:p>
            <a:r>
              <a:rPr lang="en-US" sz="2800" dirty="0"/>
              <a:t>Takeaway points on Post COVID Fatigue</a:t>
            </a:r>
          </a:p>
        </p:txBody>
      </p:sp>
      <p:sp>
        <p:nvSpPr>
          <p:cNvPr id="8" name="Content Placeholder 7">
            <a:extLst>
              <a:ext uri="{FF2B5EF4-FFF2-40B4-BE49-F238E27FC236}">
                <a16:creationId xmlns:a16="http://schemas.microsoft.com/office/drawing/2014/main" id="{2D2EF996-3EDF-4C75-BC88-92683577806B}"/>
              </a:ext>
            </a:extLst>
          </p:cNvPr>
          <p:cNvSpPr>
            <a:spLocks noGrp="1"/>
          </p:cNvSpPr>
          <p:nvPr>
            <p:ph idx="1"/>
          </p:nvPr>
        </p:nvSpPr>
        <p:spPr>
          <a:xfrm>
            <a:off x="228601" y="817378"/>
            <a:ext cx="8000999" cy="3086100"/>
          </a:xfrm>
        </p:spPr>
        <p:txBody>
          <a:bodyPr/>
          <a:lstStyle/>
          <a:p>
            <a:r>
              <a:rPr lang="en-US" sz="2000" dirty="0"/>
              <a:t>Screen all patients for Post Exertional Malaise (PEM or PESE)</a:t>
            </a:r>
          </a:p>
          <a:p>
            <a:endParaRPr lang="en-US" sz="2000" dirty="0"/>
          </a:p>
          <a:p>
            <a:r>
              <a:rPr lang="en-US" sz="2000" dirty="0"/>
              <a:t>Individualized treatment approach and return to activities, at the patient own pace an not in a set timeline</a:t>
            </a:r>
            <a:r>
              <a:rPr lang="en-US" sz="2000" dirty="0">
                <a:solidFill>
                  <a:srgbClr val="000000"/>
                </a:solidFill>
              </a:rPr>
              <a:t>.</a:t>
            </a:r>
          </a:p>
          <a:p>
            <a:endParaRPr lang="en-US" sz="2000" dirty="0">
              <a:solidFill>
                <a:srgbClr val="000000"/>
              </a:solidFill>
            </a:endParaRPr>
          </a:p>
          <a:p>
            <a:r>
              <a:rPr lang="en-US" sz="2000" dirty="0">
                <a:solidFill>
                  <a:srgbClr val="000000"/>
                </a:solidFill>
              </a:rPr>
              <a:t> </a:t>
            </a:r>
            <a:r>
              <a:rPr lang="en-US" sz="2000" dirty="0"/>
              <a:t>Emerging understanding of mechanisms… and hopefully interventions for treatment.  </a:t>
            </a:r>
          </a:p>
          <a:p>
            <a:endParaRPr lang="en-US" dirty="0"/>
          </a:p>
          <a:p>
            <a:endParaRPr lang="en-US" dirty="0"/>
          </a:p>
        </p:txBody>
      </p:sp>
      <p:pic>
        <p:nvPicPr>
          <p:cNvPr id="5" name="Picture 4" descr="Woman doing yoga">
            <a:extLst>
              <a:ext uri="{FF2B5EF4-FFF2-40B4-BE49-F238E27FC236}">
                <a16:creationId xmlns:a16="http://schemas.microsoft.com/office/drawing/2014/main" id="{80964087-FE3F-FB20-CBB4-D3AFAE929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0991" y="3007617"/>
            <a:ext cx="3203825" cy="2135883"/>
          </a:xfrm>
          <a:prstGeom prst="rect">
            <a:avLst/>
          </a:prstGeom>
        </p:spPr>
      </p:pic>
      <p:pic>
        <p:nvPicPr>
          <p:cNvPr id="9" name="Picture 8" descr="Two people lying on ground">
            <a:extLst>
              <a:ext uri="{FF2B5EF4-FFF2-40B4-BE49-F238E27FC236}">
                <a16:creationId xmlns:a16="http://schemas.microsoft.com/office/drawing/2014/main" id="{B2B28786-15CA-DEBA-DAC9-B03838C74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341" y="3241644"/>
            <a:ext cx="3687659" cy="1901856"/>
          </a:xfrm>
          <a:prstGeom prst="rect">
            <a:avLst/>
          </a:prstGeom>
        </p:spPr>
      </p:pic>
    </p:spTree>
    <p:extLst>
      <p:ext uri="{BB962C8B-B14F-4D97-AF65-F5344CB8AC3E}">
        <p14:creationId xmlns:p14="http://schemas.microsoft.com/office/powerpoint/2010/main" val="1515425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FEA2B4-9C05-4D6C-A0F2-0C9FBBEECE81}"/>
              </a:ext>
            </a:extLst>
          </p:cNvPr>
          <p:cNvSpPr>
            <a:spLocks noGrp="1"/>
          </p:cNvSpPr>
          <p:nvPr>
            <p:ph type="title"/>
          </p:nvPr>
        </p:nvSpPr>
        <p:spPr/>
        <p:txBody>
          <a:bodyPr/>
          <a:lstStyle/>
          <a:p>
            <a:r>
              <a:rPr lang="en-US" sz="2800" dirty="0"/>
              <a:t>PCC: Clinical Presentation and Management </a:t>
            </a:r>
          </a:p>
        </p:txBody>
      </p:sp>
      <p:sp>
        <p:nvSpPr>
          <p:cNvPr id="9" name="Content Placeholder 8">
            <a:extLst>
              <a:ext uri="{FF2B5EF4-FFF2-40B4-BE49-F238E27FC236}">
                <a16:creationId xmlns:a16="http://schemas.microsoft.com/office/drawing/2014/main" id="{2C1FEE1A-8F3A-4045-830F-13D93D4AFDA6}"/>
              </a:ext>
            </a:extLst>
          </p:cNvPr>
          <p:cNvSpPr>
            <a:spLocks noGrp="1"/>
          </p:cNvSpPr>
          <p:nvPr>
            <p:ph idx="1"/>
          </p:nvPr>
        </p:nvSpPr>
        <p:spPr/>
        <p:txBody>
          <a:bodyPr/>
          <a:lstStyle/>
          <a:p>
            <a:r>
              <a:rPr lang="en-US" sz="2400" dirty="0"/>
              <a:t>Autonomic dysfunction </a:t>
            </a:r>
          </a:p>
          <a:p>
            <a:endParaRPr lang="en-US" sz="2400" dirty="0"/>
          </a:p>
          <a:p>
            <a:r>
              <a:rPr lang="en-US" sz="2400" dirty="0"/>
              <a:t>Fatigue </a:t>
            </a:r>
          </a:p>
          <a:p>
            <a:endParaRPr lang="en-US" sz="2400" dirty="0"/>
          </a:p>
          <a:p>
            <a:r>
              <a:rPr lang="en-US" sz="2400" b="1" dirty="0"/>
              <a:t>Neuropsychiatric/Cognitive </a:t>
            </a:r>
          </a:p>
          <a:p>
            <a:endParaRPr lang="en-US" dirty="0"/>
          </a:p>
          <a:p>
            <a:endParaRPr lang="en-US" dirty="0"/>
          </a:p>
        </p:txBody>
      </p:sp>
    </p:spTree>
    <p:extLst>
      <p:ext uri="{BB962C8B-B14F-4D97-AF65-F5344CB8AC3E}">
        <p14:creationId xmlns:p14="http://schemas.microsoft.com/office/powerpoint/2010/main" val="2243441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B8D909-9FFF-8547-9E9E-75F704BFC1E9}"/>
              </a:ext>
            </a:extLst>
          </p:cNvPr>
          <p:cNvPicPr>
            <a:picLocks noChangeAspect="1"/>
          </p:cNvPicPr>
          <p:nvPr/>
        </p:nvPicPr>
        <p:blipFill>
          <a:blip r:embed="rId3"/>
          <a:stretch>
            <a:fillRect/>
          </a:stretch>
        </p:blipFill>
        <p:spPr>
          <a:xfrm>
            <a:off x="1520149" y="1150938"/>
            <a:ext cx="6193284" cy="3440713"/>
          </a:xfrm>
          <a:prstGeom prst="rect">
            <a:avLst/>
          </a:prstGeom>
        </p:spPr>
      </p:pic>
      <p:cxnSp>
        <p:nvCxnSpPr>
          <p:cNvPr id="11" name="Straight Connector 10">
            <a:extLst>
              <a:ext uri="{FF2B5EF4-FFF2-40B4-BE49-F238E27FC236}">
                <a16:creationId xmlns:a16="http://schemas.microsoft.com/office/drawing/2014/main" id="{A6B47523-5136-0449-B9B6-CD47946C4940}"/>
              </a:ext>
            </a:extLst>
          </p:cNvPr>
          <p:cNvCxnSpPr>
            <a:cxnSpLocks/>
          </p:cNvCxnSpPr>
          <p:nvPr/>
        </p:nvCxnSpPr>
        <p:spPr bwMode="auto">
          <a:xfrm>
            <a:off x="2003779" y="2291123"/>
            <a:ext cx="4924762"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sp>
        <p:nvSpPr>
          <p:cNvPr id="8" name="TextBox 7">
            <a:extLst>
              <a:ext uri="{FF2B5EF4-FFF2-40B4-BE49-F238E27FC236}">
                <a16:creationId xmlns:a16="http://schemas.microsoft.com/office/drawing/2014/main" id="{81B54B62-DB2B-FD41-8ECC-92802713DC46}"/>
              </a:ext>
            </a:extLst>
          </p:cNvPr>
          <p:cNvSpPr txBox="1"/>
          <p:nvPr/>
        </p:nvSpPr>
        <p:spPr>
          <a:xfrm>
            <a:off x="2305041" y="1529431"/>
            <a:ext cx="4623500" cy="282834"/>
          </a:xfrm>
          <a:prstGeom prst="rect">
            <a:avLst/>
          </a:prstGeom>
          <a:solidFill>
            <a:schemeClr val="bg1"/>
          </a:solidFill>
          <a:ln>
            <a:solidFill>
              <a:srgbClr val="254B8E"/>
            </a:solidFill>
          </a:ln>
        </p:spPr>
        <p:txBody>
          <a:bodyPr wrap="square" rtlCol="0">
            <a:spAutoFit/>
          </a:bodyPr>
          <a:lstStyle/>
          <a:p>
            <a:pPr algn="ctr"/>
            <a:r>
              <a:rPr lang="en-US" sz="1238" dirty="0"/>
              <a:t>Age-adjusted Standard Scores </a:t>
            </a:r>
          </a:p>
        </p:txBody>
      </p:sp>
      <p:sp>
        <p:nvSpPr>
          <p:cNvPr id="14" name="Title 1">
            <a:extLst>
              <a:ext uri="{FF2B5EF4-FFF2-40B4-BE49-F238E27FC236}">
                <a16:creationId xmlns:a16="http://schemas.microsoft.com/office/drawing/2014/main" id="{27F0F8F8-530C-FF49-B361-FA5EE1AE9453}"/>
              </a:ext>
            </a:extLst>
          </p:cNvPr>
          <p:cNvSpPr>
            <a:spLocks noGrp="1"/>
          </p:cNvSpPr>
          <p:nvPr>
            <p:ph type="title"/>
          </p:nvPr>
        </p:nvSpPr>
        <p:spPr/>
        <p:txBody>
          <a:bodyPr>
            <a:normAutofit fontScale="90000"/>
          </a:bodyPr>
          <a:lstStyle/>
          <a:p>
            <a:r>
              <a:rPr lang="en-US" sz="3100" dirty="0">
                <a:cs typeface="Gill Sans Light" panose="020B0302020104020203" pitchFamily="34" charset="-79"/>
              </a:rPr>
              <a:t>Post-acute Neuropsychiatric Outcomes</a:t>
            </a:r>
            <a:br>
              <a:rPr lang="en-US" dirty="0">
                <a:latin typeface="Gill Sans Light" panose="020B0302020104020203" pitchFamily="34" charset="-79"/>
                <a:cs typeface="Gill Sans Light" panose="020B0302020104020203" pitchFamily="34" charset="-79"/>
              </a:rPr>
            </a:br>
            <a:endParaRPr lang="en-US" dirty="0"/>
          </a:p>
        </p:txBody>
      </p:sp>
      <p:sp>
        <p:nvSpPr>
          <p:cNvPr id="12" name="Footer Placeholder 4">
            <a:extLst>
              <a:ext uri="{FF2B5EF4-FFF2-40B4-BE49-F238E27FC236}">
                <a16:creationId xmlns:a16="http://schemas.microsoft.com/office/drawing/2014/main" id="{6B18FB75-9DAB-4343-9EF5-ADE534B63841}"/>
              </a:ext>
            </a:extLst>
          </p:cNvPr>
          <p:cNvSpPr>
            <a:spLocks noGrp="1"/>
          </p:cNvSpPr>
          <p:nvPr>
            <p:ph type="ftr" sz="quarter" idx="11"/>
          </p:nvPr>
        </p:nvSpPr>
        <p:spPr/>
        <p:txBody>
          <a:bodyPr/>
          <a:lstStyle/>
          <a:p>
            <a:r>
              <a:rPr lang="en-US" altLang="en-US" sz="750" dirty="0"/>
              <a:t>Vannorsdall et al. J. Consultation Liaison Psychiatry (in Press)</a:t>
            </a:r>
          </a:p>
        </p:txBody>
      </p:sp>
      <p:sp>
        <p:nvSpPr>
          <p:cNvPr id="15" name="TextBox 14">
            <a:extLst>
              <a:ext uri="{FF2B5EF4-FFF2-40B4-BE49-F238E27FC236}">
                <a16:creationId xmlns:a16="http://schemas.microsoft.com/office/drawing/2014/main" id="{1A37F45B-CBFF-451C-940E-35C3A47DC7F1}"/>
              </a:ext>
            </a:extLst>
          </p:cNvPr>
          <p:cNvSpPr txBox="1"/>
          <p:nvPr/>
        </p:nvSpPr>
        <p:spPr>
          <a:xfrm>
            <a:off x="6166489" y="4761813"/>
            <a:ext cx="2297424" cy="248209"/>
          </a:xfrm>
          <a:prstGeom prst="rect">
            <a:avLst/>
          </a:prstGeom>
          <a:noFill/>
        </p:spPr>
        <p:txBody>
          <a:bodyPr wrap="none" rtlCol="0">
            <a:spAutoFit/>
          </a:bodyPr>
          <a:lstStyle/>
          <a:p>
            <a:r>
              <a:rPr lang="en-US" sz="1013" b="1" dirty="0">
                <a:solidFill>
                  <a:srgbClr val="FF0000"/>
                </a:solidFill>
              </a:rPr>
              <a:t>Slide Credit: Tracy Vannorsdall, PhD</a:t>
            </a:r>
          </a:p>
        </p:txBody>
      </p:sp>
      <p:sp>
        <p:nvSpPr>
          <p:cNvPr id="3" name="Rectangle 2">
            <a:extLst>
              <a:ext uri="{FF2B5EF4-FFF2-40B4-BE49-F238E27FC236}">
                <a16:creationId xmlns:a16="http://schemas.microsoft.com/office/drawing/2014/main" id="{205D8C56-A498-4204-8D4C-66EE37E420BE}"/>
              </a:ext>
            </a:extLst>
          </p:cNvPr>
          <p:cNvSpPr/>
          <p:nvPr/>
        </p:nvSpPr>
        <p:spPr>
          <a:xfrm>
            <a:off x="1683186" y="4481832"/>
            <a:ext cx="5565947" cy="404085"/>
          </a:xfrm>
          <a:prstGeom prst="rect">
            <a:avLst/>
          </a:prstGeom>
        </p:spPr>
        <p:txBody>
          <a:bodyPr wrap="square">
            <a:spAutoFit/>
          </a:bodyPr>
          <a:lstStyle/>
          <a:p>
            <a:pPr algn="ctr"/>
            <a:r>
              <a:rPr lang="en-US" sz="1013" dirty="0"/>
              <a:t>67% of PACT patients showed mild/moderate cognitive deficit on ≥ 1 of 8 tests</a:t>
            </a:r>
          </a:p>
          <a:p>
            <a:pPr algn="ctr"/>
            <a:r>
              <a:rPr lang="en-US" sz="1013" dirty="0"/>
              <a:t>65% non-ICU &amp; 69% post-ICU. </a:t>
            </a:r>
          </a:p>
        </p:txBody>
      </p:sp>
    </p:spTree>
    <p:extLst>
      <p:ext uri="{BB962C8B-B14F-4D97-AF65-F5344CB8AC3E}">
        <p14:creationId xmlns:p14="http://schemas.microsoft.com/office/powerpoint/2010/main" val="1383048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B5421565-15EE-6A43-AE9A-E4E9DF5B7243}"/>
              </a:ext>
            </a:extLst>
          </p:cNvPr>
          <p:cNvGraphicFramePr>
            <a:graphicFrameLocks/>
          </p:cNvGraphicFramePr>
          <p:nvPr>
            <p:extLst>
              <p:ext uri="{D42A27DB-BD31-4B8C-83A1-F6EECF244321}">
                <p14:modId xmlns:p14="http://schemas.microsoft.com/office/powerpoint/2010/main" val="673416508"/>
              </p:ext>
            </p:extLst>
          </p:nvPr>
        </p:nvGraphicFramePr>
        <p:xfrm>
          <a:off x="2228190" y="1903405"/>
          <a:ext cx="4371975" cy="279905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661C5F3-39AC-6743-B661-717EA1F26278}"/>
              </a:ext>
            </a:extLst>
          </p:cNvPr>
          <p:cNvSpPr txBox="1"/>
          <p:nvPr/>
        </p:nvSpPr>
        <p:spPr>
          <a:xfrm>
            <a:off x="2675412" y="1594001"/>
            <a:ext cx="3924753" cy="378309"/>
          </a:xfrm>
          <a:prstGeom prst="rect">
            <a:avLst/>
          </a:prstGeom>
          <a:solidFill>
            <a:schemeClr val="bg1"/>
          </a:solidFill>
          <a:ln>
            <a:solidFill>
              <a:srgbClr val="254B8E"/>
            </a:solidFill>
          </a:ln>
        </p:spPr>
        <p:txBody>
          <a:bodyPr wrap="square" rtlCol="0">
            <a:spAutoFit/>
          </a:bodyPr>
          <a:lstStyle/>
          <a:p>
            <a:pPr algn="ctr" defTabSz="385763"/>
            <a:r>
              <a:rPr lang="en-US" sz="929" dirty="0">
                <a:solidFill>
                  <a:prstClr val="black"/>
                </a:solidFill>
                <a:latin typeface="Calibri" panose="020F0502020204030204"/>
              </a:rPr>
              <a:t>78% reported </a:t>
            </a:r>
            <a:r>
              <a:rPr lang="en-US" sz="929" u="sng" dirty="0">
                <a:solidFill>
                  <a:prstClr val="black"/>
                </a:solidFill>
                <a:latin typeface="Calibri" panose="020F0502020204030204"/>
              </a:rPr>
              <a:t>mild</a:t>
            </a:r>
            <a:r>
              <a:rPr lang="en-US" sz="929" dirty="0">
                <a:solidFill>
                  <a:prstClr val="black"/>
                </a:solidFill>
                <a:latin typeface="Calibri" panose="020F0502020204030204"/>
              </a:rPr>
              <a:t> elevations on ≥ 1 measure</a:t>
            </a:r>
          </a:p>
          <a:p>
            <a:pPr algn="ctr" defTabSz="385763"/>
            <a:r>
              <a:rPr lang="en-US" sz="929" dirty="0">
                <a:solidFill>
                  <a:prstClr val="black"/>
                </a:solidFill>
                <a:latin typeface="Calibri" panose="020F0502020204030204"/>
              </a:rPr>
              <a:t>35% reported </a:t>
            </a:r>
            <a:r>
              <a:rPr lang="en-US" sz="929" u="sng" dirty="0">
                <a:solidFill>
                  <a:prstClr val="black"/>
                </a:solidFill>
                <a:latin typeface="Calibri" panose="020F0502020204030204"/>
              </a:rPr>
              <a:t>moderate</a:t>
            </a:r>
            <a:r>
              <a:rPr lang="en-US" sz="929" dirty="0">
                <a:solidFill>
                  <a:prstClr val="black"/>
                </a:solidFill>
                <a:latin typeface="Calibri" panose="020F0502020204030204"/>
              </a:rPr>
              <a:t> elevations on ≥ 1 Measure</a:t>
            </a:r>
          </a:p>
        </p:txBody>
      </p:sp>
      <p:sp>
        <p:nvSpPr>
          <p:cNvPr id="9" name="Title 1">
            <a:extLst>
              <a:ext uri="{FF2B5EF4-FFF2-40B4-BE49-F238E27FC236}">
                <a16:creationId xmlns:a16="http://schemas.microsoft.com/office/drawing/2014/main" id="{8FCE44E6-6DE9-1746-AC9F-DCB784687DD5}"/>
              </a:ext>
            </a:extLst>
          </p:cNvPr>
          <p:cNvSpPr>
            <a:spLocks noGrp="1"/>
          </p:cNvSpPr>
          <p:nvPr>
            <p:ph type="title"/>
          </p:nvPr>
        </p:nvSpPr>
        <p:spPr/>
        <p:txBody>
          <a:bodyPr>
            <a:normAutofit fontScale="90000"/>
          </a:bodyPr>
          <a:lstStyle/>
          <a:p>
            <a:r>
              <a:rPr lang="en-US" sz="2250" dirty="0">
                <a:latin typeface="Gill Sans Light" panose="020B0302020104020203" pitchFamily="34" charset="-79"/>
                <a:cs typeface="Gill Sans Light" panose="020B0302020104020203" pitchFamily="34" charset="-79"/>
              </a:rPr>
              <a:t> </a:t>
            </a:r>
            <a:r>
              <a:rPr lang="en-US" dirty="0">
                <a:cs typeface="Gill Sans Light" panose="020B0302020104020203" pitchFamily="34" charset="-79"/>
              </a:rPr>
              <a:t>Post acute COVID Neuropsychiatric Outcomes </a:t>
            </a:r>
            <a:endParaRPr lang="en-US" dirty="0"/>
          </a:p>
        </p:txBody>
      </p:sp>
      <p:sp>
        <p:nvSpPr>
          <p:cNvPr id="2" name="Content Placeholder 1">
            <a:extLst>
              <a:ext uri="{FF2B5EF4-FFF2-40B4-BE49-F238E27FC236}">
                <a16:creationId xmlns:a16="http://schemas.microsoft.com/office/drawing/2014/main" id="{EB0798EB-1653-87E0-5DAB-138EAE53C9E4}"/>
              </a:ext>
            </a:extLst>
          </p:cNvPr>
          <p:cNvSpPr>
            <a:spLocks noGrp="1"/>
          </p:cNvSpPr>
          <p:nvPr>
            <p:ph idx="1"/>
          </p:nvPr>
        </p:nvSpPr>
        <p:spPr>
          <a:xfrm>
            <a:off x="464127" y="3159408"/>
            <a:ext cx="5714999" cy="3086100"/>
          </a:xfrm>
        </p:spPr>
        <p:txBody>
          <a:bodyPr/>
          <a:lstStyle/>
          <a:p>
            <a:endParaRPr lang="en-US" dirty="0"/>
          </a:p>
        </p:txBody>
      </p:sp>
      <p:sp>
        <p:nvSpPr>
          <p:cNvPr id="6" name="Footer Placeholder 4">
            <a:extLst>
              <a:ext uri="{FF2B5EF4-FFF2-40B4-BE49-F238E27FC236}">
                <a16:creationId xmlns:a16="http://schemas.microsoft.com/office/drawing/2014/main" id="{91D03E25-8176-8A4E-BE60-3D98FBAAB611}"/>
              </a:ext>
            </a:extLst>
          </p:cNvPr>
          <p:cNvSpPr>
            <a:spLocks noGrp="1"/>
          </p:cNvSpPr>
          <p:nvPr>
            <p:ph type="ftr" sz="quarter" idx="11"/>
          </p:nvPr>
        </p:nvSpPr>
        <p:spPr/>
        <p:txBody>
          <a:bodyPr/>
          <a:lstStyle/>
          <a:p>
            <a:r>
              <a:rPr lang="en-US" altLang="en-US" dirty="0"/>
              <a:t>Vannorsdall et al. </a:t>
            </a:r>
            <a:r>
              <a:rPr lang="en-US" altLang="en-US" i="1" dirty="0"/>
              <a:t>J. Consultation Liaison Psychiatry </a:t>
            </a:r>
            <a:endParaRPr lang="en-US" altLang="en-US" dirty="0"/>
          </a:p>
        </p:txBody>
      </p:sp>
      <p:sp>
        <p:nvSpPr>
          <p:cNvPr id="10" name="TextBox 9">
            <a:extLst>
              <a:ext uri="{FF2B5EF4-FFF2-40B4-BE49-F238E27FC236}">
                <a16:creationId xmlns:a16="http://schemas.microsoft.com/office/drawing/2014/main" id="{33E5C23D-17AF-4971-994D-C2600514357E}"/>
              </a:ext>
            </a:extLst>
          </p:cNvPr>
          <p:cNvSpPr txBox="1"/>
          <p:nvPr/>
        </p:nvSpPr>
        <p:spPr>
          <a:xfrm>
            <a:off x="6661118" y="4702458"/>
            <a:ext cx="2297424" cy="248209"/>
          </a:xfrm>
          <a:prstGeom prst="rect">
            <a:avLst/>
          </a:prstGeom>
          <a:noFill/>
        </p:spPr>
        <p:txBody>
          <a:bodyPr wrap="none" rtlCol="0">
            <a:spAutoFit/>
          </a:bodyPr>
          <a:lstStyle/>
          <a:p>
            <a:r>
              <a:rPr lang="en-US" sz="1013" b="1" dirty="0">
                <a:solidFill>
                  <a:srgbClr val="FF0000"/>
                </a:solidFill>
              </a:rPr>
              <a:t>Slide Credit: Tracy Vannorsdall, PhD</a:t>
            </a:r>
          </a:p>
        </p:txBody>
      </p:sp>
    </p:spTree>
    <p:extLst>
      <p:ext uri="{BB962C8B-B14F-4D97-AF65-F5344CB8AC3E}">
        <p14:creationId xmlns:p14="http://schemas.microsoft.com/office/powerpoint/2010/main" val="18337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797A5-45FA-4A84-85B2-30C42254593D}"/>
              </a:ext>
            </a:extLst>
          </p:cNvPr>
          <p:cNvSpPr>
            <a:spLocks noGrp="1"/>
          </p:cNvSpPr>
          <p:nvPr>
            <p:ph type="title"/>
          </p:nvPr>
        </p:nvSpPr>
        <p:spPr/>
        <p:txBody>
          <a:bodyPr/>
          <a:lstStyle/>
          <a:p>
            <a:r>
              <a:rPr lang="en-US" sz="3200" b="1" dirty="0"/>
              <a:t>Cognitive Symptom Assessment</a:t>
            </a:r>
            <a:br>
              <a:rPr lang="en-US" b="1" dirty="0"/>
            </a:br>
            <a:endParaRPr lang="en-US" b="1" dirty="0"/>
          </a:p>
        </p:txBody>
      </p:sp>
      <p:sp>
        <p:nvSpPr>
          <p:cNvPr id="4" name="Content Placeholder 3">
            <a:extLst>
              <a:ext uri="{FF2B5EF4-FFF2-40B4-BE49-F238E27FC236}">
                <a16:creationId xmlns:a16="http://schemas.microsoft.com/office/drawing/2014/main" id="{FF7EA72F-53EA-426F-8B23-86479541F341}"/>
              </a:ext>
            </a:extLst>
          </p:cNvPr>
          <p:cNvSpPr>
            <a:spLocks noGrp="1"/>
          </p:cNvSpPr>
          <p:nvPr>
            <p:ph idx="1"/>
          </p:nvPr>
        </p:nvSpPr>
        <p:spPr>
          <a:xfrm>
            <a:off x="65764" y="963047"/>
            <a:ext cx="5871573" cy="3545753"/>
          </a:xfrm>
        </p:spPr>
        <p:txBody>
          <a:bodyPr>
            <a:normAutofit fontScale="62500" lnSpcReduction="20000"/>
          </a:bodyPr>
          <a:lstStyle/>
          <a:p>
            <a:pPr marL="385763" indent="-385763">
              <a:buFont typeface="+mj-lt"/>
              <a:buAutoNum type="arabicPeriod"/>
            </a:pPr>
            <a:r>
              <a:rPr lang="en-US" dirty="0"/>
              <a:t>Screen for cognitive symptoms using validated tools</a:t>
            </a:r>
          </a:p>
          <a:p>
            <a:pPr lvl="1"/>
            <a:r>
              <a:rPr lang="en-US" dirty="0" err="1"/>
              <a:t>MoCA</a:t>
            </a:r>
            <a:r>
              <a:rPr lang="en-US" dirty="0"/>
              <a:t>, MMSE, SLUMS</a:t>
            </a:r>
          </a:p>
          <a:p>
            <a:pPr marL="385763" indent="-385763">
              <a:buFont typeface="+mj-lt"/>
              <a:buAutoNum type="arabicPeriod"/>
            </a:pPr>
            <a:r>
              <a:rPr lang="en-US" dirty="0"/>
              <a:t>Evaluate for conditions that may exacerbate cognitive symptoms</a:t>
            </a:r>
          </a:p>
          <a:p>
            <a:pPr lvl="1"/>
            <a:r>
              <a:rPr lang="en-US" dirty="0"/>
              <a:t>Sleep, Mood, Fatigue, Polypharmacy</a:t>
            </a:r>
          </a:p>
          <a:p>
            <a:pPr marL="385763" indent="-385763">
              <a:buFont typeface="+mj-lt"/>
              <a:buAutoNum type="arabicPeriod"/>
            </a:pPr>
            <a:r>
              <a:rPr lang="en-US" dirty="0"/>
              <a:t>Neurological exam to identify focal deficits</a:t>
            </a:r>
          </a:p>
          <a:p>
            <a:pPr lvl="1"/>
            <a:r>
              <a:rPr lang="en-US" dirty="0"/>
              <a:t>New or worsening focal deficits –consider imaging </a:t>
            </a:r>
          </a:p>
          <a:p>
            <a:pPr marL="385763" indent="-385763">
              <a:buFont typeface="+mj-lt"/>
              <a:buAutoNum type="arabicPeriod"/>
            </a:pPr>
            <a:r>
              <a:rPr lang="en-US" dirty="0"/>
              <a:t>Labs to rule out reversible causes of cog symptoms </a:t>
            </a:r>
          </a:p>
          <a:p>
            <a:pPr lvl="1"/>
            <a:r>
              <a:rPr lang="en-US" dirty="0"/>
              <a:t>B12, thiamine, folate, homocysteine, vitamin D, magnesium, LFT, TSH, consider syphilis or HIV</a:t>
            </a:r>
          </a:p>
        </p:txBody>
      </p:sp>
      <p:pic>
        <p:nvPicPr>
          <p:cNvPr id="7" name="Picture 6" descr="A diagram of a brain&#10;&#10;Description automatically generated">
            <a:extLst>
              <a:ext uri="{FF2B5EF4-FFF2-40B4-BE49-F238E27FC236}">
                <a16:creationId xmlns:a16="http://schemas.microsoft.com/office/drawing/2014/main" id="{8E15C8DF-406D-3976-2F4F-59CBEA9AD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947" y="1781829"/>
            <a:ext cx="3134508" cy="2089672"/>
          </a:xfrm>
          <a:prstGeom prst="rect">
            <a:avLst/>
          </a:prstGeom>
        </p:spPr>
      </p:pic>
    </p:spTree>
    <p:extLst>
      <p:ext uri="{BB962C8B-B14F-4D97-AF65-F5344CB8AC3E}">
        <p14:creationId xmlns:p14="http://schemas.microsoft.com/office/powerpoint/2010/main" val="2164406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3400A-9CC9-4E1A-B275-E295405C029F}"/>
              </a:ext>
            </a:extLst>
          </p:cNvPr>
          <p:cNvSpPr>
            <a:spLocks noGrp="1"/>
          </p:cNvSpPr>
          <p:nvPr>
            <p:ph type="title"/>
          </p:nvPr>
        </p:nvSpPr>
        <p:spPr/>
        <p:txBody>
          <a:bodyPr>
            <a:noAutofit/>
          </a:bodyPr>
          <a:lstStyle/>
          <a:p>
            <a:r>
              <a:rPr lang="en-US" sz="2800" b="1" dirty="0"/>
              <a:t>Initial treatment of Neuropsychiatric impairments </a:t>
            </a:r>
          </a:p>
        </p:txBody>
      </p:sp>
      <p:sp>
        <p:nvSpPr>
          <p:cNvPr id="3" name="Content Placeholder 2">
            <a:extLst>
              <a:ext uri="{FF2B5EF4-FFF2-40B4-BE49-F238E27FC236}">
                <a16:creationId xmlns:a16="http://schemas.microsoft.com/office/drawing/2014/main" id="{A84DC9C7-63EF-46F1-AA0A-C1F16BEC9D5A}"/>
              </a:ext>
            </a:extLst>
          </p:cNvPr>
          <p:cNvSpPr>
            <a:spLocks noGrp="1"/>
          </p:cNvSpPr>
          <p:nvPr>
            <p:ph idx="1"/>
          </p:nvPr>
        </p:nvSpPr>
        <p:spPr/>
        <p:txBody>
          <a:bodyPr>
            <a:normAutofit fontScale="55000" lnSpcReduction="20000"/>
          </a:bodyPr>
          <a:lstStyle/>
          <a:p>
            <a:r>
              <a:rPr lang="en-US" dirty="0"/>
              <a:t>Cognitive therapy by SLP</a:t>
            </a:r>
          </a:p>
          <a:p>
            <a:pPr lvl="1"/>
            <a:r>
              <a:rPr lang="en-US" dirty="0"/>
              <a:t>Compensatory strategies and therapeutic </a:t>
            </a:r>
          </a:p>
          <a:p>
            <a:pPr marL="257168" lvl="1" indent="0">
              <a:buNone/>
            </a:pPr>
            <a:endParaRPr lang="en-US" dirty="0"/>
          </a:p>
          <a:p>
            <a:r>
              <a:rPr lang="en-US" dirty="0"/>
              <a:t>Neuropsychology</a:t>
            </a:r>
          </a:p>
          <a:p>
            <a:pPr lvl="1"/>
            <a:r>
              <a:rPr lang="en-US" dirty="0"/>
              <a:t>Coping with impairments </a:t>
            </a:r>
          </a:p>
          <a:p>
            <a:pPr lvl="1"/>
            <a:r>
              <a:rPr lang="en-US" dirty="0"/>
              <a:t>Neurocognitive testing </a:t>
            </a:r>
          </a:p>
          <a:p>
            <a:pPr lvl="1"/>
            <a:r>
              <a:rPr lang="en-US" dirty="0"/>
              <a:t>Group therapy </a:t>
            </a:r>
          </a:p>
          <a:p>
            <a:pPr lvl="1"/>
            <a:r>
              <a:rPr lang="en-US" dirty="0"/>
              <a:t>Memory clinic</a:t>
            </a:r>
          </a:p>
          <a:p>
            <a:pPr marL="257168" lvl="1" indent="0">
              <a:buNone/>
            </a:pPr>
            <a:endParaRPr lang="en-US" dirty="0"/>
          </a:p>
          <a:p>
            <a:r>
              <a:rPr lang="en-US" dirty="0"/>
              <a:t>Psychiatric  </a:t>
            </a:r>
          </a:p>
          <a:p>
            <a:pPr lvl="1"/>
            <a:r>
              <a:rPr lang="en-US" dirty="0"/>
              <a:t>Pharmacologic management</a:t>
            </a:r>
          </a:p>
        </p:txBody>
      </p:sp>
    </p:spTree>
    <p:extLst>
      <p:ext uri="{BB962C8B-B14F-4D97-AF65-F5344CB8AC3E}">
        <p14:creationId xmlns:p14="http://schemas.microsoft.com/office/powerpoint/2010/main" val="3449385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565E-1DBE-0AC9-68A7-8A5A4B9C1DD5}"/>
              </a:ext>
            </a:extLst>
          </p:cNvPr>
          <p:cNvSpPr>
            <a:spLocks noGrp="1"/>
          </p:cNvSpPr>
          <p:nvPr>
            <p:ph type="title"/>
          </p:nvPr>
        </p:nvSpPr>
        <p:spPr/>
        <p:txBody>
          <a:bodyPr/>
          <a:lstStyle/>
          <a:p>
            <a:r>
              <a:rPr lang="en-US" sz="2800" dirty="0"/>
              <a:t>What is Long COVID? PCC? PASC?</a:t>
            </a:r>
          </a:p>
        </p:txBody>
      </p:sp>
      <p:sp>
        <p:nvSpPr>
          <p:cNvPr id="3" name="Content Placeholder 2">
            <a:extLst>
              <a:ext uri="{FF2B5EF4-FFF2-40B4-BE49-F238E27FC236}">
                <a16:creationId xmlns:a16="http://schemas.microsoft.com/office/drawing/2014/main" id="{49B9B615-2B13-1971-5C13-D7A794B6C5A9}"/>
              </a:ext>
            </a:extLst>
          </p:cNvPr>
          <p:cNvSpPr>
            <a:spLocks noGrp="1"/>
          </p:cNvSpPr>
          <p:nvPr>
            <p:ph idx="1"/>
          </p:nvPr>
        </p:nvSpPr>
        <p:spPr>
          <a:xfrm>
            <a:off x="0" y="846138"/>
            <a:ext cx="8647043" cy="3086100"/>
          </a:xfrm>
        </p:spPr>
        <p:txBody>
          <a:bodyPr/>
          <a:lstStyle/>
          <a:p>
            <a:r>
              <a:rPr lang="en-US" sz="2000" dirty="0">
                <a:latin typeface="+mj-lt"/>
              </a:rPr>
              <a:t>Long COVID </a:t>
            </a:r>
          </a:p>
          <a:p>
            <a:pPr lvl="1"/>
            <a:r>
              <a:rPr lang="en-US" sz="1600" dirty="0">
                <a:latin typeface="+mj-lt"/>
              </a:rPr>
              <a:t>(Patient defined term)– any new symptoms after COVID</a:t>
            </a:r>
          </a:p>
          <a:p>
            <a:pPr lvl="1"/>
            <a:endParaRPr lang="en-US" sz="1600" dirty="0">
              <a:latin typeface="+mj-lt"/>
            </a:endParaRPr>
          </a:p>
          <a:p>
            <a:pPr lvl="1"/>
            <a:r>
              <a:rPr lang="en-US" sz="1600" dirty="0">
                <a:latin typeface="+mj-lt"/>
              </a:rPr>
              <a:t>(CDC) </a:t>
            </a:r>
            <a:r>
              <a:rPr lang="en-US" sz="1600" b="0" i="0" u="none" strike="noStrike" dirty="0">
                <a:solidFill>
                  <a:srgbClr val="00426B"/>
                </a:solidFill>
                <a:effectLst/>
                <a:latin typeface="+mj-lt"/>
              </a:rPr>
              <a:t>“Long COVID is broadly defined as signs, symptoms, and conditions that continue or develop after initial SARS-CoV-2 infection. The signs, symptoms, and conditions are </a:t>
            </a:r>
            <a:r>
              <a:rPr lang="en-US" sz="1600" b="1" i="0" u="none" strike="noStrike" dirty="0">
                <a:solidFill>
                  <a:srgbClr val="00426B"/>
                </a:solidFill>
                <a:effectLst/>
                <a:latin typeface="+mj-lt"/>
              </a:rPr>
              <a:t>present 4 weeks or more </a:t>
            </a:r>
            <a:r>
              <a:rPr lang="en-US" sz="1600" b="0" i="0" u="none" strike="noStrike" dirty="0">
                <a:solidFill>
                  <a:srgbClr val="00426B"/>
                </a:solidFill>
                <a:effectLst/>
                <a:latin typeface="+mj-lt"/>
              </a:rPr>
              <a:t>after the initial phase of infection; may be multisystemic; and may present with a </a:t>
            </a:r>
            <a:r>
              <a:rPr lang="en-US" sz="1600" b="1" i="0" u="none" strike="noStrike" dirty="0">
                <a:solidFill>
                  <a:srgbClr val="00426B"/>
                </a:solidFill>
                <a:effectLst/>
                <a:latin typeface="+mj-lt"/>
              </a:rPr>
              <a:t>relapsing– remitting </a:t>
            </a:r>
            <a:r>
              <a:rPr lang="en-US" sz="1600" b="0" i="0" u="none" strike="noStrike" dirty="0">
                <a:solidFill>
                  <a:srgbClr val="00426B"/>
                </a:solidFill>
                <a:effectLst/>
                <a:latin typeface="+mj-lt"/>
              </a:rPr>
              <a:t>pattern and progression or worsening over time, with the possibility of severe and life-threatening events even months or years after infection. </a:t>
            </a:r>
          </a:p>
        </p:txBody>
      </p:sp>
      <p:sp>
        <p:nvSpPr>
          <p:cNvPr id="4" name="Footer Placeholder 3">
            <a:extLst>
              <a:ext uri="{FF2B5EF4-FFF2-40B4-BE49-F238E27FC236}">
                <a16:creationId xmlns:a16="http://schemas.microsoft.com/office/drawing/2014/main" id="{0F360ED0-89D7-0031-42C8-ACA4641A4DDC}"/>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1791706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4E11E-A8E9-46D5-BEFC-3D7AB2D2E7AF}"/>
              </a:ext>
            </a:extLst>
          </p:cNvPr>
          <p:cNvSpPr>
            <a:spLocks noGrp="1"/>
          </p:cNvSpPr>
          <p:nvPr>
            <p:ph type="title"/>
          </p:nvPr>
        </p:nvSpPr>
        <p:spPr/>
        <p:txBody>
          <a:bodyPr/>
          <a:lstStyle/>
          <a:p>
            <a:r>
              <a:rPr lang="en-US" sz="2800" b="1" dirty="0"/>
              <a:t>PCC Cognitive Pharmacologic Interventions: many theories</a:t>
            </a:r>
          </a:p>
        </p:txBody>
      </p:sp>
      <p:sp>
        <p:nvSpPr>
          <p:cNvPr id="3" name="Content Placeholder 2">
            <a:extLst>
              <a:ext uri="{FF2B5EF4-FFF2-40B4-BE49-F238E27FC236}">
                <a16:creationId xmlns:a16="http://schemas.microsoft.com/office/drawing/2014/main" id="{9546BBAE-57D4-4763-941D-22180ED2EE54}"/>
              </a:ext>
            </a:extLst>
          </p:cNvPr>
          <p:cNvSpPr>
            <a:spLocks noGrp="1"/>
          </p:cNvSpPr>
          <p:nvPr>
            <p:ph idx="1"/>
          </p:nvPr>
        </p:nvSpPr>
        <p:spPr/>
        <p:txBody>
          <a:bodyPr>
            <a:normAutofit fontScale="85000" lnSpcReduction="20000"/>
          </a:bodyPr>
          <a:lstStyle/>
          <a:p>
            <a:r>
              <a:rPr lang="en-US" dirty="0"/>
              <a:t>Stimulants </a:t>
            </a:r>
          </a:p>
          <a:p>
            <a:pPr lvl="1"/>
            <a:r>
              <a:rPr lang="en-US" dirty="0"/>
              <a:t>Modafinil</a:t>
            </a:r>
          </a:p>
          <a:p>
            <a:pPr lvl="1"/>
            <a:r>
              <a:rPr lang="en-US" dirty="0"/>
              <a:t>Amantadine</a:t>
            </a:r>
          </a:p>
          <a:p>
            <a:pPr lvl="1"/>
            <a:r>
              <a:rPr lang="en-US" dirty="0"/>
              <a:t>Guanfacine + NAC</a:t>
            </a:r>
          </a:p>
          <a:p>
            <a:pPr lvl="1"/>
            <a:endParaRPr lang="en-US" dirty="0"/>
          </a:p>
          <a:p>
            <a:r>
              <a:rPr lang="en-US" dirty="0"/>
              <a:t>Supplements</a:t>
            </a:r>
          </a:p>
          <a:p>
            <a:pPr lvl="1"/>
            <a:r>
              <a:rPr lang="en-US" dirty="0"/>
              <a:t>Omega 3, Zinc, beetroot juice, vitamin D, probiotics …</a:t>
            </a:r>
          </a:p>
          <a:p>
            <a:pPr lvl="1"/>
            <a:endParaRPr lang="en-US" dirty="0"/>
          </a:p>
          <a:p>
            <a:pPr lvl="1"/>
            <a:endParaRPr lang="en-US" dirty="0"/>
          </a:p>
        </p:txBody>
      </p:sp>
    </p:spTree>
    <p:extLst>
      <p:ext uri="{BB962C8B-B14F-4D97-AF65-F5344CB8AC3E}">
        <p14:creationId xmlns:p14="http://schemas.microsoft.com/office/powerpoint/2010/main" val="3670504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71332-33FA-7BC4-3348-AD51EBC1AA07}"/>
              </a:ext>
            </a:extLst>
          </p:cNvPr>
          <p:cNvSpPr>
            <a:spLocks noGrp="1"/>
          </p:cNvSpPr>
          <p:nvPr>
            <p:ph type="title"/>
          </p:nvPr>
        </p:nvSpPr>
        <p:spPr/>
        <p:txBody>
          <a:bodyPr/>
          <a:lstStyle/>
          <a:p>
            <a:r>
              <a:rPr lang="en-US" dirty="0"/>
              <a:t>Catching up with the times!</a:t>
            </a:r>
          </a:p>
        </p:txBody>
      </p:sp>
      <p:sp>
        <p:nvSpPr>
          <p:cNvPr id="3" name="Content Placeholder 2">
            <a:extLst>
              <a:ext uri="{FF2B5EF4-FFF2-40B4-BE49-F238E27FC236}">
                <a16:creationId xmlns:a16="http://schemas.microsoft.com/office/drawing/2014/main" id="{44C618AD-DC0C-EF0F-8FC0-C261D99C646B}"/>
              </a:ext>
            </a:extLst>
          </p:cNvPr>
          <p:cNvSpPr>
            <a:spLocks noGrp="1"/>
          </p:cNvSpPr>
          <p:nvPr>
            <p:ph idx="1"/>
          </p:nvPr>
        </p:nvSpPr>
        <p:spPr>
          <a:xfrm>
            <a:off x="228600" y="1485900"/>
            <a:ext cx="7958138" cy="3086100"/>
          </a:xfrm>
        </p:spPr>
        <p:txBody>
          <a:bodyPr/>
          <a:lstStyle/>
          <a:p>
            <a:r>
              <a:rPr lang="en-US" sz="2400" b="0" i="0" u="none" strike="noStrike" dirty="0">
                <a:effectLst/>
                <a:latin typeface="Noto Sans" panose="020B0502040504020204" pitchFamily="34" charset="0"/>
              </a:rPr>
              <a:t>As of October 1, 2021, CDC approved ICD10 Code for unspecified post-COVID conditions, </a:t>
            </a:r>
            <a:r>
              <a:rPr lang="en-US" sz="2400" b="1" i="0" u="none" strike="noStrike" dirty="0">
                <a:effectLst/>
                <a:latin typeface="Noto Sans" panose="020B0502040504020204" pitchFamily="34" charset="0"/>
              </a:rPr>
              <a:t>U09.9</a:t>
            </a:r>
            <a:r>
              <a:rPr lang="en-US" sz="2400" b="0" i="0" u="none" strike="noStrike" dirty="0">
                <a:effectLst/>
                <a:latin typeface="Noto Sans" panose="020B0502040504020204" pitchFamily="34" charset="0"/>
              </a:rPr>
              <a:t> </a:t>
            </a:r>
            <a:endParaRPr lang="en-US" sz="2400" dirty="0"/>
          </a:p>
        </p:txBody>
      </p:sp>
      <p:sp>
        <p:nvSpPr>
          <p:cNvPr id="4" name="Footer Placeholder 3">
            <a:extLst>
              <a:ext uri="{FF2B5EF4-FFF2-40B4-BE49-F238E27FC236}">
                <a16:creationId xmlns:a16="http://schemas.microsoft.com/office/drawing/2014/main" id="{58AB74EB-B83A-7F4B-CB3F-0E877F562AB9}"/>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94564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4EBA-E408-2912-B9CB-422DF26A8410}"/>
              </a:ext>
            </a:extLst>
          </p:cNvPr>
          <p:cNvSpPr>
            <a:spLocks noGrp="1"/>
          </p:cNvSpPr>
          <p:nvPr>
            <p:ph type="title"/>
          </p:nvPr>
        </p:nvSpPr>
        <p:spPr>
          <a:xfrm>
            <a:off x="228601" y="293688"/>
            <a:ext cx="7086600" cy="857250"/>
          </a:xfrm>
        </p:spPr>
        <p:txBody>
          <a:bodyPr wrap="square" anchor="t">
            <a:normAutofit/>
          </a:bodyPr>
          <a:lstStyle/>
          <a:p>
            <a:r>
              <a:rPr lang="en-US" dirty="0"/>
              <a:t>Economic Impact</a:t>
            </a:r>
          </a:p>
        </p:txBody>
      </p:sp>
      <p:sp>
        <p:nvSpPr>
          <p:cNvPr id="3" name="Content Placeholder 2">
            <a:extLst>
              <a:ext uri="{FF2B5EF4-FFF2-40B4-BE49-F238E27FC236}">
                <a16:creationId xmlns:a16="http://schemas.microsoft.com/office/drawing/2014/main" id="{2EF51866-8D60-B72C-38C4-186E6A846751}"/>
              </a:ext>
            </a:extLst>
          </p:cNvPr>
          <p:cNvSpPr>
            <a:spLocks noGrp="1"/>
          </p:cNvSpPr>
          <p:nvPr>
            <p:ph sz="half" idx="1"/>
          </p:nvPr>
        </p:nvSpPr>
        <p:spPr>
          <a:xfrm>
            <a:off x="228600" y="1150938"/>
            <a:ext cx="4343399" cy="3440112"/>
          </a:xfrm>
        </p:spPr>
        <p:txBody>
          <a:bodyPr wrap="square" anchor="t">
            <a:noAutofit/>
          </a:bodyPr>
          <a:lstStyle/>
          <a:p>
            <a:pPr>
              <a:lnSpc>
                <a:spcPct val="90000"/>
              </a:lnSpc>
            </a:pPr>
            <a:r>
              <a:rPr lang="en-US" sz="1800" dirty="0"/>
              <a:t>Among 3,000 Workman’s comp claims in NYS 1/20-3/22</a:t>
            </a:r>
          </a:p>
          <a:p>
            <a:pPr lvl="1">
              <a:lnSpc>
                <a:spcPct val="90000"/>
              </a:lnSpc>
            </a:pPr>
            <a:r>
              <a:rPr lang="en-US" sz="1800" dirty="0"/>
              <a:t>18% of those with PCC have not returned to work  for more than a year</a:t>
            </a:r>
          </a:p>
          <a:p>
            <a:pPr lvl="1">
              <a:lnSpc>
                <a:spcPct val="90000"/>
              </a:lnSpc>
            </a:pPr>
            <a:r>
              <a:rPr lang="en-US" sz="1800" dirty="0"/>
              <a:t>Females out of work longer than males</a:t>
            </a:r>
          </a:p>
          <a:p>
            <a:pPr lvl="1">
              <a:lnSpc>
                <a:spcPct val="90000"/>
              </a:lnSpc>
            </a:pPr>
            <a:r>
              <a:rPr lang="en-US" sz="1800" dirty="0"/>
              <a:t>Adults over 60  had more difficulty returning to work, increased with age</a:t>
            </a:r>
          </a:p>
          <a:p>
            <a:pPr lvl="1">
              <a:lnSpc>
                <a:spcPct val="90000"/>
              </a:lnSpc>
            </a:pPr>
            <a:r>
              <a:rPr lang="en-US" sz="1800" dirty="0"/>
              <a:t>40% of those with PCC returned to work within 60 days but still needed medical attention</a:t>
            </a:r>
          </a:p>
        </p:txBody>
      </p:sp>
      <p:pic>
        <p:nvPicPr>
          <p:cNvPr id="6" name="Picture 5" descr="People handling wooden frame">
            <a:extLst>
              <a:ext uri="{FF2B5EF4-FFF2-40B4-BE49-F238E27FC236}">
                <a16:creationId xmlns:a16="http://schemas.microsoft.com/office/drawing/2014/main" id="{B3DFD004-A5D3-FE81-45E4-24223A832DF3}"/>
              </a:ext>
            </a:extLst>
          </p:cNvPr>
          <p:cNvPicPr>
            <a:picLocks noChangeAspect="1"/>
          </p:cNvPicPr>
          <p:nvPr/>
        </p:nvPicPr>
        <p:blipFill rotWithShape="1">
          <a:blip r:embed="rId2">
            <a:extLst>
              <a:ext uri="{28A0092B-C50C-407E-A947-70E740481C1C}">
                <a14:useLocalDpi xmlns:a14="http://schemas.microsoft.com/office/drawing/2010/main" val="0"/>
              </a:ext>
            </a:extLst>
          </a:blip>
          <a:srcRect l="26356" r="11012" b="-4"/>
          <a:stretch/>
        </p:blipFill>
        <p:spPr>
          <a:xfrm>
            <a:off x="5135880" y="1424940"/>
            <a:ext cx="2895600" cy="3086100"/>
          </a:xfrm>
          <a:prstGeom prst="rect">
            <a:avLst/>
          </a:prstGeom>
          <a:noFill/>
        </p:spPr>
      </p:pic>
      <p:sp>
        <p:nvSpPr>
          <p:cNvPr id="4" name="Footer Placeholder 3">
            <a:extLst>
              <a:ext uri="{FF2B5EF4-FFF2-40B4-BE49-F238E27FC236}">
                <a16:creationId xmlns:a16="http://schemas.microsoft.com/office/drawing/2014/main" id="{1DA458A4-7015-EB3A-40BF-E4E8D349B8E7}"/>
              </a:ext>
            </a:extLst>
          </p:cNvPr>
          <p:cNvSpPr>
            <a:spLocks noGrp="1"/>
          </p:cNvSpPr>
          <p:nvPr>
            <p:ph type="ftr" sz="quarter" idx="11"/>
          </p:nvPr>
        </p:nvSpPr>
        <p:spPr>
          <a:xfrm>
            <a:off x="228602" y="4743450"/>
            <a:ext cx="5943598" cy="228600"/>
          </a:xfrm>
        </p:spPr>
        <p:txBody>
          <a:bodyPr wrap="square" anchor="t">
            <a:normAutofit/>
          </a:bodyPr>
          <a:lstStyle/>
          <a:p>
            <a:pPr>
              <a:lnSpc>
                <a:spcPct val="90000"/>
              </a:lnSpc>
              <a:spcAft>
                <a:spcPts val="600"/>
              </a:spcAft>
              <a:defRPr/>
            </a:pPr>
            <a:r>
              <a:rPr lang="en-US" sz="1000"/>
              <a:t>https://ww3.nysif.com/</a:t>
            </a:r>
            <a:r>
              <a:rPr lang="en-US" sz="1000" err="1"/>
              <a:t>en</a:t>
            </a:r>
            <a:r>
              <a:rPr lang="en-US" sz="1000"/>
              <a:t>/</a:t>
            </a:r>
            <a:r>
              <a:rPr lang="en-US" sz="1000" err="1"/>
              <a:t>FooterPages</a:t>
            </a:r>
            <a:r>
              <a:rPr lang="en-US" sz="1000"/>
              <a:t>/Column1/</a:t>
            </a:r>
            <a:r>
              <a:rPr lang="en-US" sz="1000" err="1"/>
              <a:t>AboutNYSIF</a:t>
            </a:r>
            <a:r>
              <a:rPr lang="en-US" sz="1000"/>
              <a:t>/</a:t>
            </a:r>
            <a:r>
              <a:rPr lang="en-US" sz="1000" err="1"/>
              <a:t>NYSIF_News</a:t>
            </a:r>
            <a:r>
              <a:rPr lang="en-US" sz="1000"/>
              <a:t>/2023/20230124LongCovid</a:t>
            </a:r>
          </a:p>
        </p:txBody>
      </p:sp>
    </p:spTree>
    <p:extLst>
      <p:ext uri="{BB962C8B-B14F-4D97-AF65-F5344CB8AC3E}">
        <p14:creationId xmlns:p14="http://schemas.microsoft.com/office/powerpoint/2010/main" val="1206400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E1A9C-0206-2249-9562-D719603621EA}"/>
              </a:ext>
            </a:extLst>
          </p:cNvPr>
          <p:cNvSpPr>
            <a:spLocks noGrp="1"/>
          </p:cNvSpPr>
          <p:nvPr>
            <p:ph type="title"/>
          </p:nvPr>
        </p:nvSpPr>
        <p:spPr/>
        <p:txBody>
          <a:bodyPr>
            <a:noAutofit/>
          </a:bodyPr>
          <a:lstStyle/>
          <a:p>
            <a:r>
              <a:rPr lang="en-US" sz="2100" dirty="0"/>
              <a:t>PCC is a Disability Under the ADA</a:t>
            </a:r>
          </a:p>
        </p:txBody>
      </p:sp>
      <p:sp>
        <p:nvSpPr>
          <p:cNvPr id="3" name="Content Placeholder 2">
            <a:extLst>
              <a:ext uri="{FF2B5EF4-FFF2-40B4-BE49-F238E27FC236}">
                <a16:creationId xmlns:a16="http://schemas.microsoft.com/office/drawing/2014/main" id="{927DB7A0-21F6-4D65-F4D9-BB492F63A5CF}"/>
              </a:ext>
            </a:extLst>
          </p:cNvPr>
          <p:cNvSpPr>
            <a:spLocks noGrp="1"/>
          </p:cNvSpPr>
          <p:nvPr>
            <p:ph idx="1"/>
          </p:nvPr>
        </p:nvSpPr>
        <p:spPr/>
        <p:txBody>
          <a:bodyPr/>
          <a:lstStyle/>
          <a:p>
            <a:endParaRPr lang="en-US" dirty="0"/>
          </a:p>
        </p:txBody>
      </p:sp>
      <p:pic>
        <p:nvPicPr>
          <p:cNvPr id="5" name="Picture 4" descr="Text, letter&#10;&#10;Description automatically generated">
            <a:extLst>
              <a:ext uri="{FF2B5EF4-FFF2-40B4-BE49-F238E27FC236}">
                <a16:creationId xmlns:a16="http://schemas.microsoft.com/office/drawing/2014/main" id="{3A97E1C4-4FD2-2E44-A7B7-3ACADCC81AC7}"/>
              </a:ext>
            </a:extLst>
          </p:cNvPr>
          <p:cNvPicPr>
            <a:picLocks noChangeAspect="1"/>
          </p:cNvPicPr>
          <p:nvPr/>
        </p:nvPicPr>
        <p:blipFill rotWithShape="1">
          <a:blip r:embed="rId2"/>
          <a:srcRect b="6465"/>
          <a:stretch/>
        </p:blipFill>
        <p:spPr>
          <a:xfrm>
            <a:off x="2272145" y="808962"/>
            <a:ext cx="4553130" cy="4040850"/>
          </a:xfrm>
          <a:prstGeom prst="rect">
            <a:avLst/>
          </a:prstGeom>
        </p:spPr>
      </p:pic>
    </p:spTree>
    <p:extLst>
      <p:ext uri="{BB962C8B-B14F-4D97-AF65-F5344CB8AC3E}">
        <p14:creationId xmlns:p14="http://schemas.microsoft.com/office/powerpoint/2010/main" val="1064835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CECA2-DD75-461E-AE88-EFDCFC98A315}"/>
              </a:ext>
            </a:extLst>
          </p:cNvPr>
          <p:cNvSpPr>
            <a:spLocks noGrp="1"/>
          </p:cNvSpPr>
          <p:nvPr>
            <p:ph type="title"/>
          </p:nvPr>
        </p:nvSpPr>
        <p:spPr/>
        <p:txBody>
          <a:bodyPr/>
          <a:lstStyle/>
          <a:p>
            <a:r>
              <a:rPr lang="en-US" dirty="0"/>
              <a:t>Return to work</a:t>
            </a:r>
          </a:p>
        </p:txBody>
      </p:sp>
      <p:sp>
        <p:nvSpPr>
          <p:cNvPr id="3" name="Content Placeholder 2">
            <a:extLst>
              <a:ext uri="{FF2B5EF4-FFF2-40B4-BE49-F238E27FC236}">
                <a16:creationId xmlns:a16="http://schemas.microsoft.com/office/drawing/2014/main" id="{5DAAC040-D003-7362-90CD-026745B1BC40}"/>
              </a:ext>
            </a:extLst>
          </p:cNvPr>
          <p:cNvSpPr>
            <a:spLocks noGrp="1"/>
          </p:cNvSpPr>
          <p:nvPr>
            <p:ph sz="half" idx="1"/>
          </p:nvPr>
        </p:nvSpPr>
        <p:spPr>
          <a:xfrm>
            <a:off x="228601" y="1150938"/>
            <a:ext cx="7376159" cy="3086100"/>
          </a:xfrm>
        </p:spPr>
        <p:txBody>
          <a:bodyPr/>
          <a:lstStyle/>
          <a:p>
            <a:r>
              <a:rPr lang="en-US" dirty="0"/>
              <a:t>Ask about work requirements</a:t>
            </a:r>
          </a:p>
          <a:p>
            <a:pPr lvl="1"/>
            <a:r>
              <a:rPr lang="en-US" dirty="0"/>
              <a:t>Job </a:t>
            </a:r>
          </a:p>
          <a:p>
            <a:pPr lvl="1"/>
            <a:r>
              <a:rPr lang="en-US" dirty="0"/>
              <a:t>Typical  work day? </a:t>
            </a:r>
          </a:p>
          <a:p>
            <a:pPr lvl="1"/>
            <a:r>
              <a:rPr lang="en-US" dirty="0"/>
              <a:t>Number of hours? Shifts?</a:t>
            </a:r>
          </a:p>
          <a:p>
            <a:pPr lvl="1"/>
            <a:r>
              <a:rPr lang="en-US" dirty="0"/>
              <a:t>Physical requirements?</a:t>
            </a:r>
          </a:p>
          <a:p>
            <a:pPr lvl="1"/>
            <a:r>
              <a:rPr lang="en-US" dirty="0"/>
              <a:t>Screen time</a:t>
            </a:r>
          </a:p>
        </p:txBody>
      </p:sp>
      <p:sp>
        <p:nvSpPr>
          <p:cNvPr id="5" name="Footer Placeholder 4">
            <a:extLst>
              <a:ext uri="{FF2B5EF4-FFF2-40B4-BE49-F238E27FC236}">
                <a16:creationId xmlns:a16="http://schemas.microsoft.com/office/drawing/2014/main" id="{08153D83-20E6-9750-AC56-50A62678BC91}"/>
              </a:ext>
            </a:extLst>
          </p:cNvPr>
          <p:cNvSpPr>
            <a:spLocks noGrp="1"/>
          </p:cNvSpPr>
          <p:nvPr>
            <p:ph type="ftr" sz="quarter" idx="11"/>
          </p:nvPr>
        </p:nvSpPr>
        <p:spPr/>
        <p:txBody>
          <a:bodyPr/>
          <a:lstStyle/>
          <a:p>
            <a:pPr>
              <a:defRPr/>
            </a:pPr>
            <a:endParaRPr lang="en-US"/>
          </a:p>
        </p:txBody>
      </p:sp>
      <p:pic>
        <p:nvPicPr>
          <p:cNvPr id="9" name="Picture 8" descr="Worker scanning inventory">
            <a:extLst>
              <a:ext uri="{FF2B5EF4-FFF2-40B4-BE49-F238E27FC236}">
                <a16:creationId xmlns:a16="http://schemas.microsoft.com/office/drawing/2014/main" id="{A4754061-6002-6530-9665-2053F5542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774" y="2008188"/>
            <a:ext cx="3363705" cy="2240280"/>
          </a:xfrm>
          <a:prstGeom prst="rect">
            <a:avLst/>
          </a:prstGeom>
        </p:spPr>
      </p:pic>
    </p:spTree>
    <p:extLst>
      <p:ext uri="{BB962C8B-B14F-4D97-AF65-F5344CB8AC3E}">
        <p14:creationId xmlns:p14="http://schemas.microsoft.com/office/powerpoint/2010/main" val="1176916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F3EC-7F06-8889-3D2E-F02ED357594D}"/>
              </a:ext>
            </a:extLst>
          </p:cNvPr>
          <p:cNvSpPr>
            <a:spLocks noGrp="1"/>
          </p:cNvSpPr>
          <p:nvPr>
            <p:ph type="title"/>
          </p:nvPr>
        </p:nvSpPr>
        <p:spPr/>
        <p:txBody>
          <a:bodyPr/>
          <a:lstStyle/>
          <a:p>
            <a:r>
              <a:rPr lang="en-US" dirty="0"/>
              <a:t>JHU PACT Clinic</a:t>
            </a:r>
          </a:p>
        </p:txBody>
      </p:sp>
      <p:sp>
        <p:nvSpPr>
          <p:cNvPr id="10" name="TextBox 9">
            <a:extLst>
              <a:ext uri="{FF2B5EF4-FFF2-40B4-BE49-F238E27FC236}">
                <a16:creationId xmlns:a16="http://schemas.microsoft.com/office/drawing/2014/main" id="{A8ACEBAF-2C5E-484C-A683-54AD8FB5530E}"/>
              </a:ext>
            </a:extLst>
          </p:cNvPr>
          <p:cNvSpPr txBox="1"/>
          <p:nvPr/>
        </p:nvSpPr>
        <p:spPr>
          <a:xfrm>
            <a:off x="6195870" y="1376319"/>
            <a:ext cx="2552701" cy="2400657"/>
          </a:xfrm>
          <a:prstGeom prst="rect">
            <a:avLst/>
          </a:prstGeom>
          <a:noFill/>
        </p:spPr>
        <p:txBody>
          <a:bodyPr wrap="square" rtlCol="0">
            <a:spAutoFit/>
          </a:bodyPr>
          <a:lstStyle/>
          <a:p>
            <a:pPr marL="214313" indent="-214313">
              <a:buFont typeface="Arial" panose="020B0604020202020204" pitchFamily="34" charset="0"/>
              <a:buChar char="•"/>
            </a:pPr>
            <a:endParaRPr lang="en-US" sz="1500" dirty="0">
              <a:solidFill>
                <a:srgbClr val="254B8E"/>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solidFill>
                  <a:srgbClr val="254B8E"/>
                </a:solidFill>
                <a:latin typeface="Arial" panose="020B0604020202020204" pitchFamily="34" charset="0"/>
                <a:cs typeface="Arial" panose="020B0604020202020204" pitchFamily="34" charset="0"/>
              </a:rPr>
              <a:t>Established </a:t>
            </a:r>
            <a:r>
              <a:rPr lang="en-US" sz="1500" b="1" dirty="0">
                <a:solidFill>
                  <a:srgbClr val="254B8E"/>
                </a:solidFill>
                <a:latin typeface="Arial" panose="020B0604020202020204" pitchFamily="34" charset="0"/>
                <a:cs typeface="Arial" panose="020B0604020202020204" pitchFamily="34" charset="0"/>
              </a:rPr>
              <a:t>April 7, 2020</a:t>
            </a:r>
            <a:endParaRPr lang="en-US" sz="1500" dirty="0">
              <a:solidFill>
                <a:srgbClr val="254B8E"/>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err="1">
                <a:solidFill>
                  <a:srgbClr val="254B8E"/>
                </a:solidFill>
                <a:latin typeface="Arial" panose="020B0604020202020204" pitchFamily="34" charset="0"/>
                <a:cs typeface="Arial" panose="020B0604020202020204" pitchFamily="34" charset="0"/>
              </a:rPr>
              <a:t>Telemed</a:t>
            </a:r>
            <a:r>
              <a:rPr lang="en-US" sz="1500" dirty="0">
                <a:solidFill>
                  <a:srgbClr val="254B8E"/>
                </a:solidFill>
                <a:latin typeface="Arial" panose="020B0604020202020204" pitchFamily="34" charset="0"/>
                <a:cs typeface="Arial" panose="020B0604020202020204" pitchFamily="34" charset="0"/>
              </a:rPr>
              <a:t>/In-person Hybrid</a:t>
            </a:r>
          </a:p>
          <a:p>
            <a:pPr marL="214313" indent="-214313">
              <a:buFont typeface="Arial" panose="020B0604020202020204" pitchFamily="34" charset="0"/>
              <a:buChar char="•"/>
            </a:pPr>
            <a:r>
              <a:rPr lang="en-US" sz="1500" dirty="0">
                <a:solidFill>
                  <a:srgbClr val="254B8E"/>
                </a:solidFill>
                <a:latin typeface="Arial" panose="020B0604020202020204" pitchFamily="34" charset="0"/>
                <a:cs typeface="Arial" panose="020B0604020202020204" pitchFamily="34" charset="0"/>
              </a:rPr>
              <a:t>JH PACT-</a:t>
            </a:r>
            <a:r>
              <a:rPr lang="en-US" sz="1500" b="1" dirty="0">
                <a:solidFill>
                  <a:srgbClr val="254B8E"/>
                </a:solidFill>
                <a:latin typeface="Arial" panose="020B0604020202020204" pitchFamily="34" charset="0"/>
                <a:cs typeface="Arial" panose="020B0604020202020204" pitchFamily="34" charset="0"/>
              </a:rPr>
              <a:t>ICU</a:t>
            </a:r>
            <a:r>
              <a:rPr lang="en-US" sz="1500" dirty="0">
                <a:solidFill>
                  <a:srgbClr val="254B8E"/>
                </a:solidFill>
                <a:latin typeface="Arial" panose="020B0604020202020204" pitchFamily="34" charset="0"/>
                <a:cs typeface="Arial" panose="020B0604020202020204" pitchFamily="34" charset="0"/>
              </a:rPr>
              <a:t>:</a:t>
            </a:r>
          </a:p>
          <a:p>
            <a:pPr marL="557213" lvl="1" indent="-214313">
              <a:buFont typeface="Arial" panose="020B0604020202020204" pitchFamily="34" charset="0"/>
              <a:buChar char="•"/>
            </a:pPr>
            <a:r>
              <a:rPr lang="en-US" sz="1500" dirty="0">
                <a:solidFill>
                  <a:srgbClr val="254B8E"/>
                </a:solidFill>
                <a:latin typeface="Arial" panose="020B0604020202020204" pitchFamily="34" charset="0"/>
                <a:cs typeface="Arial" panose="020B0604020202020204" pitchFamily="34" charset="0"/>
              </a:rPr>
              <a:t> Severe COVID-19 </a:t>
            </a:r>
          </a:p>
          <a:p>
            <a:pPr marL="214313" indent="-214313">
              <a:buFont typeface="Arial" panose="020B0604020202020204" pitchFamily="34" charset="0"/>
              <a:buChar char="•"/>
            </a:pPr>
            <a:r>
              <a:rPr lang="en-US" sz="1500" dirty="0">
                <a:solidFill>
                  <a:srgbClr val="254B8E"/>
                </a:solidFill>
                <a:latin typeface="Arial" panose="020B0604020202020204" pitchFamily="34" charset="0"/>
                <a:cs typeface="Arial" panose="020B0604020202020204" pitchFamily="34" charset="0"/>
              </a:rPr>
              <a:t>JH PACT-</a:t>
            </a:r>
            <a:r>
              <a:rPr lang="en-US" sz="1500" b="1" dirty="0">
                <a:solidFill>
                  <a:srgbClr val="254B8E"/>
                </a:solidFill>
                <a:latin typeface="Arial" panose="020B0604020202020204" pitchFamily="34" charset="0"/>
                <a:cs typeface="Arial" panose="020B0604020202020204" pitchFamily="34" charset="0"/>
              </a:rPr>
              <a:t>Base</a:t>
            </a:r>
            <a:r>
              <a:rPr lang="en-US" sz="1500" dirty="0">
                <a:solidFill>
                  <a:srgbClr val="254B8E"/>
                </a:solidFill>
                <a:latin typeface="Arial" panose="020B0604020202020204" pitchFamily="34" charset="0"/>
                <a:cs typeface="Arial" panose="020B0604020202020204" pitchFamily="34" charset="0"/>
              </a:rPr>
              <a:t>:</a:t>
            </a:r>
          </a:p>
          <a:p>
            <a:pPr marL="557213" lvl="1" indent="-214313">
              <a:buFont typeface="Arial" panose="020B0604020202020204" pitchFamily="34" charset="0"/>
              <a:buChar char="•"/>
            </a:pPr>
            <a:r>
              <a:rPr lang="en-US" sz="1500" dirty="0">
                <a:solidFill>
                  <a:srgbClr val="254B8E"/>
                </a:solidFill>
                <a:latin typeface="Arial" panose="020B0604020202020204" pitchFamily="34" charset="0"/>
                <a:cs typeface="Arial" panose="020B0604020202020204" pitchFamily="34" charset="0"/>
              </a:rPr>
              <a:t> Mild to moderate COVID-19</a:t>
            </a:r>
            <a:endParaRPr lang="en-US" sz="15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D706961-404B-4D22-A8B1-47C2336AD223}"/>
              </a:ext>
            </a:extLst>
          </p:cNvPr>
          <p:cNvPicPr>
            <a:picLocks noChangeAspect="1"/>
          </p:cNvPicPr>
          <p:nvPr/>
        </p:nvPicPr>
        <p:blipFill>
          <a:blip r:embed="rId2"/>
          <a:stretch>
            <a:fillRect/>
          </a:stretch>
        </p:blipFill>
        <p:spPr>
          <a:xfrm>
            <a:off x="7625701" y="4341294"/>
            <a:ext cx="1378007" cy="681174"/>
          </a:xfrm>
          <a:prstGeom prst="rect">
            <a:avLst/>
          </a:prstGeom>
        </p:spPr>
      </p:pic>
      <p:pic>
        <p:nvPicPr>
          <p:cNvPr id="4" name="Picture 3" descr="A diagram of a medical process&#10;&#10;Description automatically generated">
            <a:extLst>
              <a:ext uri="{FF2B5EF4-FFF2-40B4-BE49-F238E27FC236}">
                <a16:creationId xmlns:a16="http://schemas.microsoft.com/office/drawing/2014/main" id="{D2EF87E0-AB0C-AB22-BEDC-22AEE69C8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35" y="1305994"/>
            <a:ext cx="5473700" cy="3035300"/>
          </a:xfrm>
          <a:prstGeom prst="rect">
            <a:avLst/>
          </a:prstGeom>
        </p:spPr>
      </p:pic>
      <p:sp>
        <p:nvSpPr>
          <p:cNvPr id="3" name="Content Placeholder 2">
            <a:extLst>
              <a:ext uri="{FF2B5EF4-FFF2-40B4-BE49-F238E27FC236}">
                <a16:creationId xmlns:a16="http://schemas.microsoft.com/office/drawing/2014/main" id="{809A06B2-2E56-892C-15B8-8B1BFBDA2BBE}"/>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082498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FF3EC-7F06-8889-3D2E-F02ED357594D}"/>
              </a:ext>
            </a:extLst>
          </p:cNvPr>
          <p:cNvSpPr>
            <a:spLocks noGrp="1"/>
          </p:cNvSpPr>
          <p:nvPr>
            <p:ph type="title"/>
          </p:nvPr>
        </p:nvSpPr>
        <p:spPr/>
        <p:txBody>
          <a:bodyPr/>
          <a:lstStyle/>
          <a:p>
            <a:r>
              <a:rPr lang="en-US" dirty="0"/>
              <a:t>JHU PACT Clinic</a:t>
            </a:r>
          </a:p>
        </p:txBody>
      </p:sp>
      <p:pic>
        <p:nvPicPr>
          <p:cNvPr id="5" name="Content Placeholder 4">
            <a:extLst>
              <a:ext uri="{FF2B5EF4-FFF2-40B4-BE49-F238E27FC236}">
                <a16:creationId xmlns:a16="http://schemas.microsoft.com/office/drawing/2014/main" id="{6F511915-DB46-43BC-9420-74E55ADE7B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936187"/>
            <a:ext cx="5715000" cy="2840789"/>
          </a:xfrm>
        </p:spPr>
      </p:pic>
      <p:sp>
        <p:nvSpPr>
          <p:cNvPr id="10" name="TextBox 9">
            <a:extLst>
              <a:ext uri="{FF2B5EF4-FFF2-40B4-BE49-F238E27FC236}">
                <a16:creationId xmlns:a16="http://schemas.microsoft.com/office/drawing/2014/main" id="{A8ACEBAF-2C5E-484C-A683-54AD8FB5530E}"/>
              </a:ext>
            </a:extLst>
          </p:cNvPr>
          <p:cNvSpPr txBox="1"/>
          <p:nvPr/>
        </p:nvSpPr>
        <p:spPr>
          <a:xfrm>
            <a:off x="6195870" y="1376319"/>
            <a:ext cx="2552701" cy="2400657"/>
          </a:xfrm>
          <a:prstGeom prst="rect">
            <a:avLst/>
          </a:prstGeom>
          <a:noFill/>
        </p:spPr>
        <p:txBody>
          <a:bodyPr wrap="square" rtlCol="0">
            <a:spAutoFit/>
          </a:bodyPr>
          <a:lstStyle/>
          <a:p>
            <a:pPr marL="214313" indent="-214313">
              <a:buFont typeface="Arial" panose="020B0604020202020204" pitchFamily="34" charset="0"/>
              <a:buChar char="•"/>
            </a:pPr>
            <a:endParaRPr lang="en-US" sz="1500" dirty="0">
              <a:solidFill>
                <a:srgbClr val="254B8E"/>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a:solidFill>
                  <a:srgbClr val="254B8E"/>
                </a:solidFill>
                <a:latin typeface="Arial" panose="020B0604020202020204" pitchFamily="34" charset="0"/>
                <a:cs typeface="Arial" panose="020B0604020202020204" pitchFamily="34" charset="0"/>
              </a:rPr>
              <a:t>Established </a:t>
            </a:r>
            <a:r>
              <a:rPr lang="en-US" sz="1500" b="1" dirty="0">
                <a:solidFill>
                  <a:srgbClr val="254B8E"/>
                </a:solidFill>
                <a:latin typeface="Arial" panose="020B0604020202020204" pitchFamily="34" charset="0"/>
                <a:cs typeface="Arial" panose="020B0604020202020204" pitchFamily="34" charset="0"/>
              </a:rPr>
              <a:t>April 7, 2020</a:t>
            </a:r>
            <a:endParaRPr lang="en-US" sz="1500" dirty="0">
              <a:solidFill>
                <a:srgbClr val="254B8E"/>
              </a:solidFill>
              <a:latin typeface="Arial" panose="020B0604020202020204" pitchFamily="34" charset="0"/>
              <a:cs typeface="Arial" panose="020B0604020202020204" pitchFamily="34" charset="0"/>
            </a:endParaRPr>
          </a:p>
          <a:p>
            <a:pPr marL="214313" indent="-214313">
              <a:buFont typeface="Arial" panose="020B0604020202020204" pitchFamily="34" charset="0"/>
              <a:buChar char="•"/>
            </a:pPr>
            <a:r>
              <a:rPr lang="en-US" sz="1500" dirty="0" err="1">
                <a:solidFill>
                  <a:srgbClr val="254B8E"/>
                </a:solidFill>
                <a:latin typeface="Arial" panose="020B0604020202020204" pitchFamily="34" charset="0"/>
                <a:cs typeface="Arial" panose="020B0604020202020204" pitchFamily="34" charset="0"/>
              </a:rPr>
              <a:t>Telemed</a:t>
            </a:r>
            <a:r>
              <a:rPr lang="en-US" sz="1500" dirty="0">
                <a:solidFill>
                  <a:srgbClr val="254B8E"/>
                </a:solidFill>
                <a:latin typeface="Arial" panose="020B0604020202020204" pitchFamily="34" charset="0"/>
                <a:cs typeface="Arial" panose="020B0604020202020204" pitchFamily="34" charset="0"/>
              </a:rPr>
              <a:t>/In-person Hybrid</a:t>
            </a:r>
          </a:p>
          <a:p>
            <a:pPr marL="214313" indent="-214313">
              <a:buFont typeface="Arial" panose="020B0604020202020204" pitchFamily="34" charset="0"/>
              <a:buChar char="•"/>
            </a:pPr>
            <a:r>
              <a:rPr lang="en-US" sz="1500" dirty="0">
                <a:solidFill>
                  <a:srgbClr val="254B8E"/>
                </a:solidFill>
                <a:latin typeface="Arial" panose="020B0604020202020204" pitchFamily="34" charset="0"/>
                <a:cs typeface="Arial" panose="020B0604020202020204" pitchFamily="34" charset="0"/>
              </a:rPr>
              <a:t>JH PACT-</a:t>
            </a:r>
            <a:r>
              <a:rPr lang="en-US" sz="1500" b="1" dirty="0">
                <a:solidFill>
                  <a:srgbClr val="254B8E"/>
                </a:solidFill>
                <a:latin typeface="Arial" panose="020B0604020202020204" pitchFamily="34" charset="0"/>
                <a:cs typeface="Arial" panose="020B0604020202020204" pitchFamily="34" charset="0"/>
              </a:rPr>
              <a:t>ICU</a:t>
            </a:r>
            <a:r>
              <a:rPr lang="en-US" sz="1500" dirty="0">
                <a:solidFill>
                  <a:srgbClr val="254B8E"/>
                </a:solidFill>
                <a:latin typeface="Arial" panose="020B0604020202020204" pitchFamily="34" charset="0"/>
                <a:cs typeface="Arial" panose="020B0604020202020204" pitchFamily="34" charset="0"/>
              </a:rPr>
              <a:t>:</a:t>
            </a:r>
          </a:p>
          <a:p>
            <a:pPr marL="557213" lvl="1" indent="-214313">
              <a:buFont typeface="Arial" panose="020B0604020202020204" pitchFamily="34" charset="0"/>
              <a:buChar char="•"/>
            </a:pPr>
            <a:r>
              <a:rPr lang="en-US" sz="1500" dirty="0">
                <a:solidFill>
                  <a:srgbClr val="254B8E"/>
                </a:solidFill>
                <a:latin typeface="Arial" panose="020B0604020202020204" pitchFamily="34" charset="0"/>
                <a:cs typeface="Arial" panose="020B0604020202020204" pitchFamily="34" charset="0"/>
              </a:rPr>
              <a:t> Severe COVID-19 </a:t>
            </a:r>
          </a:p>
          <a:p>
            <a:pPr marL="214313" indent="-214313">
              <a:buFont typeface="Arial" panose="020B0604020202020204" pitchFamily="34" charset="0"/>
              <a:buChar char="•"/>
            </a:pPr>
            <a:r>
              <a:rPr lang="en-US" sz="1500" dirty="0">
                <a:solidFill>
                  <a:srgbClr val="254B8E"/>
                </a:solidFill>
                <a:latin typeface="Arial" panose="020B0604020202020204" pitchFamily="34" charset="0"/>
                <a:cs typeface="Arial" panose="020B0604020202020204" pitchFamily="34" charset="0"/>
              </a:rPr>
              <a:t>JH PACT-</a:t>
            </a:r>
            <a:r>
              <a:rPr lang="en-US" sz="1500" b="1" dirty="0">
                <a:solidFill>
                  <a:srgbClr val="254B8E"/>
                </a:solidFill>
                <a:latin typeface="Arial" panose="020B0604020202020204" pitchFamily="34" charset="0"/>
                <a:cs typeface="Arial" panose="020B0604020202020204" pitchFamily="34" charset="0"/>
              </a:rPr>
              <a:t>Base</a:t>
            </a:r>
            <a:r>
              <a:rPr lang="en-US" sz="1500" dirty="0">
                <a:solidFill>
                  <a:srgbClr val="254B8E"/>
                </a:solidFill>
                <a:latin typeface="Arial" panose="020B0604020202020204" pitchFamily="34" charset="0"/>
                <a:cs typeface="Arial" panose="020B0604020202020204" pitchFamily="34" charset="0"/>
              </a:rPr>
              <a:t>:</a:t>
            </a:r>
          </a:p>
          <a:p>
            <a:pPr marL="557213" lvl="1" indent="-214313">
              <a:buFont typeface="Arial" panose="020B0604020202020204" pitchFamily="34" charset="0"/>
              <a:buChar char="•"/>
            </a:pPr>
            <a:r>
              <a:rPr lang="en-US" sz="1500" dirty="0">
                <a:solidFill>
                  <a:srgbClr val="254B8E"/>
                </a:solidFill>
                <a:latin typeface="Arial" panose="020B0604020202020204" pitchFamily="34" charset="0"/>
                <a:cs typeface="Arial" panose="020B0604020202020204" pitchFamily="34" charset="0"/>
              </a:rPr>
              <a:t> Mild to moderate COVID-19</a:t>
            </a:r>
            <a:endParaRPr lang="en-US" sz="15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D706961-404B-4D22-A8B1-47C2336AD223}"/>
              </a:ext>
            </a:extLst>
          </p:cNvPr>
          <p:cNvPicPr>
            <a:picLocks noChangeAspect="1"/>
          </p:cNvPicPr>
          <p:nvPr/>
        </p:nvPicPr>
        <p:blipFill>
          <a:blip r:embed="rId3"/>
          <a:stretch>
            <a:fillRect/>
          </a:stretch>
        </p:blipFill>
        <p:spPr>
          <a:xfrm>
            <a:off x="7625701" y="4341294"/>
            <a:ext cx="1378007" cy="681174"/>
          </a:xfrm>
          <a:prstGeom prst="rect">
            <a:avLst/>
          </a:prstGeom>
        </p:spPr>
      </p:pic>
    </p:spTree>
    <p:extLst>
      <p:ext uri="{BB962C8B-B14F-4D97-AF65-F5344CB8AC3E}">
        <p14:creationId xmlns:p14="http://schemas.microsoft.com/office/powerpoint/2010/main" val="1860216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FE39-8ABA-632C-305F-C7A7A6537464}"/>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7225FB91-B1AE-4998-956B-1640BC58152F}"/>
              </a:ext>
            </a:extLst>
          </p:cNvPr>
          <p:cNvSpPr>
            <a:spLocks noGrp="1"/>
          </p:cNvSpPr>
          <p:nvPr>
            <p:ph idx="1"/>
          </p:nvPr>
        </p:nvSpPr>
        <p:spPr>
          <a:xfrm>
            <a:off x="2067449" y="372269"/>
            <a:ext cx="5714999" cy="3086100"/>
          </a:xfrm>
        </p:spPr>
        <p:txBody>
          <a:bodyPr>
            <a:normAutofit/>
          </a:bodyPr>
          <a:lstStyle/>
          <a:p>
            <a:pPr marL="0" indent="0" algn="ctr">
              <a:buNone/>
            </a:pPr>
            <a:r>
              <a:rPr lang="en-US" sz="2000" b="1" dirty="0">
                <a:solidFill>
                  <a:srgbClr val="254B8E"/>
                </a:solidFill>
              </a:rPr>
              <a:t>Patient Care</a:t>
            </a:r>
          </a:p>
          <a:p>
            <a:pPr algn="ctr"/>
            <a:r>
              <a:rPr lang="en-US" sz="2000" dirty="0">
                <a:solidFill>
                  <a:srgbClr val="254B8E"/>
                </a:solidFill>
              </a:rPr>
              <a:t>1,358 patients from 16 states</a:t>
            </a:r>
          </a:p>
          <a:p>
            <a:pPr marL="0" indent="0" algn="ctr">
              <a:buNone/>
            </a:pPr>
            <a:r>
              <a:rPr lang="en-US" sz="2000" dirty="0">
                <a:solidFill>
                  <a:srgbClr val="254B8E"/>
                </a:solidFill>
              </a:rPr>
              <a:t>  (6,279 visits PM&amp;R and PCCM)</a:t>
            </a:r>
          </a:p>
          <a:p>
            <a:pPr marL="0" indent="0" algn="ctr">
              <a:buNone/>
            </a:pPr>
            <a:r>
              <a:rPr lang="en-US" sz="2000" dirty="0">
                <a:solidFill>
                  <a:srgbClr val="FF0000"/>
                </a:solidFill>
              </a:rPr>
              <a:t>  </a:t>
            </a:r>
            <a:r>
              <a:rPr lang="en-US" sz="2000" u="sng" dirty="0">
                <a:solidFill>
                  <a:srgbClr val="FF0000"/>
                </a:solidFill>
              </a:rPr>
              <a:t>30% </a:t>
            </a:r>
            <a:r>
              <a:rPr lang="en-US" sz="2000" dirty="0">
                <a:solidFill>
                  <a:srgbClr val="FF0000"/>
                </a:solidFill>
              </a:rPr>
              <a:t>reduction in readmissions</a:t>
            </a:r>
          </a:p>
          <a:p>
            <a:pPr marL="0" indent="0" algn="ctr">
              <a:buNone/>
            </a:pPr>
            <a:r>
              <a:rPr lang="en-US" sz="2000" dirty="0">
                <a:solidFill>
                  <a:srgbClr val="254B8E"/>
                </a:solidFill>
              </a:rPr>
              <a:t>(16% </a:t>
            </a:r>
            <a:r>
              <a:rPr lang="en-US" sz="2000" dirty="0">
                <a:solidFill>
                  <a:srgbClr val="254B8E"/>
                </a:solidFill>
                <a:sym typeface="Wingdings" panose="05000000000000000000" pitchFamily="2" charset="2"/>
              </a:rPr>
              <a:t> 11%)</a:t>
            </a:r>
            <a:endParaRPr lang="en-US" sz="2000" dirty="0">
              <a:solidFill>
                <a:srgbClr val="254B8E"/>
              </a:solidFill>
            </a:endParaRPr>
          </a:p>
          <a:p>
            <a:pPr marL="0" indent="0" algn="ctr">
              <a:buNone/>
            </a:pPr>
            <a:endParaRPr lang="en-US" sz="900" b="1" dirty="0">
              <a:solidFill>
                <a:srgbClr val="254B8E"/>
              </a:solidFill>
            </a:endParaRPr>
          </a:p>
          <a:p>
            <a:pPr marL="0" indent="0" algn="ctr">
              <a:buNone/>
            </a:pPr>
            <a:endParaRPr lang="en-US" sz="1800" b="1" dirty="0">
              <a:solidFill>
                <a:srgbClr val="254B8E"/>
              </a:solidFill>
            </a:endParaRPr>
          </a:p>
        </p:txBody>
      </p:sp>
      <p:pic>
        <p:nvPicPr>
          <p:cNvPr id="2050" name="Picture 2" descr="Johns Hopkins Medicine - The Triangle Symbol">
            <a:extLst>
              <a:ext uri="{FF2B5EF4-FFF2-40B4-BE49-F238E27FC236}">
                <a16:creationId xmlns:a16="http://schemas.microsoft.com/office/drawing/2014/main" id="{45B7F100-C81E-485E-A48F-F0690E814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68"/>
            <a:ext cx="2578894" cy="162163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4">
            <a:extLst>
              <a:ext uri="{FF2B5EF4-FFF2-40B4-BE49-F238E27FC236}">
                <a16:creationId xmlns:a16="http://schemas.microsoft.com/office/drawing/2014/main" id="{1721035A-0C62-472C-8269-929CEE48175F}"/>
              </a:ext>
            </a:extLst>
          </p:cNvPr>
          <p:cNvSpPr txBox="1">
            <a:spLocks/>
          </p:cNvSpPr>
          <p:nvPr/>
        </p:nvSpPr>
        <p:spPr>
          <a:xfrm>
            <a:off x="106764" y="2469037"/>
            <a:ext cx="3442817" cy="208532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254B8E"/>
                </a:solidFill>
              </a:rPr>
              <a:t>Research</a:t>
            </a:r>
          </a:p>
          <a:p>
            <a:r>
              <a:rPr lang="en-US" sz="2000" dirty="0">
                <a:solidFill>
                  <a:srgbClr val="254B8E"/>
                </a:solidFill>
              </a:rPr>
              <a:t>Biorepository/registry</a:t>
            </a:r>
          </a:p>
          <a:p>
            <a:r>
              <a:rPr lang="en-US" sz="2000" dirty="0">
                <a:solidFill>
                  <a:srgbClr val="254B8E"/>
                </a:solidFill>
              </a:rPr>
              <a:t>RECOVER/ACTIV-6</a:t>
            </a:r>
          </a:p>
          <a:p>
            <a:r>
              <a:rPr lang="en-US" sz="2000" dirty="0">
                <a:solidFill>
                  <a:srgbClr val="254B8E"/>
                </a:solidFill>
              </a:rPr>
              <a:t>NIH (NIA, NCATS/N3C)</a:t>
            </a:r>
          </a:p>
          <a:p>
            <a:r>
              <a:rPr lang="en-US" sz="2000" dirty="0">
                <a:solidFill>
                  <a:srgbClr val="254B8E"/>
                </a:solidFill>
              </a:rPr>
              <a:t>PCORI</a:t>
            </a:r>
          </a:p>
          <a:p>
            <a:r>
              <a:rPr lang="en-US" sz="2000" dirty="0">
                <a:solidFill>
                  <a:srgbClr val="254B8E"/>
                </a:solidFill>
              </a:rPr>
              <a:t>Industry</a:t>
            </a:r>
          </a:p>
          <a:p>
            <a:pPr marL="0" indent="0" algn="ctr">
              <a:buNone/>
            </a:pPr>
            <a:endParaRPr lang="en-US" sz="2400" b="1" dirty="0">
              <a:solidFill>
                <a:srgbClr val="254B8E"/>
              </a:solidFill>
            </a:endParaRPr>
          </a:p>
          <a:p>
            <a:pPr marL="0" indent="0" algn="ctr">
              <a:buNone/>
            </a:pPr>
            <a:endParaRPr lang="en-US" sz="2400" b="1" dirty="0">
              <a:solidFill>
                <a:srgbClr val="254B8E"/>
              </a:solidFill>
            </a:endParaRPr>
          </a:p>
        </p:txBody>
      </p:sp>
      <p:sp>
        <p:nvSpPr>
          <p:cNvPr id="13" name="Content Placeholder 4">
            <a:extLst>
              <a:ext uri="{FF2B5EF4-FFF2-40B4-BE49-F238E27FC236}">
                <a16:creationId xmlns:a16="http://schemas.microsoft.com/office/drawing/2014/main" id="{63C12152-23E8-4F9D-A8E0-45756357282A}"/>
              </a:ext>
            </a:extLst>
          </p:cNvPr>
          <p:cNvSpPr txBox="1">
            <a:spLocks/>
          </p:cNvSpPr>
          <p:nvPr/>
        </p:nvSpPr>
        <p:spPr>
          <a:xfrm>
            <a:off x="4016828" y="2463385"/>
            <a:ext cx="4875963" cy="208532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rgbClr val="254B8E"/>
                </a:solidFill>
              </a:rPr>
              <a:t>Education</a:t>
            </a:r>
            <a:endParaRPr lang="en-US" sz="2400" dirty="0">
              <a:solidFill>
                <a:srgbClr val="254B8E"/>
              </a:solidFill>
            </a:endParaRPr>
          </a:p>
          <a:p>
            <a:r>
              <a:rPr lang="en-US" sz="2000" dirty="0">
                <a:solidFill>
                  <a:srgbClr val="254B8E"/>
                </a:solidFill>
              </a:rPr>
              <a:t>Dissemination: </a:t>
            </a:r>
            <a:r>
              <a:rPr lang="en-US" sz="2000" i="1" dirty="0">
                <a:solidFill>
                  <a:srgbClr val="254B8E"/>
                </a:solidFill>
              </a:rPr>
              <a:t>Lancet, Chest</a:t>
            </a:r>
          </a:p>
          <a:p>
            <a:r>
              <a:rPr lang="en-US" sz="2000" dirty="0">
                <a:solidFill>
                  <a:srgbClr val="254B8E"/>
                </a:solidFill>
              </a:rPr>
              <a:t>Leadership: AAPMR, WHO, NIH, CDC</a:t>
            </a:r>
          </a:p>
          <a:p>
            <a:r>
              <a:rPr lang="en-US" sz="2000" dirty="0">
                <a:solidFill>
                  <a:srgbClr val="254B8E"/>
                </a:solidFill>
              </a:rPr>
              <a:t>Media: </a:t>
            </a:r>
            <a:r>
              <a:rPr lang="en-US" sz="2000" dirty="0" err="1">
                <a:solidFill>
                  <a:srgbClr val="254B8E"/>
                </a:solidFill>
              </a:rPr>
              <a:t>WaPo</a:t>
            </a:r>
            <a:r>
              <a:rPr lang="en-US" sz="2000" dirty="0">
                <a:solidFill>
                  <a:srgbClr val="254B8E"/>
                </a:solidFill>
              </a:rPr>
              <a:t>, NYT, NPR</a:t>
            </a:r>
          </a:p>
          <a:p>
            <a:pPr marL="0" indent="0">
              <a:buNone/>
            </a:pPr>
            <a:endParaRPr lang="en-US" sz="2400" dirty="0">
              <a:solidFill>
                <a:srgbClr val="254B8E"/>
              </a:solidFill>
            </a:endParaRPr>
          </a:p>
          <a:p>
            <a:pPr marL="0" indent="0" algn="ctr">
              <a:buNone/>
            </a:pPr>
            <a:endParaRPr lang="en-US" sz="1800" b="1" dirty="0">
              <a:solidFill>
                <a:srgbClr val="254B8E"/>
              </a:solidFill>
            </a:endParaRPr>
          </a:p>
        </p:txBody>
      </p:sp>
    </p:spTree>
    <p:extLst>
      <p:ext uri="{BB962C8B-B14F-4D97-AF65-F5344CB8AC3E}">
        <p14:creationId xmlns:p14="http://schemas.microsoft.com/office/powerpoint/2010/main" val="22442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505BE-997A-1059-16FA-6EE9D2CD3345}"/>
              </a:ext>
            </a:extLst>
          </p:cNvPr>
          <p:cNvSpPr>
            <a:spLocks noGrp="1"/>
          </p:cNvSpPr>
          <p:nvPr>
            <p:ph type="title"/>
          </p:nvPr>
        </p:nvSpPr>
        <p:spPr/>
        <p:txBody>
          <a:bodyPr wrap="square" anchor="t">
            <a:normAutofit/>
          </a:bodyPr>
          <a:lstStyle/>
          <a:p>
            <a:r>
              <a:rPr lang="en-US" dirty="0"/>
              <a:t>Future Directions</a:t>
            </a:r>
          </a:p>
        </p:txBody>
      </p:sp>
      <p:pic>
        <p:nvPicPr>
          <p:cNvPr id="6" name="Content Placeholder 5" descr="A blue and white logo with yellow letters&#10;&#10;Description automatically generated">
            <a:extLst>
              <a:ext uri="{FF2B5EF4-FFF2-40B4-BE49-F238E27FC236}">
                <a16:creationId xmlns:a16="http://schemas.microsoft.com/office/drawing/2014/main" id="{61FF653A-9E76-C7C1-102D-AFB45DD57E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2275" y="1324442"/>
            <a:ext cx="3416300" cy="901700"/>
          </a:xfrm>
          <a:noFill/>
        </p:spPr>
      </p:pic>
      <p:sp>
        <p:nvSpPr>
          <p:cNvPr id="4" name="Footer Placeholder 3">
            <a:extLst>
              <a:ext uri="{FF2B5EF4-FFF2-40B4-BE49-F238E27FC236}">
                <a16:creationId xmlns:a16="http://schemas.microsoft.com/office/drawing/2014/main" id="{BC19F1C0-7F80-C222-85B4-E903A522C794}"/>
              </a:ext>
            </a:extLst>
          </p:cNvPr>
          <p:cNvSpPr>
            <a:spLocks noGrp="1"/>
          </p:cNvSpPr>
          <p:nvPr>
            <p:ph type="ftr" sz="quarter" idx="11"/>
          </p:nvPr>
        </p:nvSpPr>
        <p:spPr/>
        <p:txBody>
          <a:bodyPr wrap="square" anchor="t">
            <a:normAutofit/>
          </a:bodyPr>
          <a:lstStyle/>
          <a:p>
            <a:pPr>
              <a:lnSpc>
                <a:spcPct val="90000"/>
              </a:lnSpc>
              <a:spcAft>
                <a:spcPts val="600"/>
              </a:spcAft>
              <a:defRPr/>
            </a:pPr>
            <a:r>
              <a:rPr lang="en-US" sz="1000"/>
              <a:t>https://</a:t>
            </a:r>
            <a:r>
              <a:rPr lang="en-US" sz="1000" err="1"/>
              <a:t>recovercovid.org</a:t>
            </a:r>
            <a:r>
              <a:rPr lang="en-US" sz="1000"/>
              <a:t>/</a:t>
            </a:r>
          </a:p>
        </p:txBody>
      </p:sp>
      <p:sp>
        <p:nvSpPr>
          <p:cNvPr id="11" name="Content Placeholder 3">
            <a:extLst>
              <a:ext uri="{FF2B5EF4-FFF2-40B4-BE49-F238E27FC236}">
                <a16:creationId xmlns:a16="http://schemas.microsoft.com/office/drawing/2014/main" id="{546DB3A1-CAEE-5314-662B-FF157EFD7718}"/>
              </a:ext>
            </a:extLst>
          </p:cNvPr>
          <p:cNvSpPr>
            <a:spLocks noGrp="1"/>
          </p:cNvSpPr>
          <p:nvPr>
            <p:ph sz="half" idx="4294967295"/>
          </p:nvPr>
        </p:nvSpPr>
        <p:spPr>
          <a:xfrm>
            <a:off x="-2" y="1324442"/>
            <a:ext cx="6166340" cy="3086100"/>
          </a:xfrm>
        </p:spPr>
        <p:txBody>
          <a:bodyPr/>
          <a:lstStyle/>
          <a:p>
            <a:r>
              <a:rPr lang="en-US" sz="2400" dirty="0"/>
              <a:t>Clinical Trials</a:t>
            </a:r>
          </a:p>
          <a:p>
            <a:pPr lvl="1"/>
            <a:r>
              <a:rPr lang="en-US" sz="2400" dirty="0"/>
              <a:t>Autonomic Dysfunction</a:t>
            </a:r>
          </a:p>
          <a:p>
            <a:pPr lvl="1"/>
            <a:r>
              <a:rPr lang="en-US" sz="2400" dirty="0"/>
              <a:t>Cognitive Dysfunction</a:t>
            </a:r>
          </a:p>
          <a:p>
            <a:pPr lvl="1"/>
            <a:r>
              <a:rPr lang="en-US" sz="2400" dirty="0"/>
              <a:t>Exercise Intolerance and fatigue</a:t>
            </a:r>
          </a:p>
          <a:p>
            <a:pPr lvl="1"/>
            <a:r>
              <a:rPr lang="en-US" sz="2400" dirty="0"/>
              <a:t>Sleep Disturbance</a:t>
            </a:r>
          </a:p>
          <a:p>
            <a:pPr lvl="1"/>
            <a:r>
              <a:rPr lang="en-US" sz="2400" dirty="0"/>
              <a:t>Viral Persistence (RECOVER-VITAL)</a:t>
            </a:r>
          </a:p>
        </p:txBody>
      </p:sp>
    </p:spTree>
    <p:extLst>
      <p:ext uri="{BB962C8B-B14F-4D97-AF65-F5344CB8AC3E}">
        <p14:creationId xmlns:p14="http://schemas.microsoft.com/office/powerpoint/2010/main" val="1689303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5CADD-0543-1008-D014-7BF3DB256455}"/>
              </a:ext>
            </a:extLst>
          </p:cNvPr>
          <p:cNvSpPr>
            <a:spLocks noGrp="1"/>
          </p:cNvSpPr>
          <p:nvPr>
            <p:ph type="title"/>
          </p:nvPr>
        </p:nvSpPr>
        <p:spPr/>
        <p:txBody>
          <a:bodyPr/>
          <a:lstStyle/>
          <a:p>
            <a:r>
              <a:rPr lang="en-US" dirty="0"/>
              <a:t>Platform Studies</a:t>
            </a:r>
          </a:p>
        </p:txBody>
      </p:sp>
      <p:pic>
        <p:nvPicPr>
          <p:cNvPr id="6" name="Content Placeholder 5" descr="A diagram of people with arrows&#10;&#10;Description automatically generated">
            <a:extLst>
              <a:ext uri="{FF2B5EF4-FFF2-40B4-BE49-F238E27FC236}">
                <a16:creationId xmlns:a16="http://schemas.microsoft.com/office/drawing/2014/main" id="{D3E7A16C-59EC-0CBF-6A67-8C4246FFD6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93822"/>
            <a:ext cx="5715000" cy="2371117"/>
          </a:xfrm>
        </p:spPr>
      </p:pic>
      <p:sp>
        <p:nvSpPr>
          <p:cNvPr id="4" name="Footer Placeholder 3">
            <a:extLst>
              <a:ext uri="{FF2B5EF4-FFF2-40B4-BE49-F238E27FC236}">
                <a16:creationId xmlns:a16="http://schemas.microsoft.com/office/drawing/2014/main" id="{A2A884AF-E951-2A0F-3980-4FAB832770A7}"/>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580159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565E-1DBE-0AC9-68A7-8A5A4B9C1DD5}"/>
              </a:ext>
            </a:extLst>
          </p:cNvPr>
          <p:cNvSpPr>
            <a:spLocks noGrp="1"/>
          </p:cNvSpPr>
          <p:nvPr>
            <p:ph type="title"/>
          </p:nvPr>
        </p:nvSpPr>
        <p:spPr/>
        <p:txBody>
          <a:bodyPr/>
          <a:lstStyle/>
          <a:p>
            <a:r>
              <a:rPr lang="en-US" sz="2800" dirty="0"/>
              <a:t>What is Long COVID? PCC? PASC?</a:t>
            </a:r>
          </a:p>
        </p:txBody>
      </p:sp>
      <p:sp>
        <p:nvSpPr>
          <p:cNvPr id="3" name="Content Placeholder 2">
            <a:extLst>
              <a:ext uri="{FF2B5EF4-FFF2-40B4-BE49-F238E27FC236}">
                <a16:creationId xmlns:a16="http://schemas.microsoft.com/office/drawing/2014/main" id="{49B9B615-2B13-1971-5C13-D7A794B6C5A9}"/>
              </a:ext>
            </a:extLst>
          </p:cNvPr>
          <p:cNvSpPr>
            <a:spLocks noGrp="1"/>
          </p:cNvSpPr>
          <p:nvPr>
            <p:ph idx="1"/>
          </p:nvPr>
        </p:nvSpPr>
        <p:spPr>
          <a:xfrm>
            <a:off x="0" y="846138"/>
            <a:ext cx="8647043" cy="3086100"/>
          </a:xfrm>
        </p:spPr>
        <p:txBody>
          <a:bodyPr/>
          <a:lstStyle/>
          <a:p>
            <a:r>
              <a:rPr lang="en-US" sz="2000" dirty="0">
                <a:solidFill>
                  <a:schemeClr val="accent1">
                    <a:lumMod val="40000"/>
                    <a:lumOff val="60000"/>
                  </a:schemeClr>
                </a:solidFill>
                <a:latin typeface="+mj-lt"/>
              </a:rPr>
              <a:t>Long COVID </a:t>
            </a:r>
          </a:p>
          <a:p>
            <a:pPr lvl="1"/>
            <a:r>
              <a:rPr lang="en-US" sz="1600" dirty="0">
                <a:solidFill>
                  <a:schemeClr val="accent1">
                    <a:lumMod val="40000"/>
                    <a:lumOff val="60000"/>
                  </a:schemeClr>
                </a:solidFill>
                <a:latin typeface="+mj-lt"/>
              </a:rPr>
              <a:t>(Patient defined term)– any new symptoms after COVID</a:t>
            </a:r>
          </a:p>
          <a:p>
            <a:pPr lvl="1"/>
            <a:r>
              <a:rPr lang="en-US" sz="1600" dirty="0">
                <a:solidFill>
                  <a:schemeClr val="accent1">
                    <a:lumMod val="40000"/>
                    <a:lumOff val="60000"/>
                  </a:schemeClr>
                </a:solidFill>
                <a:latin typeface="+mj-lt"/>
              </a:rPr>
              <a:t>(CDC) </a:t>
            </a:r>
            <a:r>
              <a:rPr lang="en-US" sz="1600" b="0" i="0" u="none" strike="noStrike" dirty="0">
                <a:solidFill>
                  <a:schemeClr val="accent1">
                    <a:lumMod val="40000"/>
                    <a:lumOff val="60000"/>
                  </a:schemeClr>
                </a:solidFill>
                <a:effectLst/>
                <a:latin typeface="+mj-lt"/>
              </a:rPr>
              <a:t>“Long COVID is broadly defined as signs, symptoms, and conditions that continue or develop after initial SARS-CoV-2 infection. The signs, symptoms, and conditions are </a:t>
            </a:r>
            <a:r>
              <a:rPr lang="en-US" sz="1600" b="1" i="0" u="none" strike="noStrike" dirty="0">
                <a:solidFill>
                  <a:schemeClr val="accent1">
                    <a:lumMod val="40000"/>
                    <a:lumOff val="60000"/>
                  </a:schemeClr>
                </a:solidFill>
                <a:effectLst/>
                <a:latin typeface="+mj-lt"/>
              </a:rPr>
              <a:t>present four weeks or more </a:t>
            </a:r>
            <a:r>
              <a:rPr lang="en-US" sz="1600" b="0" i="0" u="none" strike="noStrike" dirty="0">
                <a:solidFill>
                  <a:schemeClr val="accent1">
                    <a:lumMod val="40000"/>
                    <a:lumOff val="60000"/>
                  </a:schemeClr>
                </a:solidFill>
                <a:effectLst/>
                <a:latin typeface="+mj-lt"/>
              </a:rPr>
              <a:t>after the initial phase of infection; may be multisystemic; and may present with a </a:t>
            </a:r>
            <a:r>
              <a:rPr lang="en-US" sz="1600" b="1" i="0" u="none" strike="noStrike" dirty="0">
                <a:solidFill>
                  <a:schemeClr val="accent1">
                    <a:lumMod val="40000"/>
                    <a:lumOff val="60000"/>
                  </a:schemeClr>
                </a:solidFill>
                <a:effectLst/>
                <a:latin typeface="+mj-lt"/>
              </a:rPr>
              <a:t>relapsing– remitting </a:t>
            </a:r>
            <a:r>
              <a:rPr lang="en-US" sz="1600" b="0" i="0" u="none" strike="noStrike" dirty="0">
                <a:solidFill>
                  <a:schemeClr val="accent1">
                    <a:lumMod val="40000"/>
                    <a:lumOff val="60000"/>
                  </a:schemeClr>
                </a:solidFill>
                <a:effectLst/>
                <a:latin typeface="+mj-lt"/>
              </a:rPr>
              <a:t>pattern and progression or worsening over time, with the possibility of severe and life-threatening events even months or years after infection. </a:t>
            </a:r>
          </a:p>
          <a:p>
            <a:r>
              <a:rPr lang="en-US" sz="2000" dirty="0">
                <a:latin typeface="+mj-lt"/>
              </a:rPr>
              <a:t>Post COVID Conditions (WHO) </a:t>
            </a:r>
            <a:r>
              <a:rPr lang="en-US" sz="1600" b="0" i="0" u="none" strike="noStrike" dirty="0">
                <a:effectLst/>
                <a:latin typeface="+mj-lt"/>
              </a:rPr>
              <a:t>Broad range of symptoms (physical and mental) and symptom clusters that develop during or after COVID-19, continue for </a:t>
            </a:r>
            <a:r>
              <a:rPr lang="en-US" sz="1600" b="1" i="0" u="none" strike="noStrike" dirty="0">
                <a:effectLst/>
                <a:latin typeface="+mj-lt"/>
              </a:rPr>
              <a:t>≥2 months </a:t>
            </a:r>
            <a:r>
              <a:rPr lang="en-US" sz="1600" b="0" i="0" u="none" strike="noStrike" dirty="0">
                <a:effectLst/>
                <a:latin typeface="+mj-lt"/>
              </a:rPr>
              <a:t>(</a:t>
            </a:r>
            <a:r>
              <a:rPr lang="en-US" sz="1600" b="0" i="0" u="none" strike="noStrike" dirty="0" err="1">
                <a:effectLst/>
                <a:latin typeface="+mj-lt"/>
              </a:rPr>
              <a:t>ie</a:t>
            </a:r>
            <a:r>
              <a:rPr lang="en-US" sz="1600" b="0" i="0" u="none" strike="noStrike" dirty="0">
                <a:effectLst/>
                <a:latin typeface="+mj-lt"/>
              </a:rPr>
              <a:t>, three months from the onset of illness), have an impact on the patient's life, and are not explained by an alternative diagnosis</a:t>
            </a:r>
          </a:p>
          <a:p>
            <a:r>
              <a:rPr lang="en-US" sz="2000" dirty="0">
                <a:latin typeface="+mj-lt"/>
              </a:rPr>
              <a:t>Post Acute sequelae of SARS CoV-2 infection (PASC), Long Hauler</a:t>
            </a:r>
          </a:p>
        </p:txBody>
      </p:sp>
      <p:sp>
        <p:nvSpPr>
          <p:cNvPr id="4" name="Footer Placeholder 3">
            <a:extLst>
              <a:ext uri="{FF2B5EF4-FFF2-40B4-BE49-F238E27FC236}">
                <a16:creationId xmlns:a16="http://schemas.microsoft.com/office/drawing/2014/main" id="{0F360ED0-89D7-0031-42C8-ACA4641A4DDC}"/>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995479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3DCC9-29D2-5775-5E76-3BBAC8FF72E3}"/>
              </a:ext>
            </a:extLst>
          </p:cNvPr>
          <p:cNvSpPr>
            <a:spLocks noGrp="1"/>
          </p:cNvSpPr>
          <p:nvPr>
            <p:ph type="title"/>
          </p:nvPr>
        </p:nvSpPr>
        <p:spPr/>
        <p:txBody>
          <a:bodyPr/>
          <a:lstStyle/>
          <a:p>
            <a:r>
              <a:rPr lang="en-US" dirty="0"/>
              <a:t>RECOVER VITAL subgroups</a:t>
            </a:r>
          </a:p>
        </p:txBody>
      </p:sp>
      <p:sp>
        <p:nvSpPr>
          <p:cNvPr id="4" name="Footer Placeholder 3">
            <a:extLst>
              <a:ext uri="{FF2B5EF4-FFF2-40B4-BE49-F238E27FC236}">
                <a16:creationId xmlns:a16="http://schemas.microsoft.com/office/drawing/2014/main" id="{E6C7AEDC-5965-6CF4-80F1-3111774F50FE}"/>
              </a:ext>
            </a:extLst>
          </p:cNvPr>
          <p:cNvSpPr>
            <a:spLocks noGrp="1"/>
          </p:cNvSpPr>
          <p:nvPr>
            <p:ph type="ftr" sz="quarter" idx="11"/>
          </p:nvPr>
        </p:nvSpPr>
        <p:spPr/>
        <p:txBody>
          <a:bodyPr/>
          <a:lstStyle/>
          <a:p>
            <a:pPr>
              <a:defRPr/>
            </a:pPr>
            <a:endParaRPr lang="en-US"/>
          </a:p>
        </p:txBody>
      </p:sp>
      <p:pic>
        <p:nvPicPr>
          <p:cNvPr id="9" name="Content Placeholder 8" descr="A diagram of a medical condition&#10;&#10;Description automatically generated with medium confidence">
            <a:extLst>
              <a:ext uri="{FF2B5EF4-FFF2-40B4-BE49-F238E27FC236}">
                <a16:creationId xmlns:a16="http://schemas.microsoft.com/office/drawing/2014/main" id="{78002B49-1B5E-174F-3AA1-5AEF2E63C7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580" y="1165388"/>
            <a:ext cx="6925621" cy="3139912"/>
          </a:xfrm>
        </p:spPr>
      </p:pic>
    </p:spTree>
    <p:extLst>
      <p:ext uri="{BB962C8B-B14F-4D97-AF65-F5344CB8AC3E}">
        <p14:creationId xmlns:p14="http://schemas.microsoft.com/office/powerpoint/2010/main" val="714835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B549-83BA-D25B-F20E-7209219E0EEF}"/>
              </a:ext>
            </a:extLst>
          </p:cNvPr>
          <p:cNvSpPr>
            <a:spLocks noGrp="1"/>
          </p:cNvSpPr>
          <p:nvPr>
            <p:ph type="title"/>
          </p:nvPr>
        </p:nvSpPr>
        <p:spPr/>
        <p:txBody>
          <a:bodyPr/>
          <a:lstStyle/>
          <a:p>
            <a:r>
              <a:rPr lang="en-US" dirty="0"/>
              <a:t>Patient Information</a:t>
            </a:r>
          </a:p>
        </p:txBody>
      </p:sp>
      <p:pic>
        <p:nvPicPr>
          <p:cNvPr id="6" name="Content Placeholder 5" descr="A screenshot of a web page&#10;&#10;Description automatically generated">
            <a:extLst>
              <a:ext uri="{FF2B5EF4-FFF2-40B4-BE49-F238E27FC236}">
                <a16:creationId xmlns:a16="http://schemas.microsoft.com/office/drawing/2014/main" id="{07BBCAFC-2C19-1D81-C462-A5078C7DAD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1150938"/>
            <a:ext cx="3427351" cy="3086100"/>
          </a:xfrm>
        </p:spPr>
      </p:pic>
      <p:sp>
        <p:nvSpPr>
          <p:cNvPr id="4" name="Footer Placeholder 3">
            <a:extLst>
              <a:ext uri="{FF2B5EF4-FFF2-40B4-BE49-F238E27FC236}">
                <a16:creationId xmlns:a16="http://schemas.microsoft.com/office/drawing/2014/main" id="{4A8D2F1D-8425-17EA-8721-78BE3860A57D}"/>
              </a:ext>
            </a:extLst>
          </p:cNvPr>
          <p:cNvSpPr>
            <a:spLocks noGrp="1"/>
          </p:cNvSpPr>
          <p:nvPr>
            <p:ph type="ftr" sz="quarter" idx="11"/>
          </p:nvPr>
        </p:nvSpPr>
        <p:spPr/>
        <p:txBody>
          <a:bodyPr/>
          <a:lstStyle/>
          <a:p>
            <a:pPr>
              <a:defRPr/>
            </a:pPr>
            <a:endParaRPr lang="en-US"/>
          </a:p>
        </p:txBody>
      </p:sp>
      <p:pic>
        <p:nvPicPr>
          <p:cNvPr id="8" name="Picture 7" descr="A screenshot of a medical survey&#10;&#10;Description automatically generated">
            <a:extLst>
              <a:ext uri="{FF2B5EF4-FFF2-40B4-BE49-F238E27FC236}">
                <a16:creationId xmlns:a16="http://schemas.microsoft.com/office/drawing/2014/main" id="{636296F8-2520-E6AF-1465-4C9592407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833" y="1150938"/>
            <a:ext cx="4369759" cy="3486150"/>
          </a:xfrm>
          <a:prstGeom prst="rect">
            <a:avLst/>
          </a:prstGeom>
        </p:spPr>
      </p:pic>
    </p:spTree>
    <p:extLst>
      <p:ext uri="{BB962C8B-B14F-4D97-AF65-F5344CB8AC3E}">
        <p14:creationId xmlns:p14="http://schemas.microsoft.com/office/powerpoint/2010/main" val="3242824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black">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t">
            <a:normAutofit/>
          </a:bodyPr>
          <a:lstStyle/>
          <a:p>
            <a:r>
              <a:rPr lang="en-US" altLang="en-US" b="1" dirty="0"/>
              <a:t>Conclusions</a:t>
            </a:r>
          </a:p>
        </p:txBody>
      </p:sp>
      <p:sp>
        <p:nvSpPr>
          <p:cNvPr id="3" name="Content Placeholder 2">
            <a:extLst>
              <a:ext uri="{FF2B5EF4-FFF2-40B4-BE49-F238E27FC236}">
                <a16:creationId xmlns:a16="http://schemas.microsoft.com/office/drawing/2014/main" id="{23C47977-0069-B5F1-AF5D-6AEC0442CAA7}"/>
              </a:ext>
            </a:extLst>
          </p:cNvPr>
          <p:cNvSpPr>
            <a:spLocks noGrp="1"/>
          </p:cNvSpPr>
          <p:nvPr>
            <p:ph idx="1"/>
          </p:nvPr>
        </p:nvSpPr>
        <p:spPr>
          <a:xfrm>
            <a:off x="228601" y="1028700"/>
            <a:ext cx="7482840" cy="3086100"/>
          </a:xfrm>
        </p:spPr>
        <p:txBody>
          <a:bodyPr/>
          <a:lstStyle/>
          <a:p>
            <a:r>
              <a:rPr lang="en-US" sz="2400" dirty="0"/>
              <a:t>PCC is less common than in initial phases of pandemic but still prevalent</a:t>
            </a:r>
          </a:p>
          <a:p>
            <a:r>
              <a:rPr lang="en-US" sz="2400" dirty="0"/>
              <a:t>Economic impact is substantial</a:t>
            </a:r>
          </a:p>
          <a:p>
            <a:r>
              <a:rPr lang="en-US" sz="2400" dirty="0"/>
              <a:t>Evaluate for PCC, and try to help patients maintain QOL, family and work </a:t>
            </a:r>
          </a:p>
          <a:p>
            <a:r>
              <a:rPr lang="en-US" sz="2400" dirty="0"/>
              <a:t>Refer to clinical trials and PCC clinics</a:t>
            </a:r>
          </a:p>
        </p:txBody>
      </p:sp>
      <p:pic>
        <p:nvPicPr>
          <p:cNvPr id="6" name="Picture 5" descr="Curly-haired woman wearing a mask">
            <a:extLst>
              <a:ext uri="{FF2B5EF4-FFF2-40B4-BE49-F238E27FC236}">
                <a16:creationId xmlns:a16="http://schemas.microsoft.com/office/drawing/2014/main" id="{82F8A647-ACF2-70FA-62C9-430D38814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725" y="2773363"/>
            <a:ext cx="3114674" cy="2076449"/>
          </a:xfrm>
          <a:prstGeom prst="rect">
            <a:avLst/>
          </a:prstGeom>
        </p:spPr>
      </p:pic>
    </p:spTree>
    <p:extLst>
      <p:ext uri="{BB962C8B-B14F-4D97-AF65-F5344CB8AC3E}">
        <p14:creationId xmlns:p14="http://schemas.microsoft.com/office/powerpoint/2010/main" val="508642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F18F-BBCE-82E7-64E8-52FD6C727CFB}"/>
              </a:ext>
            </a:extLst>
          </p:cNvPr>
          <p:cNvSpPr>
            <a:spLocks noGrp="1"/>
          </p:cNvSpPr>
          <p:nvPr>
            <p:ph type="title"/>
          </p:nvPr>
        </p:nvSpPr>
        <p:spPr/>
        <p:txBody>
          <a:bodyPr/>
          <a:lstStyle/>
          <a:p>
            <a:r>
              <a:rPr lang="en-US" dirty="0"/>
              <a:t>Thank you!</a:t>
            </a:r>
          </a:p>
        </p:txBody>
      </p:sp>
      <p:sp>
        <p:nvSpPr>
          <p:cNvPr id="4" name="Footer Placeholder 3">
            <a:extLst>
              <a:ext uri="{FF2B5EF4-FFF2-40B4-BE49-F238E27FC236}">
                <a16:creationId xmlns:a16="http://schemas.microsoft.com/office/drawing/2014/main" id="{39C9F10D-692D-6545-23D1-B1F6821BD7D9}"/>
              </a:ext>
            </a:extLst>
          </p:cNvPr>
          <p:cNvSpPr>
            <a:spLocks noGrp="1"/>
          </p:cNvSpPr>
          <p:nvPr>
            <p:ph type="ftr" sz="quarter" idx="11"/>
          </p:nvPr>
        </p:nvSpPr>
        <p:spPr/>
        <p:txBody>
          <a:bodyPr/>
          <a:lstStyle/>
          <a:p>
            <a:pPr>
              <a:defRPr/>
            </a:pPr>
            <a:endParaRPr lang="en-US"/>
          </a:p>
        </p:txBody>
      </p:sp>
      <p:pic>
        <p:nvPicPr>
          <p:cNvPr id="1026" name="Picture 2" descr="Alba Azola - Post Doc Research Fellow - Johns Hopkins School of Medicine |  LinkedIn">
            <a:extLst>
              <a:ext uri="{FF2B5EF4-FFF2-40B4-BE49-F238E27FC236}">
                <a16:creationId xmlns:a16="http://schemas.microsoft.com/office/drawing/2014/main" id="{5AA16B40-0967-6730-E220-07F3D49DC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199" y="135016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dshot of Ann Marie Parker">
            <a:extLst>
              <a:ext uri="{FF2B5EF4-FFF2-40B4-BE49-F238E27FC236}">
                <a16:creationId xmlns:a16="http://schemas.microsoft.com/office/drawing/2014/main" id="{7E127253-FAA9-F3E9-338A-555B9C99C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350169"/>
            <a:ext cx="1552576" cy="19407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oto">
            <a:extLst>
              <a:ext uri="{FF2B5EF4-FFF2-40B4-BE49-F238E27FC236}">
                <a16:creationId xmlns:a16="http://schemas.microsoft.com/office/drawing/2014/main" id="{7BE6F479-23F7-5BC9-FB21-F12CBC256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799" y="135016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eadshot of Tracy D Vannorsdall">
            <a:extLst>
              <a:ext uri="{FF2B5EF4-FFF2-40B4-BE49-F238E27FC236}">
                <a16:creationId xmlns:a16="http://schemas.microsoft.com/office/drawing/2014/main" id="{78DEEB8C-FD16-5ABB-D657-2014BDBC8B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314450"/>
            <a:ext cx="1552575" cy="19407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30EB60-8F90-C93B-1315-DCFF8ED7DBFA}"/>
              </a:ext>
            </a:extLst>
          </p:cNvPr>
          <p:cNvSpPr txBox="1"/>
          <p:nvPr/>
        </p:nvSpPr>
        <p:spPr>
          <a:xfrm>
            <a:off x="6095999" y="3360058"/>
            <a:ext cx="1421928" cy="338554"/>
          </a:xfrm>
          <a:prstGeom prst="rect">
            <a:avLst/>
          </a:prstGeom>
          <a:noFill/>
        </p:spPr>
        <p:txBody>
          <a:bodyPr wrap="none" rtlCol="0">
            <a:spAutoFit/>
          </a:bodyPr>
          <a:lstStyle/>
          <a:p>
            <a:r>
              <a:rPr lang="en-US" sz="1600" dirty="0"/>
              <a:t>Dr. Ann Parker</a:t>
            </a:r>
          </a:p>
        </p:txBody>
      </p:sp>
      <p:sp>
        <p:nvSpPr>
          <p:cNvPr id="6" name="TextBox 5">
            <a:extLst>
              <a:ext uri="{FF2B5EF4-FFF2-40B4-BE49-F238E27FC236}">
                <a16:creationId xmlns:a16="http://schemas.microsoft.com/office/drawing/2014/main" id="{1FAFDAE6-4382-F2F5-3D8A-66CF1E6877ED}"/>
              </a:ext>
            </a:extLst>
          </p:cNvPr>
          <p:cNvSpPr txBox="1"/>
          <p:nvPr/>
        </p:nvSpPr>
        <p:spPr>
          <a:xfrm>
            <a:off x="2137378" y="3360058"/>
            <a:ext cx="1371599" cy="338554"/>
          </a:xfrm>
          <a:prstGeom prst="rect">
            <a:avLst/>
          </a:prstGeom>
          <a:noFill/>
        </p:spPr>
        <p:txBody>
          <a:bodyPr wrap="square" rtlCol="0">
            <a:spAutoFit/>
          </a:bodyPr>
          <a:lstStyle/>
          <a:p>
            <a:r>
              <a:rPr lang="en-US" sz="1600" dirty="0"/>
              <a:t>Dr. Tae Chung</a:t>
            </a:r>
          </a:p>
        </p:txBody>
      </p:sp>
      <p:sp>
        <p:nvSpPr>
          <p:cNvPr id="7" name="TextBox 6">
            <a:extLst>
              <a:ext uri="{FF2B5EF4-FFF2-40B4-BE49-F238E27FC236}">
                <a16:creationId xmlns:a16="http://schemas.microsoft.com/office/drawing/2014/main" id="{043DE1A1-BFE9-1632-77E0-5588DB5748DC}"/>
              </a:ext>
            </a:extLst>
          </p:cNvPr>
          <p:cNvSpPr txBox="1"/>
          <p:nvPr/>
        </p:nvSpPr>
        <p:spPr>
          <a:xfrm>
            <a:off x="44241" y="3360058"/>
            <a:ext cx="2093137" cy="338554"/>
          </a:xfrm>
          <a:prstGeom prst="rect">
            <a:avLst/>
          </a:prstGeom>
          <a:noFill/>
        </p:spPr>
        <p:txBody>
          <a:bodyPr wrap="none" rtlCol="0">
            <a:spAutoFit/>
          </a:bodyPr>
          <a:lstStyle/>
          <a:p>
            <a:r>
              <a:rPr lang="en-US" sz="1600" dirty="0"/>
              <a:t>Dr. Tracy </a:t>
            </a:r>
            <a:r>
              <a:rPr lang="en-US" sz="1600" dirty="0" err="1"/>
              <a:t>Vannnorsdall</a:t>
            </a:r>
            <a:endParaRPr lang="en-US" sz="1600" dirty="0"/>
          </a:p>
        </p:txBody>
      </p:sp>
      <p:sp>
        <p:nvSpPr>
          <p:cNvPr id="8" name="TextBox 7">
            <a:extLst>
              <a:ext uri="{FF2B5EF4-FFF2-40B4-BE49-F238E27FC236}">
                <a16:creationId xmlns:a16="http://schemas.microsoft.com/office/drawing/2014/main" id="{D68E64FF-0A52-0ED3-9690-1368E29F391C}"/>
              </a:ext>
            </a:extLst>
          </p:cNvPr>
          <p:cNvSpPr txBox="1"/>
          <p:nvPr/>
        </p:nvSpPr>
        <p:spPr>
          <a:xfrm>
            <a:off x="3980547" y="3340063"/>
            <a:ext cx="1410579" cy="338554"/>
          </a:xfrm>
          <a:prstGeom prst="rect">
            <a:avLst/>
          </a:prstGeom>
          <a:noFill/>
        </p:spPr>
        <p:txBody>
          <a:bodyPr wrap="none" rtlCol="0">
            <a:spAutoFit/>
          </a:bodyPr>
          <a:lstStyle/>
          <a:p>
            <a:r>
              <a:rPr lang="en-US" sz="1600" dirty="0"/>
              <a:t>Dr. Alba </a:t>
            </a:r>
            <a:r>
              <a:rPr lang="en-US" sz="1600" dirty="0" err="1"/>
              <a:t>Azola</a:t>
            </a:r>
            <a:endParaRPr lang="en-US" sz="1600" dirty="0"/>
          </a:p>
        </p:txBody>
      </p:sp>
      <p:sp>
        <p:nvSpPr>
          <p:cNvPr id="9" name="TextBox 8">
            <a:extLst>
              <a:ext uri="{FF2B5EF4-FFF2-40B4-BE49-F238E27FC236}">
                <a16:creationId xmlns:a16="http://schemas.microsoft.com/office/drawing/2014/main" id="{750C9A6A-BC5B-E074-A7AC-74D725BC6A79}"/>
              </a:ext>
            </a:extLst>
          </p:cNvPr>
          <p:cNvSpPr txBox="1"/>
          <p:nvPr/>
        </p:nvSpPr>
        <p:spPr>
          <a:xfrm>
            <a:off x="44241" y="3825067"/>
            <a:ext cx="8218917" cy="400110"/>
          </a:xfrm>
          <a:prstGeom prst="rect">
            <a:avLst/>
          </a:prstGeom>
          <a:noFill/>
        </p:spPr>
        <p:txBody>
          <a:bodyPr wrap="none" rtlCol="0">
            <a:spAutoFit/>
          </a:bodyPr>
          <a:lstStyle/>
          <a:p>
            <a:r>
              <a:rPr lang="en-US" sz="2000" dirty="0"/>
              <a:t>Patients and Providers who have generously shared their stories, data and time</a:t>
            </a:r>
          </a:p>
        </p:txBody>
      </p:sp>
      <p:pic>
        <p:nvPicPr>
          <p:cNvPr id="10" name="Picture 9" descr="A logo with text and blue and grey triangles&#10;&#10;Description automatically generated with medium confidence">
            <a:extLst>
              <a:ext uri="{FF2B5EF4-FFF2-40B4-BE49-F238E27FC236}">
                <a16:creationId xmlns:a16="http://schemas.microsoft.com/office/drawing/2014/main" id="{66624312-06D1-4E06-1906-91BA20F056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175" y="4140031"/>
            <a:ext cx="2844800" cy="927100"/>
          </a:xfrm>
          <a:prstGeom prst="rect">
            <a:avLst/>
          </a:prstGeom>
        </p:spPr>
      </p:pic>
      <p:pic>
        <p:nvPicPr>
          <p:cNvPr id="12" name="Picture 11" descr="A blue and white logo&#10;&#10;Description automatically generated">
            <a:extLst>
              <a:ext uri="{FF2B5EF4-FFF2-40B4-BE49-F238E27FC236}">
                <a16:creationId xmlns:a16="http://schemas.microsoft.com/office/drawing/2014/main" id="{290D5C1C-D074-91BB-EB72-5C7313584C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5075" y="4313841"/>
            <a:ext cx="2320924" cy="781658"/>
          </a:xfrm>
          <a:prstGeom prst="rect">
            <a:avLst/>
          </a:prstGeom>
        </p:spPr>
      </p:pic>
      <p:pic>
        <p:nvPicPr>
          <p:cNvPr id="13" name="Content Placeholder 5" descr="A blue and white logo with yellow letters&#10;&#10;Description automatically generated">
            <a:extLst>
              <a:ext uri="{FF2B5EF4-FFF2-40B4-BE49-F238E27FC236}">
                <a16:creationId xmlns:a16="http://schemas.microsoft.com/office/drawing/2014/main" id="{3F6F14EF-0B58-D6F0-D847-A700239CDE4E}"/>
              </a:ext>
            </a:extLst>
          </p:cNvPr>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20649" y="4259336"/>
            <a:ext cx="3173696" cy="837667"/>
          </a:xfrm>
          <a:noFill/>
        </p:spPr>
      </p:pic>
    </p:spTree>
    <p:extLst>
      <p:ext uri="{BB962C8B-B14F-4D97-AF65-F5344CB8AC3E}">
        <p14:creationId xmlns:p14="http://schemas.microsoft.com/office/powerpoint/2010/main" val="14562701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44C9F-D093-FD26-2D67-2A8CC14C377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8C5A47A-8029-14D4-459E-BC57CDC41458}"/>
              </a:ext>
            </a:extLst>
          </p:cNvPr>
          <p:cNvSpPr>
            <a:spLocks noGrp="1"/>
          </p:cNvSpPr>
          <p:nvPr>
            <p:ph idx="1"/>
          </p:nvPr>
        </p:nvSpPr>
        <p:spPr/>
        <p:txBody>
          <a:bodyPr/>
          <a:lstStyle/>
          <a:p>
            <a:pPr marL="0" indent="0" algn="ctr">
              <a:buNone/>
            </a:pPr>
            <a:r>
              <a:rPr lang="en-US" dirty="0"/>
              <a:t>Questions?</a:t>
            </a:r>
          </a:p>
          <a:p>
            <a:pPr marL="0" indent="0" algn="ctr">
              <a:buNone/>
            </a:pPr>
            <a:r>
              <a:rPr lang="en-US" dirty="0" err="1"/>
              <a:t>kgebo@jhmi.edu</a:t>
            </a:r>
            <a:endParaRPr lang="en-US" dirty="0"/>
          </a:p>
        </p:txBody>
      </p:sp>
      <p:sp>
        <p:nvSpPr>
          <p:cNvPr id="4" name="Footer Placeholder 3">
            <a:extLst>
              <a:ext uri="{FF2B5EF4-FFF2-40B4-BE49-F238E27FC236}">
                <a16:creationId xmlns:a16="http://schemas.microsoft.com/office/drawing/2014/main" id="{221B8633-7307-FBA7-B4F5-E379C7908BE4}"/>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8116696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8B7A8-41F9-ED6A-63A9-3983D8A045DA}"/>
              </a:ext>
            </a:extLst>
          </p:cNvPr>
          <p:cNvSpPr>
            <a:spLocks noGrp="1"/>
          </p:cNvSpPr>
          <p:nvPr>
            <p:ph type="title"/>
          </p:nvPr>
        </p:nvSpPr>
        <p:spPr/>
        <p:txBody>
          <a:bodyPr/>
          <a:lstStyle/>
          <a:p>
            <a:r>
              <a:rPr lang="en-US" dirty="0"/>
              <a:t>CME questions	</a:t>
            </a:r>
          </a:p>
        </p:txBody>
      </p:sp>
      <p:sp>
        <p:nvSpPr>
          <p:cNvPr id="3" name="Content Placeholder 2">
            <a:extLst>
              <a:ext uri="{FF2B5EF4-FFF2-40B4-BE49-F238E27FC236}">
                <a16:creationId xmlns:a16="http://schemas.microsoft.com/office/drawing/2014/main" id="{D0FE7B4F-96AC-1B98-66E7-16CBA0A435E4}"/>
              </a:ext>
            </a:extLst>
          </p:cNvPr>
          <p:cNvSpPr>
            <a:spLocks noGrp="1"/>
          </p:cNvSpPr>
          <p:nvPr>
            <p:ph idx="1"/>
          </p:nvPr>
        </p:nvSpPr>
        <p:spPr>
          <a:xfrm>
            <a:off x="228600" y="1485900"/>
            <a:ext cx="8197770" cy="3086100"/>
          </a:xfrm>
        </p:spPr>
        <p:txBody>
          <a:bodyPr/>
          <a:lstStyle/>
          <a:p>
            <a:r>
              <a:rPr lang="en-US" sz="2400" dirty="0"/>
              <a:t>The prevalence of Post COVID conditions between March 2020 and present has </a:t>
            </a:r>
            <a:endParaRPr lang="en-US" sz="2000" dirty="0"/>
          </a:p>
          <a:p>
            <a:pPr lvl="1"/>
            <a:r>
              <a:rPr lang="en-US" sz="2000" dirty="0"/>
              <a:t>1. increased </a:t>
            </a:r>
          </a:p>
          <a:p>
            <a:pPr lvl="1"/>
            <a:r>
              <a:rPr lang="en-US" sz="2000" dirty="0"/>
              <a:t>2. remained the same </a:t>
            </a:r>
          </a:p>
          <a:p>
            <a:pPr lvl="1"/>
            <a:r>
              <a:rPr lang="en-US" sz="2000" dirty="0"/>
              <a:t>3. has decreased</a:t>
            </a:r>
          </a:p>
          <a:p>
            <a:r>
              <a:rPr lang="en-US" sz="2400" dirty="0"/>
              <a:t>PCC is considered a disability under the ADA </a:t>
            </a:r>
          </a:p>
          <a:p>
            <a:pPr lvl="1"/>
            <a:r>
              <a:rPr lang="en-US" sz="2000" dirty="0"/>
              <a:t>True or False</a:t>
            </a:r>
          </a:p>
        </p:txBody>
      </p:sp>
      <p:sp>
        <p:nvSpPr>
          <p:cNvPr id="4" name="Footer Placeholder 3">
            <a:extLst>
              <a:ext uri="{FF2B5EF4-FFF2-40B4-BE49-F238E27FC236}">
                <a16:creationId xmlns:a16="http://schemas.microsoft.com/office/drawing/2014/main" id="{0FF91EDC-E819-8DEB-ACBB-371A88D21AD3}"/>
              </a:ext>
            </a:extLst>
          </p:cNvPr>
          <p:cNvSpPr>
            <a:spLocks noGrp="1"/>
          </p:cNvSpPr>
          <p:nvPr>
            <p:ph type="ftr" sz="quarter" idx="11"/>
          </p:nvPr>
        </p:nvSpPr>
        <p:spPr/>
        <p:txBody>
          <a:bodyPr/>
          <a:lstStyle/>
          <a:p>
            <a:pPr>
              <a:defRPr/>
            </a:pPr>
            <a:endParaRPr lang="en-US" dirty="0"/>
          </a:p>
        </p:txBody>
      </p:sp>
    </p:spTree>
    <p:extLst>
      <p:ext uri="{BB962C8B-B14F-4D97-AF65-F5344CB8AC3E}">
        <p14:creationId xmlns:p14="http://schemas.microsoft.com/office/powerpoint/2010/main" val="37380737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1149E-2F51-A77D-98A0-9FCF490878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4AECB1-C9D8-4D66-A639-C8A2D9BF18FF}"/>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AFB49767-9357-309B-D4F1-2F0AC54F527B}"/>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5597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44867-81D7-47BD-B386-BF91BECB979C}"/>
              </a:ext>
            </a:extLst>
          </p:cNvPr>
          <p:cNvPicPr>
            <a:picLocks noChangeAspect="1"/>
          </p:cNvPicPr>
          <p:nvPr/>
        </p:nvPicPr>
        <p:blipFill rotWithShape="1">
          <a:blip r:embed="rId2"/>
          <a:srcRect t="-1018" r="29103" b="1"/>
          <a:stretch/>
        </p:blipFill>
        <p:spPr>
          <a:xfrm>
            <a:off x="330285" y="928420"/>
            <a:ext cx="4418289" cy="3384055"/>
          </a:xfrm>
          <a:prstGeom prst="rect">
            <a:avLst/>
          </a:prstGeom>
        </p:spPr>
      </p:pic>
      <p:pic>
        <p:nvPicPr>
          <p:cNvPr id="3" name="Picture 2">
            <a:extLst>
              <a:ext uri="{FF2B5EF4-FFF2-40B4-BE49-F238E27FC236}">
                <a16:creationId xmlns:a16="http://schemas.microsoft.com/office/drawing/2014/main" id="{C1F2007A-406C-46A6-9371-B2DC76913F80}"/>
              </a:ext>
            </a:extLst>
          </p:cNvPr>
          <p:cNvPicPr>
            <a:picLocks noChangeAspect="1"/>
          </p:cNvPicPr>
          <p:nvPr/>
        </p:nvPicPr>
        <p:blipFill>
          <a:blip r:embed="rId3"/>
          <a:stretch>
            <a:fillRect/>
          </a:stretch>
        </p:blipFill>
        <p:spPr>
          <a:xfrm>
            <a:off x="5144674" y="928420"/>
            <a:ext cx="3669041" cy="3757880"/>
          </a:xfrm>
          <a:prstGeom prst="rect">
            <a:avLst/>
          </a:prstGeom>
        </p:spPr>
      </p:pic>
      <p:sp>
        <p:nvSpPr>
          <p:cNvPr id="4" name="Rectangle 3">
            <a:extLst>
              <a:ext uri="{FF2B5EF4-FFF2-40B4-BE49-F238E27FC236}">
                <a16:creationId xmlns:a16="http://schemas.microsoft.com/office/drawing/2014/main" id="{2745D3BD-2A30-4836-A8FE-2E7A08DA556E}"/>
              </a:ext>
            </a:extLst>
          </p:cNvPr>
          <p:cNvSpPr/>
          <p:nvPr/>
        </p:nvSpPr>
        <p:spPr>
          <a:xfrm>
            <a:off x="2753591" y="4135829"/>
            <a:ext cx="841664" cy="353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solidFill>
                  <a:schemeClr val="bg1"/>
                </a:solidFill>
              </a:ln>
              <a:solidFill>
                <a:schemeClr val="bg1"/>
              </a:solidFill>
            </a:endParaRPr>
          </a:p>
        </p:txBody>
      </p:sp>
      <p:sp>
        <p:nvSpPr>
          <p:cNvPr id="5" name="Rectangle 4">
            <a:extLst>
              <a:ext uri="{FF2B5EF4-FFF2-40B4-BE49-F238E27FC236}">
                <a16:creationId xmlns:a16="http://schemas.microsoft.com/office/drawing/2014/main" id="{3B39D781-8314-4032-BCDB-7D99FCECD1CF}"/>
              </a:ext>
            </a:extLst>
          </p:cNvPr>
          <p:cNvSpPr/>
          <p:nvPr/>
        </p:nvSpPr>
        <p:spPr>
          <a:xfrm>
            <a:off x="6137531" y="679042"/>
            <a:ext cx="841664" cy="353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solidFill>
                  <a:schemeClr val="bg1"/>
                </a:solidFill>
              </a:ln>
              <a:solidFill>
                <a:schemeClr val="bg1"/>
              </a:solidFill>
            </a:endParaRPr>
          </a:p>
        </p:txBody>
      </p:sp>
      <p:sp>
        <p:nvSpPr>
          <p:cNvPr id="6" name="TextBox 5">
            <a:extLst>
              <a:ext uri="{FF2B5EF4-FFF2-40B4-BE49-F238E27FC236}">
                <a16:creationId xmlns:a16="http://schemas.microsoft.com/office/drawing/2014/main" id="{28ACABB0-D757-4CD4-982A-528F030D1758}"/>
              </a:ext>
            </a:extLst>
          </p:cNvPr>
          <p:cNvSpPr txBox="1"/>
          <p:nvPr/>
        </p:nvSpPr>
        <p:spPr>
          <a:xfrm>
            <a:off x="234395" y="290110"/>
            <a:ext cx="4610068" cy="461665"/>
          </a:xfrm>
          <a:prstGeom prst="rect">
            <a:avLst/>
          </a:prstGeom>
          <a:noFill/>
        </p:spPr>
        <p:txBody>
          <a:bodyPr wrap="square" rtlCol="0">
            <a:spAutoFit/>
          </a:bodyPr>
          <a:lstStyle/>
          <a:p>
            <a:r>
              <a:rPr lang="en-US" b="1" dirty="0">
                <a:solidFill>
                  <a:srgbClr val="002C77"/>
                </a:solidFill>
                <a:effectLst>
                  <a:outerShdw blurRad="38100" dist="38100" dir="2700000" algn="tl">
                    <a:srgbClr val="000000">
                      <a:alpha val="43137"/>
                    </a:srgbClr>
                  </a:outerShdw>
                </a:effectLst>
              </a:rPr>
              <a:t>PCC Symptoms </a:t>
            </a:r>
          </a:p>
        </p:txBody>
      </p:sp>
    </p:spTree>
    <p:extLst>
      <p:ext uri="{BB962C8B-B14F-4D97-AF65-F5344CB8AC3E}">
        <p14:creationId xmlns:p14="http://schemas.microsoft.com/office/powerpoint/2010/main" val="4160373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FD1D8-391B-4677-9353-977CF5B8E2EF}"/>
              </a:ext>
            </a:extLst>
          </p:cNvPr>
          <p:cNvSpPr>
            <a:spLocks noGrp="1"/>
          </p:cNvSpPr>
          <p:nvPr>
            <p:ph type="title"/>
          </p:nvPr>
        </p:nvSpPr>
        <p:spPr>
          <a:xfrm>
            <a:off x="87330" y="303525"/>
            <a:ext cx="6705600" cy="857250"/>
          </a:xfrm>
        </p:spPr>
        <p:txBody>
          <a:bodyPr>
            <a:normAutofit/>
          </a:bodyPr>
          <a:lstStyle/>
          <a:p>
            <a:r>
              <a:rPr lang="en-US" sz="2400" dirty="0">
                <a:solidFill>
                  <a:srgbClr val="002C77"/>
                </a:solidFill>
                <a:effectLst>
                  <a:outerShdw blurRad="38100" dist="38100" dir="2700000" algn="tl">
                    <a:srgbClr val="000000">
                      <a:alpha val="43137"/>
                    </a:srgbClr>
                  </a:outerShdw>
                </a:effectLst>
              </a:rPr>
              <a:t>PCC Epidemiology</a:t>
            </a:r>
          </a:p>
        </p:txBody>
      </p:sp>
      <p:sp>
        <p:nvSpPr>
          <p:cNvPr id="10" name="Text Placeholder 9">
            <a:extLst>
              <a:ext uri="{FF2B5EF4-FFF2-40B4-BE49-F238E27FC236}">
                <a16:creationId xmlns:a16="http://schemas.microsoft.com/office/drawing/2014/main" id="{97678C3C-F0E9-F729-B406-12D40578BAA2}"/>
              </a:ext>
            </a:extLst>
          </p:cNvPr>
          <p:cNvSpPr>
            <a:spLocks noGrp="1"/>
          </p:cNvSpPr>
          <p:nvPr>
            <p:ph type="body" idx="1"/>
          </p:nvPr>
        </p:nvSpPr>
        <p:spPr>
          <a:xfrm>
            <a:off x="228602" y="1176219"/>
            <a:ext cx="2895598" cy="463372"/>
          </a:xfrm>
        </p:spPr>
        <p:txBody>
          <a:bodyPr/>
          <a:lstStyle/>
          <a:p>
            <a:r>
              <a:rPr lang="en-US" dirty="0"/>
              <a:t>Incidence	</a:t>
            </a:r>
          </a:p>
        </p:txBody>
      </p:sp>
      <p:sp>
        <p:nvSpPr>
          <p:cNvPr id="5" name="Content Placeholder 4">
            <a:extLst>
              <a:ext uri="{FF2B5EF4-FFF2-40B4-BE49-F238E27FC236}">
                <a16:creationId xmlns:a16="http://schemas.microsoft.com/office/drawing/2014/main" id="{1CA1A431-1824-40A0-8D10-D61C3F5859DC}"/>
              </a:ext>
            </a:extLst>
          </p:cNvPr>
          <p:cNvSpPr>
            <a:spLocks noGrp="1"/>
          </p:cNvSpPr>
          <p:nvPr>
            <p:ph sz="half" idx="2"/>
          </p:nvPr>
        </p:nvSpPr>
        <p:spPr>
          <a:xfrm>
            <a:off x="142554" y="1713129"/>
            <a:ext cx="3360934" cy="2268382"/>
          </a:xfrm>
        </p:spPr>
        <p:txBody>
          <a:bodyPr>
            <a:noAutofit/>
          </a:bodyPr>
          <a:lstStyle/>
          <a:p>
            <a:pPr marL="0" indent="0">
              <a:buNone/>
            </a:pPr>
            <a:endParaRPr lang="en-US" sz="1800" dirty="0">
              <a:solidFill>
                <a:srgbClr val="000000"/>
              </a:solidFill>
              <a:latin typeface="HardingText-Regular"/>
            </a:endParaRPr>
          </a:p>
          <a:p>
            <a:pPr>
              <a:buFont typeface="Arial" panose="020B0604020202020204" pitchFamily="34" charset="0"/>
              <a:buChar char="•"/>
            </a:pPr>
            <a:r>
              <a:rPr lang="en-US" sz="1800" dirty="0">
                <a:solidFill>
                  <a:srgbClr val="000000"/>
                </a:solidFill>
                <a:latin typeface="HardingText-Regular"/>
              </a:rPr>
              <a:t>10–30% of non-hospitalized </a:t>
            </a:r>
          </a:p>
          <a:p>
            <a:pPr>
              <a:buFont typeface="Arial" panose="020B0604020202020204" pitchFamily="34" charset="0"/>
              <a:buChar char="•"/>
            </a:pPr>
            <a:r>
              <a:rPr lang="en-US" sz="1800" dirty="0">
                <a:solidFill>
                  <a:srgbClr val="000000"/>
                </a:solidFill>
                <a:latin typeface="HardingText-Regular"/>
              </a:rPr>
              <a:t>50–70% of hospitalized cases</a:t>
            </a:r>
            <a:endParaRPr lang="en-US" sz="1800" dirty="0">
              <a:solidFill>
                <a:srgbClr val="0069A6"/>
              </a:solidFill>
              <a:latin typeface="HardingText-Regular"/>
            </a:endParaRPr>
          </a:p>
          <a:p>
            <a:pPr>
              <a:buFont typeface="Arial" panose="020B0604020202020204" pitchFamily="34" charset="0"/>
              <a:buChar char="•"/>
            </a:pPr>
            <a:r>
              <a:rPr lang="en-US" sz="1800" dirty="0">
                <a:solidFill>
                  <a:srgbClr val="000000"/>
                </a:solidFill>
                <a:latin typeface="HardingText-Regular"/>
              </a:rPr>
              <a:t>10–12% of vaccinated cases</a:t>
            </a:r>
          </a:p>
          <a:p>
            <a:endParaRPr lang="en-US" sz="1800" dirty="0"/>
          </a:p>
        </p:txBody>
      </p:sp>
      <p:sp>
        <p:nvSpPr>
          <p:cNvPr id="11" name="Text Placeholder 10">
            <a:extLst>
              <a:ext uri="{FF2B5EF4-FFF2-40B4-BE49-F238E27FC236}">
                <a16:creationId xmlns:a16="http://schemas.microsoft.com/office/drawing/2014/main" id="{5AA83F02-47D6-E4EC-002A-EC862CAE5A4D}"/>
              </a:ext>
            </a:extLst>
          </p:cNvPr>
          <p:cNvSpPr>
            <a:spLocks noGrp="1"/>
          </p:cNvSpPr>
          <p:nvPr>
            <p:ph type="body" sz="quarter" idx="3"/>
          </p:nvPr>
        </p:nvSpPr>
        <p:spPr>
          <a:xfrm>
            <a:off x="4798888" y="1198231"/>
            <a:ext cx="2895600" cy="463372"/>
          </a:xfrm>
        </p:spPr>
        <p:txBody>
          <a:bodyPr/>
          <a:lstStyle/>
          <a:p>
            <a:r>
              <a:rPr lang="en-US" dirty="0"/>
              <a:t>Prevalence</a:t>
            </a:r>
          </a:p>
        </p:txBody>
      </p:sp>
      <p:sp>
        <p:nvSpPr>
          <p:cNvPr id="7" name="Content Placeholder 6">
            <a:extLst>
              <a:ext uri="{FF2B5EF4-FFF2-40B4-BE49-F238E27FC236}">
                <a16:creationId xmlns:a16="http://schemas.microsoft.com/office/drawing/2014/main" id="{145CF8E2-9BD4-4104-808B-2EC5B8BA7D69}"/>
              </a:ext>
            </a:extLst>
          </p:cNvPr>
          <p:cNvSpPr>
            <a:spLocks noGrp="1"/>
          </p:cNvSpPr>
          <p:nvPr>
            <p:ph sz="quarter" idx="4"/>
          </p:nvPr>
        </p:nvSpPr>
        <p:spPr>
          <a:xfrm>
            <a:off x="4572000" y="1798942"/>
            <a:ext cx="4253501" cy="2480072"/>
          </a:xfrm>
        </p:spPr>
        <p:txBody>
          <a:bodyPr/>
          <a:lstStyle/>
          <a:p>
            <a:pPr>
              <a:buFont typeface="Arial" panose="020B0604020202020204" pitchFamily="34" charset="0"/>
              <a:buChar char="•"/>
            </a:pPr>
            <a:r>
              <a:rPr lang="en-US" sz="1800" b="0" i="0" dirty="0">
                <a:solidFill>
                  <a:srgbClr val="040C28"/>
                </a:solidFill>
                <a:effectLst/>
                <a:latin typeface="Google Sans"/>
              </a:rPr>
              <a:t>As of January 2023</a:t>
            </a:r>
          </a:p>
          <a:p>
            <a:pPr>
              <a:buFont typeface="Arial" panose="020B0604020202020204" pitchFamily="34" charset="0"/>
              <a:buChar char="•"/>
            </a:pPr>
            <a:r>
              <a:rPr lang="en-US" sz="1800" b="0" i="0" dirty="0">
                <a:solidFill>
                  <a:srgbClr val="040C28"/>
                </a:solidFill>
                <a:effectLst/>
                <a:latin typeface="Google Sans"/>
              </a:rPr>
              <a:t>15% of all adults had PCC symptoms at some point</a:t>
            </a:r>
            <a:r>
              <a:rPr lang="en-US" sz="1800" b="0" i="0" dirty="0">
                <a:solidFill>
                  <a:srgbClr val="202124"/>
                </a:solidFill>
                <a:effectLst/>
                <a:latin typeface="Google Sans"/>
              </a:rPr>
              <a:t>  </a:t>
            </a:r>
          </a:p>
          <a:p>
            <a:pPr>
              <a:buFont typeface="Arial" panose="020B0604020202020204" pitchFamily="34" charset="0"/>
              <a:buChar char="•"/>
            </a:pPr>
            <a:r>
              <a:rPr lang="en-US" sz="1800" b="0" i="0" dirty="0">
                <a:solidFill>
                  <a:srgbClr val="202124"/>
                </a:solidFill>
                <a:effectLst/>
                <a:latin typeface="Google Sans"/>
              </a:rPr>
              <a:t>6% reported current symptoms.</a:t>
            </a:r>
          </a:p>
          <a:p>
            <a:pPr>
              <a:buFont typeface="Arial" panose="020B0604020202020204" pitchFamily="34" charset="0"/>
              <a:buChar char="•"/>
            </a:pPr>
            <a:r>
              <a:rPr lang="en-US" sz="1800" dirty="0">
                <a:solidFill>
                  <a:srgbClr val="202124"/>
                </a:solidFill>
                <a:latin typeface="Google Sans"/>
              </a:rPr>
              <a:t> 20 million Americans affected with PCC </a:t>
            </a:r>
            <a:endParaRPr lang="en-US" sz="1800" dirty="0"/>
          </a:p>
        </p:txBody>
      </p:sp>
      <p:sp>
        <p:nvSpPr>
          <p:cNvPr id="20" name="TextBox 19">
            <a:extLst>
              <a:ext uri="{FF2B5EF4-FFF2-40B4-BE49-F238E27FC236}">
                <a16:creationId xmlns:a16="http://schemas.microsoft.com/office/drawing/2014/main" id="{591A6942-1EAC-4AF2-BDE6-82C487A2BAE8}"/>
              </a:ext>
            </a:extLst>
          </p:cNvPr>
          <p:cNvSpPr txBox="1"/>
          <p:nvPr/>
        </p:nvSpPr>
        <p:spPr>
          <a:xfrm>
            <a:off x="0" y="4250653"/>
            <a:ext cx="6246688" cy="784830"/>
          </a:xfrm>
          <a:prstGeom prst="rect">
            <a:avLst/>
          </a:prstGeom>
          <a:noFill/>
        </p:spPr>
        <p:txBody>
          <a:bodyPr wrap="square">
            <a:spAutoFit/>
          </a:bodyPr>
          <a:lstStyle/>
          <a:p>
            <a:r>
              <a:rPr lang="en-US" sz="750" dirty="0" err="1">
                <a:latin typeface="Arial" panose="020B0604020202020204" pitchFamily="34" charset="0"/>
                <a:cs typeface="Arial" panose="020B0604020202020204" pitchFamily="34" charset="0"/>
              </a:rPr>
              <a:t>Ceban</a:t>
            </a:r>
            <a:r>
              <a:rPr lang="en-US" sz="750" dirty="0">
                <a:latin typeface="Arial" panose="020B0604020202020204" pitchFamily="34" charset="0"/>
                <a:cs typeface="Arial" panose="020B0604020202020204" pitchFamily="34" charset="0"/>
              </a:rPr>
              <a:t>, F. et al. Fatigue and cognitive impairment in post-COVID-19 </a:t>
            </a:r>
            <a:r>
              <a:rPr lang="en-US" sz="750" dirty="0" err="1">
                <a:latin typeface="Arial" panose="020B0604020202020204" pitchFamily="34" charset="0"/>
                <a:cs typeface="Arial" panose="020B0604020202020204" pitchFamily="34" charset="0"/>
              </a:rPr>
              <a:t>syndrome:a</a:t>
            </a:r>
            <a:r>
              <a:rPr lang="en-US" sz="750" dirty="0">
                <a:latin typeface="Arial" panose="020B0604020202020204" pitchFamily="34" charset="0"/>
                <a:cs typeface="Arial" panose="020B0604020202020204" pitchFamily="34" charset="0"/>
              </a:rPr>
              <a:t> systematic review and meta-analysis. Brain </a:t>
            </a:r>
            <a:r>
              <a:rPr lang="en-US" sz="750" dirty="0" err="1">
                <a:latin typeface="Arial" panose="020B0604020202020204" pitchFamily="34" charset="0"/>
                <a:cs typeface="Arial" panose="020B0604020202020204" pitchFamily="34" charset="0"/>
              </a:rPr>
              <a:t>Behav</a:t>
            </a:r>
            <a:r>
              <a:rPr lang="en-US" sz="750" dirty="0">
                <a:latin typeface="Arial" panose="020B0604020202020204" pitchFamily="34" charset="0"/>
                <a:cs typeface="Arial" panose="020B0604020202020204" pitchFamily="34" charset="0"/>
              </a:rPr>
              <a:t>. Immun. 101, 93–135 (2022).</a:t>
            </a:r>
          </a:p>
          <a:p>
            <a:r>
              <a:rPr lang="en-US" sz="750" dirty="0">
                <a:latin typeface="Arial" panose="020B0604020202020204" pitchFamily="34" charset="0"/>
                <a:cs typeface="Arial" panose="020B0604020202020204" pitchFamily="34" charset="0"/>
              </a:rPr>
              <a:t>Al-Aly, Z., Bowe, B. &amp; </a:t>
            </a:r>
            <a:r>
              <a:rPr lang="en-US" sz="750" dirty="0" err="1">
                <a:latin typeface="Arial" panose="020B0604020202020204" pitchFamily="34" charset="0"/>
                <a:cs typeface="Arial" panose="020B0604020202020204" pitchFamily="34" charset="0"/>
              </a:rPr>
              <a:t>Xie</a:t>
            </a:r>
            <a:r>
              <a:rPr lang="en-US" sz="750" dirty="0">
                <a:latin typeface="Arial" panose="020B0604020202020204" pitchFamily="34" charset="0"/>
                <a:cs typeface="Arial" panose="020B0604020202020204" pitchFamily="34" charset="0"/>
              </a:rPr>
              <a:t>, Y. Long COVID after breakthrough SARS-CoV-2 </a:t>
            </a:r>
            <a:r>
              <a:rPr lang="en-US" sz="750" dirty="0" err="1">
                <a:latin typeface="Arial" panose="020B0604020202020204" pitchFamily="34" charset="0"/>
                <a:cs typeface="Arial" panose="020B0604020202020204" pitchFamily="34" charset="0"/>
              </a:rPr>
              <a:t>infection.Nat</a:t>
            </a:r>
            <a:r>
              <a:rPr lang="en-US" sz="750" dirty="0">
                <a:latin typeface="Arial" panose="020B0604020202020204" pitchFamily="34" charset="0"/>
                <a:cs typeface="Arial" panose="020B0604020202020204" pitchFamily="34" charset="0"/>
              </a:rPr>
              <a:t>. Med. (2022).</a:t>
            </a:r>
          </a:p>
          <a:p>
            <a:r>
              <a:rPr lang="en-US" sz="750" dirty="0" err="1">
                <a:solidFill>
                  <a:srgbClr val="222222"/>
                </a:solidFill>
                <a:latin typeface="Arial" panose="020B0604020202020204" pitchFamily="34" charset="0"/>
                <a:cs typeface="Arial" panose="020B0604020202020204" pitchFamily="34" charset="0"/>
              </a:rPr>
              <a:t>Ayoubkhani</a:t>
            </a:r>
            <a:r>
              <a:rPr lang="en-US" sz="750" dirty="0">
                <a:solidFill>
                  <a:srgbClr val="222222"/>
                </a:solidFill>
                <a:latin typeface="Arial" panose="020B0604020202020204" pitchFamily="34" charset="0"/>
                <a:cs typeface="Arial" panose="020B0604020202020204" pitchFamily="34" charset="0"/>
              </a:rPr>
              <a:t>, D., Bosworth, M. L., King, S., </a:t>
            </a:r>
            <a:r>
              <a:rPr lang="en-US" sz="750" dirty="0" err="1">
                <a:solidFill>
                  <a:srgbClr val="222222"/>
                </a:solidFill>
                <a:latin typeface="Arial" panose="020B0604020202020204" pitchFamily="34" charset="0"/>
                <a:cs typeface="Arial" panose="020B0604020202020204" pitchFamily="34" charset="0"/>
              </a:rPr>
              <a:t>Pouwels</a:t>
            </a:r>
            <a:r>
              <a:rPr lang="en-US" sz="750" dirty="0">
                <a:solidFill>
                  <a:srgbClr val="222222"/>
                </a:solidFill>
                <a:latin typeface="Arial" panose="020B0604020202020204" pitchFamily="34" charset="0"/>
                <a:cs typeface="Arial" panose="020B0604020202020204" pitchFamily="34" charset="0"/>
              </a:rPr>
              <a:t>, K. B., Glickman, M., </a:t>
            </a:r>
            <a:r>
              <a:rPr lang="en-US" sz="750" dirty="0" err="1">
                <a:solidFill>
                  <a:srgbClr val="222222"/>
                </a:solidFill>
                <a:latin typeface="Arial" panose="020B0604020202020204" pitchFamily="34" charset="0"/>
                <a:cs typeface="Arial" panose="020B0604020202020204" pitchFamily="34" charset="0"/>
              </a:rPr>
              <a:t>Nafilyan</a:t>
            </a:r>
            <a:r>
              <a:rPr lang="en-US" sz="750" dirty="0">
                <a:solidFill>
                  <a:srgbClr val="222222"/>
                </a:solidFill>
                <a:latin typeface="Arial" panose="020B0604020202020204" pitchFamily="34" charset="0"/>
                <a:cs typeface="Arial" panose="020B0604020202020204" pitchFamily="34" charset="0"/>
              </a:rPr>
              <a:t>, V., ... &amp; Walker, A. S. (2022, May). Risk of Long Covid in people infected with SARS-CoV-2 after two doses of a COVID-19 vaccine: community-based, matched cohort study. In </a:t>
            </a:r>
            <a:r>
              <a:rPr lang="en-US" sz="750" i="1" dirty="0">
                <a:solidFill>
                  <a:srgbClr val="222222"/>
                </a:solidFill>
                <a:latin typeface="Arial" panose="020B0604020202020204" pitchFamily="34" charset="0"/>
                <a:cs typeface="Arial" panose="020B0604020202020204" pitchFamily="34" charset="0"/>
              </a:rPr>
              <a:t>Open Forum Infectious Diseases</a:t>
            </a:r>
            <a:r>
              <a:rPr lang="en-US" sz="750" dirty="0">
                <a:solidFill>
                  <a:srgbClr val="222222"/>
                </a:solidFill>
                <a:latin typeface="Arial" panose="020B0604020202020204" pitchFamily="34" charset="0"/>
                <a:cs typeface="Arial" panose="020B0604020202020204" pitchFamily="34" charset="0"/>
              </a:rPr>
              <a:t>.</a:t>
            </a:r>
            <a:endParaRPr lang="en-US" sz="750" dirty="0">
              <a:latin typeface="Arial" panose="020B0604020202020204" pitchFamily="34" charset="0"/>
              <a:cs typeface="Arial" panose="020B0604020202020204" pitchFamily="34" charset="0"/>
            </a:endParaRPr>
          </a:p>
        </p:txBody>
      </p:sp>
      <p:pic>
        <p:nvPicPr>
          <p:cNvPr id="4" name="Picture 3" descr="Man holding his face">
            <a:extLst>
              <a:ext uri="{FF2B5EF4-FFF2-40B4-BE49-F238E27FC236}">
                <a16:creationId xmlns:a16="http://schemas.microsoft.com/office/drawing/2014/main" id="{E2DCD59F-FCB8-5832-80AB-D054A15DB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024" y="3479994"/>
            <a:ext cx="2311977" cy="1541318"/>
          </a:xfrm>
          <a:prstGeom prst="rect">
            <a:avLst/>
          </a:prstGeom>
        </p:spPr>
      </p:pic>
    </p:spTree>
    <p:extLst>
      <p:ext uri="{BB962C8B-B14F-4D97-AF65-F5344CB8AC3E}">
        <p14:creationId xmlns:p14="http://schemas.microsoft.com/office/powerpoint/2010/main" val="3934479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6FAEE-D784-FBE5-9A24-14F918064F43}"/>
              </a:ext>
            </a:extLst>
          </p:cNvPr>
          <p:cNvSpPr>
            <a:spLocks noGrp="1"/>
          </p:cNvSpPr>
          <p:nvPr>
            <p:ph type="title"/>
          </p:nvPr>
        </p:nvSpPr>
        <p:spPr>
          <a:xfrm>
            <a:off x="165101" y="290802"/>
            <a:ext cx="6705600" cy="587739"/>
          </a:xfrm>
        </p:spPr>
        <p:txBody>
          <a:bodyPr/>
          <a:lstStyle/>
          <a:p>
            <a:r>
              <a:rPr lang="en-US" sz="2800" dirty="0"/>
              <a:t>Prevalence: Decreasing across time</a:t>
            </a:r>
          </a:p>
        </p:txBody>
      </p:sp>
      <p:sp>
        <p:nvSpPr>
          <p:cNvPr id="7" name="Footer Placeholder 6">
            <a:extLst>
              <a:ext uri="{FF2B5EF4-FFF2-40B4-BE49-F238E27FC236}">
                <a16:creationId xmlns:a16="http://schemas.microsoft.com/office/drawing/2014/main" id="{EFB803EE-6B85-1B00-7B84-6730A0BE39A2}"/>
              </a:ext>
            </a:extLst>
          </p:cNvPr>
          <p:cNvSpPr>
            <a:spLocks noGrp="1"/>
          </p:cNvSpPr>
          <p:nvPr>
            <p:ph type="ftr" sz="quarter" idx="11"/>
          </p:nvPr>
        </p:nvSpPr>
        <p:spPr>
          <a:xfrm>
            <a:off x="228601" y="4518422"/>
            <a:ext cx="8104907" cy="453628"/>
          </a:xfrm>
        </p:spPr>
        <p:txBody>
          <a:bodyPr/>
          <a:lstStyle/>
          <a:p>
            <a:pPr>
              <a:defRPr/>
            </a:pPr>
            <a:r>
              <a:rPr lang="en-US" dirty="0">
                <a:solidFill>
                  <a:schemeClr val="tx1"/>
                </a:solidFill>
              </a:rPr>
              <a:t>Ford ND et al Long COVID and Significant Activity Limitation Among Adults, by Age — United States, June 1–13, 2022, to June 7–19, 2023. MMWR 2023;72:866–870. </a:t>
            </a:r>
            <a:endParaRPr lang="en-US" dirty="0">
              <a:solidFill>
                <a:schemeClr val="tx1"/>
              </a:solidFill>
              <a:uFill>
                <a:solidFill>
                  <a:srgbClr val="075290"/>
                </a:solidFill>
              </a:uFill>
            </a:endParaRPr>
          </a:p>
          <a:p>
            <a:pPr>
              <a:defRPr/>
            </a:pPr>
            <a:endParaRPr lang="en-US" dirty="0"/>
          </a:p>
        </p:txBody>
      </p:sp>
      <p:pic>
        <p:nvPicPr>
          <p:cNvPr id="6" name="Content Placeholder 5" descr="A graph with numbers and a white box&#10;&#10;Description automatically generated with medium confidence">
            <a:extLst>
              <a:ext uri="{FF2B5EF4-FFF2-40B4-BE49-F238E27FC236}">
                <a16:creationId xmlns:a16="http://schemas.microsoft.com/office/drawing/2014/main" id="{6D5A6F91-289E-DCF1-0A5F-7AF1053D7A75}"/>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40265" y="704450"/>
            <a:ext cx="8104906" cy="3861240"/>
          </a:xfrm>
        </p:spPr>
      </p:pic>
    </p:spTree>
    <p:extLst>
      <p:ext uri="{BB962C8B-B14F-4D97-AF65-F5344CB8AC3E}">
        <p14:creationId xmlns:p14="http://schemas.microsoft.com/office/powerpoint/2010/main" val="278437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8E42-D3D3-D508-A357-432CECDD906B}"/>
              </a:ext>
            </a:extLst>
          </p:cNvPr>
          <p:cNvSpPr>
            <a:spLocks noGrp="1"/>
          </p:cNvSpPr>
          <p:nvPr>
            <p:ph type="title"/>
          </p:nvPr>
        </p:nvSpPr>
        <p:spPr/>
        <p:txBody>
          <a:bodyPr/>
          <a:lstStyle/>
          <a:p>
            <a:r>
              <a:rPr lang="en-US" dirty="0"/>
              <a:t>Difficulties studying PCC</a:t>
            </a:r>
          </a:p>
        </p:txBody>
      </p:sp>
      <p:sp>
        <p:nvSpPr>
          <p:cNvPr id="3" name="Content Placeholder 2">
            <a:extLst>
              <a:ext uri="{FF2B5EF4-FFF2-40B4-BE49-F238E27FC236}">
                <a16:creationId xmlns:a16="http://schemas.microsoft.com/office/drawing/2014/main" id="{B30396E0-0291-D314-55BE-7F4FE2A55732}"/>
              </a:ext>
            </a:extLst>
          </p:cNvPr>
          <p:cNvSpPr>
            <a:spLocks noGrp="1"/>
          </p:cNvSpPr>
          <p:nvPr>
            <p:ph idx="1"/>
          </p:nvPr>
        </p:nvSpPr>
        <p:spPr>
          <a:xfrm>
            <a:off x="228601" y="1028700"/>
            <a:ext cx="8485908" cy="3086100"/>
          </a:xfrm>
        </p:spPr>
        <p:txBody>
          <a:bodyPr/>
          <a:lstStyle/>
          <a:p>
            <a:r>
              <a:rPr lang="en-US" sz="2000" dirty="0">
                <a:solidFill>
                  <a:srgbClr val="232323"/>
                </a:solidFill>
              </a:rPr>
              <a:t>Does </a:t>
            </a:r>
            <a:r>
              <a:rPr lang="en-US" sz="2000" b="0" i="0" u="none" strike="noStrike" dirty="0">
                <a:solidFill>
                  <a:srgbClr val="232323"/>
                </a:solidFill>
                <a:effectLst/>
              </a:rPr>
              <a:t> the constellation of symptoms and persistent issues experienced by patients represents a new syndrome unique to COVID-19?</a:t>
            </a:r>
          </a:p>
          <a:p>
            <a:r>
              <a:rPr lang="en-US" sz="2000" b="0" i="0" u="none" strike="noStrike" dirty="0">
                <a:solidFill>
                  <a:srgbClr val="232323"/>
                </a:solidFill>
                <a:effectLst/>
              </a:rPr>
              <a:t>Overlap with the recovery from other infectious and critical illnesses?</a:t>
            </a:r>
          </a:p>
          <a:p>
            <a:r>
              <a:rPr lang="en-US" sz="2000" dirty="0">
                <a:solidFill>
                  <a:srgbClr val="232323"/>
                </a:solidFill>
              </a:rPr>
              <a:t>Distinguish from Post Intensive care Syndrome (PICS)</a:t>
            </a:r>
          </a:p>
          <a:p>
            <a:r>
              <a:rPr lang="en-US" sz="2000" b="0" i="0" u="none" strike="noStrike" dirty="0">
                <a:solidFill>
                  <a:srgbClr val="232323"/>
                </a:solidFill>
                <a:effectLst/>
              </a:rPr>
              <a:t>Selection and reporting bias</a:t>
            </a:r>
          </a:p>
          <a:p>
            <a:r>
              <a:rPr lang="en-US" sz="2000" dirty="0">
                <a:solidFill>
                  <a:srgbClr val="232323"/>
                </a:solidFill>
              </a:rPr>
              <a:t>L</a:t>
            </a:r>
            <a:r>
              <a:rPr lang="en-US" sz="2000" b="0" i="0" u="none" strike="noStrike" dirty="0">
                <a:solidFill>
                  <a:srgbClr val="232323"/>
                </a:solidFill>
                <a:effectLst/>
              </a:rPr>
              <a:t>ack of standardized assessment protocols.</a:t>
            </a:r>
            <a:endParaRPr lang="en-US" sz="2000" dirty="0"/>
          </a:p>
          <a:p>
            <a:endParaRPr lang="en-US" sz="2000" dirty="0">
              <a:solidFill>
                <a:srgbClr val="232323"/>
              </a:solidFill>
            </a:endParaRPr>
          </a:p>
          <a:p>
            <a:r>
              <a:rPr lang="en-US" sz="2000" dirty="0">
                <a:solidFill>
                  <a:srgbClr val="232323"/>
                </a:solidFill>
              </a:rPr>
              <a:t>Who should the controls be</a:t>
            </a:r>
          </a:p>
          <a:p>
            <a:pPr lvl="1"/>
            <a:r>
              <a:rPr lang="en-US" sz="1600" dirty="0">
                <a:solidFill>
                  <a:srgbClr val="232323"/>
                </a:solidFill>
              </a:rPr>
              <a:t>Those with COVID and no symptoms: those without COVID?  or those with another infection?</a:t>
            </a:r>
          </a:p>
        </p:txBody>
      </p:sp>
      <p:sp>
        <p:nvSpPr>
          <p:cNvPr id="4" name="Footer Placeholder 3">
            <a:extLst>
              <a:ext uri="{FF2B5EF4-FFF2-40B4-BE49-F238E27FC236}">
                <a16:creationId xmlns:a16="http://schemas.microsoft.com/office/drawing/2014/main" id="{BC0014A3-E949-CC5C-2888-E2FA046A92FE}"/>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211272795"/>
      </p:ext>
    </p:extLst>
  </p:cSld>
  <p:clrMapOvr>
    <a:masterClrMapping/>
  </p:clrMapOvr>
</p:sld>
</file>

<file path=ppt/theme/theme1.xml><?xml version="1.0" encoding="utf-8"?>
<a:theme xmlns:a="http://schemas.openxmlformats.org/drawingml/2006/main" name="JHM_White">
  <a:themeElements>
    <a:clrScheme name="JH Brand">
      <a:dk1>
        <a:srgbClr val="000000"/>
      </a:dk1>
      <a:lt1>
        <a:srgbClr val="FFFFFF"/>
      </a:lt1>
      <a:dk2>
        <a:srgbClr val="002C77"/>
      </a:dk2>
      <a:lt2>
        <a:srgbClr val="F1C300"/>
      </a:lt2>
      <a:accent1>
        <a:srgbClr val="71ACE5"/>
      </a:accent1>
      <a:accent2>
        <a:srgbClr val="009B77"/>
      </a:accent2>
      <a:accent3>
        <a:srgbClr val="86C8BC"/>
      </a:accent3>
      <a:accent4>
        <a:srgbClr val="76232F"/>
      </a:accent4>
      <a:accent5>
        <a:srgbClr val="A15995"/>
      </a:accent5>
      <a:accent6>
        <a:srgbClr val="CF4520"/>
      </a:accent6>
      <a:hlink>
        <a:srgbClr val="009B77"/>
      </a:hlink>
      <a:folHlink>
        <a:srgbClr val="86C8BC"/>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JHM_White_HD</Template>
  <TotalTime>6674</TotalTime>
  <Words>3065</Words>
  <Application>Microsoft Macintosh PowerPoint</Application>
  <PresentationFormat>On-screen Show (16:9)</PresentationFormat>
  <Paragraphs>424</Paragraphs>
  <Slides>56</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Calibri</vt:lpstr>
      <vt:lpstr>Times</vt:lpstr>
      <vt:lpstr>Wingdings</vt:lpstr>
      <vt:lpstr>Google Sans</vt:lpstr>
      <vt:lpstr>Noto Sans</vt:lpstr>
      <vt:lpstr>Arial</vt:lpstr>
      <vt:lpstr>Gill Sans Light</vt:lpstr>
      <vt:lpstr>Helvetica</vt:lpstr>
      <vt:lpstr>Noto Serif</vt:lpstr>
      <vt:lpstr>roboto</vt:lpstr>
      <vt:lpstr>HardingText-Regular</vt:lpstr>
      <vt:lpstr>JHM_White</vt:lpstr>
      <vt:lpstr>Post COVID Conditions (“Long COVID”)</vt:lpstr>
      <vt:lpstr>Disclosures </vt:lpstr>
      <vt:lpstr>Objectives</vt:lpstr>
      <vt:lpstr>What is Long COVID? PCC? PASC?</vt:lpstr>
      <vt:lpstr>What is Long COVID? PCC? PASC?</vt:lpstr>
      <vt:lpstr>PowerPoint Presentation</vt:lpstr>
      <vt:lpstr>PCC Epidemiology</vt:lpstr>
      <vt:lpstr>Prevalence: Decreasing across time</vt:lpstr>
      <vt:lpstr>Difficulties studying PCC</vt:lpstr>
      <vt:lpstr>PASC Definition from RECOVER</vt:lpstr>
      <vt:lpstr>Risk Factors for Long COVID</vt:lpstr>
      <vt:lpstr>Theories on Pathophysiology of PCC</vt:lpstr>
      <vt:lpstr>Serotonin reduction in PCC</vt:lpstr>
      <vt:lpstr>PowerPoint Presentation</vt:lpstr>
      <vt:lpstr>Cardiovascular Risk</vt:lpstr>
      <vt:lpstr>Neurologic Outcomes</vt:lpstr>
      <vt:lpstr>Outcomes of Reinfection</vt:lpstr>
      <vt:lpstr>PCC: Clinical Presentation and Management </vt:lpstr>
      <vt:lpstr>Autonomic dysfunction Initial Evaluation</vt:lpstr>
      <vt:lpstr>Screen for Dysautonomia </vt:lpstr>
      <vt:lpstr>Initial evaluation of patients with    Autonomic Dysfunction symptoms</vt:lpstr>
      <vt:lpstr>Postural Orthostatic Tachycardia Syndrome: Mechanism</vt:lpstr>
      <vt:lpstr>Non Pharmacologic treatment of  Autonomic Dysfunction</vt:lpstr>
      <vt:lpstr>Initial Pharmacologic Treatment  </vt:lpstr>
      <vt:lpstr>PCC: Clinical Presentation and Management </vt:lpstr>
      <vt:lpstr>Initial evaluation of patients with fatigue </vt:lpstr>
      <vt:lpstr>Post Exertional Malaise (PEM) or Post Exertional Symptom Exacerbation (PESE) </vt:lpstr>
      <vt:lpstr>Every day is different</vt:lpstr>
      <vt:lpstr>Activity Level</vt:lpstr>
      <vt:lpstr>PCC Energy Conservation recommendations</vt:lpstr>
      <vt:lpstr>PowerPoint Presentation</vt:lpstr>
      <vt:lpstr>PowerPoint Presentation</vt:lpstr>
      <vt:lpstr>PCC fatigue treatment recommendations </vt:lpstr>
      <vt:lpstr>Takeaway points on Post COVID Fatigue</vt:lpstr>
      <vt:lpstr>PCC: Clinical Presentation and Management </vt:lpstr>
      <vt:lpstr>Post-acute Neuropsychiatric Outcomes </vt:lpstr>
      <vt:lpstr> Post acute COVID Neuropsychiatric Outcomes </vt:lpstr>
      <vt:lpstr>Cognitive Symptom Assessment </vt:lpstr>
      <vt:lpstr>Initial treatment of Neuropsychiatric impairments </vt:lpstr>
      <vt:lpstr>PCC Cognitive Pharmacologic Interventions: many theories</vt:lpstr>
      <vt:lpstr>Catching up with the times!</vt:lpstr>
      <vt:lpstr>Economic Impact</vt:lpstr>
      <vt:lpstr>PCC is a Disability Under the ADA</vt:lpstr>
      <vt:lpstr>Return to work</vt:lpstr>
      <vt:lpstr>JHU PACT Clinic</vt:lpstr>
      <vt:lpstr>JHU PACT Clinic</vt:lpstr>
      <vt:lpstr>PowerPoint Presentation</vt:lpstr>
      <vt:lpstr>Future Directions</vt:lpstr>
      <vt:lpstr>Platform Studies</vt:lpstr>
      <vt:lpstr>RECOVER VITAL subgroups</vt:lpstr>
      <vt:lpstr>Patient Information</vt:lpstr>
      <vt:lpstr>Conclusions</vt:lpstr>
      <vt:lpstr>Thank you!</vt:lpstr>
      <vt:lpstr>PowerPoint Presentation</vt:lpstr>
      <vt:lpstr>CME questions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Microsoft Office User</dc:creator>
  <cp:lastModifiedBy>Kelly Gebo</cp:lastModifiedBy>
  <cp:revision>104</cp:revision>
  <cp:lastPrinted>2023-11-10T21:21:38Z</cp:lastPrinted>
  <dcterms:created xsi:type="dcterms:W3CDTF">2017-06-26T18:50:46Z</dcterms:created>
  <dcterms:modified xsi:type="dcterms:W3CDTF">2023-11-14T20:44:51Z</dcterms:modified>
</cp:coreProperties>
</file>