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51" r:id="rId2"/>
  </p:sldMasterIdLst>
  <p:notesMasterIdLst>
    <p:notesMasterId r:id="rId43"/>
  </p:notesMasterIdLst>
  <p:sldIdLst>
    <p:sldId id="435" r:id="rId3"/>
    <p:sldId id="436" r:id="rId4"/>
    <p:sldId id="437" r:id="rId5"/>
    <p:sldId id="1372" r:id="rId6"/>
    <p:sldId id="1453" r:id="rId7"/>
    <p:sldId id="1373" r:id="rId8"/>
    <p:sldId id="273" r:id="rId9"/>
    <p:sldId id="1452" r:id="rId10"/>
    <p:sldId id="259" r:id="rId11"/>
    <p:sldId id="260" r:id="rId12"/>
    <p:sldId id="1447" r:id="rId13"/>
    <p:sldId id="1412" r:id="rId14"/>
    <p:sldId id="1434" r:id="rId15"/>
    <p:sldId id="1419" r:id="rId16"/>
    <p:sldId id="455" r:id="rId17"/>
    <p:sldId id="1442" r:id="rId18"/>
    <p:sldId id="1443" r:id="rId19"/>
    <p:sldId id="508" r:id="rId20"/>
    <p:sldId id="256" r:id="rId21"/>
    <p:sldId id="284" r:id="rId22"/>
    <p:sldId id="1429" r:id="rId23"/>
    <p:sldId id="261" r:id="rId24"/>
    <p:sldId id="279" r:id="rId25"/>
    <p:sldId id="1445" r:id="rId26"/>
    <p:sldId id="512" r:id="rId27"/>
    <p:sldId id="1450" r:id="rId28"/>
    <p:sldId id="1451" r:id="rId29"/>
    <p:sldId id="281" r:id="rId30"/>
    <p:sldId id="1448" r:id="rId31"/>
    <p:sldId id="278" r:id="rId32"/>
    <p:sldId id="1449" r:id="rId33"/>
    <p:sldId id="511" r:id="rId34"/>
    <p:sldId id="286" r:id="rId35"/>
    <p:sldId id="1444" r:id="rId36"/>
    <p:sldId id="280" r:id="rId37"/>
    <p:sldId id="283" r:id="rId38"/>
    <p:sldId id="1438" r:id="rId39"/>
    <p:sldId id="1436" r:id="rId40"/>
    <p:sldId id="1437" r:id="rId41"/>
    <p:sldId id="483" r:id="rId42"/>
  </p:sldIdLst>
  <p:sldSz cx="18288000" cy="10287000"/>
  <p:notesSz cx="7010400" cy="9296400"/>
  <p:defaultTextStyle>
    <a:defPPr>
      <a:defRPr lang="en-US"/>
    </a:defPPr>
    <a:lvl1pPr marL="0" algn="l" defTabSz="636690" rtl="0" eaLnBrk="1" latinLnBrk="0" hangingPunct="1">
      <a:defRPr sz="2500" kern="1200">
        <a:solidFill>
          <a:schemeClr val="tx1"/>
        </a:solidFill>
        <a:latin typeface="+mn-lt"/>
        <a:ea typeface="+mn-ea"/>
        <a:cs typeface="+mn-cs"/>
      </a:defRPr>
    </a:lvl1pPr>
    <a:lvl2pPr marL="636690" algn="l" defTabSz="636690" rtl="0" eaLnBrk="1" latinLnBrk="0" hangingPunct="1">
      <a:defRPr sz="2500" kern="1200">
        <a:solidFill>
          <a:schemeClr val="tx1"/>
        </a:solidFill>
        <a:latin typeface="+mn-lt"/>
        <a:ea typeface="+mn-ea"/>
        <a:cs typeface="+mn-cs"/>
      </a:defRPr>
    </a:lvl2pPr>
    <a:lvl3pPr marL="1273381" algn="l" defTabSz="636690" rtl="0" eaLnBrk="1" latinLnBrk="0" hangingPunct="1">
      <a:defRPr sz="2500" kern="1200">
        <a:solidFill>
          <a:schemeClr val="tx1"/>
        </a:solidFill>
        <a:latin typeface="+mn-lt"/>
        <a:ea typeface="+mn-ea"/>
        <a:cs typeface="+mn-cs"/>
      </a:defRPr>
    </a:lvl3pPr>
    <a:lvl4pPr marL="1910073" algn="l" defTabSz="636690" rtl="0" eaLnBrk="1" latinLnBrk="0" hangingPunct="1">
      <a:defRPr sz="2500" kern="1200">
        <a:solidFill>
          <a:schemeClr val="tx1"/>
        </a:solidFill>
        <a:latin typeface="+mn-lt"/>
        <a:ea typeface="+mn-ea"/>
        <a:cs typeface="+mn-cs"/>
      </a:defRPr>
    </a:lvl4pPr>
    <a:lvl5pPr marL="2546764" algn="l" defTabSz="636690" rtl="0" eaLnBrk="1" latinLnBrk="0" hangingPunct="1">
      <a:defRPr sz="2500" kern="1200">
        <a:solidFill>
          <a:schemeClr val="tx1"/>
        </a:solidFill>
        <a:latin typeface="+mn-lt"/>
        <a:ea typeface="+mn-ea"/>
        <a:cs typeface="+mn-cs"/>
      </a:defRPr>
    </a:lvl5pPr>
    <a:lvl6pPr marL="3183455" algn="l" defTabSz="636690" rtl="0" eaLnBrk="1" latinLnBrk="0" hangingPunct="1">
      <a:defRPr sz="2500" kern="1200">
        <a:solidFill>
          <a:schemeClr val="tx1"/>
        </a:solidFill>
        <a:latin typeface="+mn-lt"/>
        <a:ea typeface="+mn-ea"/>
        <a:cs typeface="+mn-cs"/>
      </a:defRPr>
    </a:lvl6pPr>
    <a:lvl7pPr marL="3820145" algn="l" defTabSz="636690" rtl="0" eaLnBrk="1" latinLnBrk="0" hangingPunct="1">
      <a:defRPr sz="2500" kern="1200">
        <a:solidFill>
          <a:schemeClr val="tx1"/>
        </a:solidFill>
        <a:latin typeface="+mn-lt"/>
        <a:ea typeface="+mn-ea"/>
        <a:cs typeface="+mn-cs"/>
      </a:defRPr>
    </a:lvl7pPr>
    <a:lvl8pPr marL="4456836" algn="l" defTabSz="636690" rtl="0" eaLnBrk="1" latinLnBrk="0" hangingPunct="1">
      <a:defRPr sz="2500" kern="1200">
        <a:solidFill>
          <a:schemeClr val="tx1"/>
        </a:solidFill>
        <a:latin typeface="+mn-lt"/>
        <a:ea typeface="+mn-ea"/>
        <a:cs typeface="+mn-cs"/>
      </a:defRPr>
    </a:lvl8pPr>
    <a:lvl9pPr marL="5093526" algn="l" defTabSz="63669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1392" userDrawn="1">
          <p15:clr>
            <a:srgbClr val="A4A3A4"/>
          </p15:clr>
        </p15:guide>
        <p15:guide id="15" orient="horz" pos="3240">
          <p15:clr>
            <a:srgbClr val="A4A3A4"/>
          </p15:clr>
        </p15:guide>
        <p15:guide id="17" orient="horz" pos="1128" userDrawn="1">
          <p15:clr>
            <a:srgbClr val="A4A3A4"/>
          </p15:clr>
        </p15:guide>
        <p15:guide id="18" orient="horz" pos="6323">
          <p15:clr>
            <a:srgbClr val="A4A3A4"/>
          </p15:clr>
        </p15:guide>
        <p15:guide id="20" orient="horz" pos="619">
          <p15:clr>
            <a:srgbClr val="A4A3A4"/>
          </p15:clr>
        </p15:guide>
        <p15:guide id="22" orient="horz" pos="1008" userDrawn="1">
          <p15:clr>
            <a:srgbClr val="A4A3A4"/>
          </p15:clr>
        </p15:guide>
        <p15:guide id="24" pos="5751">
          <p15:clr>
            <a:srgbClr val="A4A3A4"/>
          </p15:clr>
        </p15:guide>
        <p15:guide id="25" pos="11176">
          <p15:clr>
            <a:srgbClr val="A4A3A4"/>
          </p15:clr>
        </p15:guide>
        <p15:guide id="26" pos="361">
          <p15:clr>
            <a:srgbClr val="A4A3A4"/>
          </p15:clr>
        </p15:guide>
        <p15:guide id="27" orient="horz" pos="1156">
          <p15:clr>
            <a:srgbClr val="A4A3A4"/>
          </p15:clr>
        </p15:guide>
        <p15:guide id="28" orient="horz" pos="574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tners Information Systems" initials="PHS IS" lastIdx="4" clrIdx="0"/>
  <p:cmAuthor id="1" name="Christina Gallo" initials="CG" lastIdx="5" clrIdx="1"/>
  <p:cmAuthor id="2" name="Khushalani, Nikhil I" initials="KNI" lastIdx="25" clrIdx="2"/>
  <p:cmAuthor id="3" name="Writer" initials="W" lastIdx="63" clrIdx="3"/>
  <p:cmAuthor id="4" name="Nicole Longo" initials="NL" lastIdx="3" clrIdx="4"/>
  <p:cmAuthor id="5" name="Shmuel Shoham" initials="" lastIdx="2" clrIdx="5">
    <p:extLst>
      <p:ext uri="{19B8F6BF-5375-455C-9EA6-DF929625EA0E}">
        <p15:presenceInfo xmlns:p15="http://schemas.microsoft.com/office/powerpoint/2012/main" userId="S::sshoham1@jh.edu::c3ceb404-b645-4ff9-be7a-71505f343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3E8FD"/>
    <a:srgbClr val="FFFFFF"/>
    <a:srgbClr val="EBF6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354" autoAdjust="0"/>
  </p:normalViewPr>
  <p:slideViewPr>
    <p:cSldViewPr snapToGrid="0">
      <p:cViewPr>
        <p:scale>
          <a:sx n="70" d="100"/>
          <a:sy n="70" d="100"/>
        </p:scale>
        <p:origin x="144" y="520"/>
      </p:cViewPr>
      <p:guideLst>
        <p:guide orient="horz" pos="1392"/>
        <p:guide orient="horz" pos="3240"/>
        <p:guide orient="horz" pos="1128"/>
        <p:guide orient="horz" pos="6323"/>
        <p:guide orient="horz" pos="619"/>
        <p:guide orient="horz" pos="1008"/>
        <p:guide pos="5751"/>
        <p:guide pos="11176"/>
        <p:guide pos="361"/>
        <p:guide orient="horz" pos="1156"/>
        <p:guide orient="horz" pos="574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1" d="100"/>
          <a:sy n="51" d="100"/>
        </p:scale>
        <p:origin x="2131"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3-11-17T13:00:57.483" idx="1">
    <p:pos x="10" y="10"/>
    <p:text/>
    <p:extLst>
      <p:ext uri="{C676402C-5697-4E1C-873F-D02D1690AC5C}">
        <p15:threadingInfo xmlns:p15="http://schemas.microsoft.com/office/powerpoint/2012/main" timeZoneBias="300"/>
      </p:ext>
    </p:extLst>
  </p:cm>
  <p:cm authorId="5" dt="2023-11-17T13:00:57.724" idx="2">
    <p:pos x="106" y="106"/>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3-11-15T14:45:42.134" idx="63">
    <p:pos x="11253" y="2936"/>
    <p:text>Graphics, can we do a transparent version of this image here?</p:text>
    <p:extLst>
      <p:ext uri="{C676402C-5697-4E1C-873F-D02D1690AC5C}">
        <p15:threadingInfo xmlns:p15="http://schemas.microsoft.com/office/powerpoint/2012/main" timeZoneBias="-33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3-11-14T16:06:41.070" idx="48">
    <p:pos x="5258" y="532"/>
    <p:text>Graphics, can we white out vaccine names and manufacturers? Arexvy, GSK and Abrysvo Pfizer?</p:text>
    <p:extLst>
      <p:ext uri="{C676402C-5697-4E1C-873F-D02D1690AC5C}">
        <p15:threadingInfo xmlns:p15="http://schemas.microsoft.com/office/powerpoint/2012/main" timeZoneBias="-33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3-11-14T16:17:05.659" idx="51">
    <p:pos x="5863" y="1039"/>
    <p:text>Graphics, please convert all figures to editable tables</p:text>
    <p:extLst>
      <p:ext uri="{C676402C-5697-4E1C-873F-D02D1690AC5C}">
        <p15:threadingInfo xmlns:p15="http://schemas.microsoft.com/office/powerpoint/2012/main" timeZoneBias="-3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A244EF-E115-7A44-951C-5087BACDE10D}" type="datetimeFigureOut">
              <a:rPr lang="en-US" smtClean="0"/>
              <a:pPr/>
              <a:t>11/17/23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AF9C3B-1335-AB49-9154-0E3C879F1300}" type="slidenum">
              <a:rPr lang="en-US" smtClean="0"/>
              <a:pPr/>
              <a:t>‹#›</a:t>
            </a:fld>
            <a:endParaRPr lang="en-US"/>
          </a:p>
        </p:txBody>
      </p:sp>
    </p:spTree>
    <p:extLst>
      <p:ext uri="{BB962C8B-B14F-4D97-AF65-F5344CB8AC3E}">
        <p14:creationId xmlns:p14="http://schemas.microsoft.com/office/powerpoint/2010/main" val="3558297039"/>
      </p:ext>
    </p:extLst>
  </p:cSld>
  <p:clrMap bg1="lt1" tx1="dk1" bg2="lt2" tx2="dk2" accent1="accent1" accent2="accent2" accent3="accent3" accent4="accent4" accent5="accent5" accent6="accent6" hlink="hlink" folHlink="folHlink"/>
  <p:notesStyle>
    <a:lvl1pPr marL="0" algn="l" defTabSz="636690" rtl="0" eaLnBrk="1" latinLnBrk="0" hangingPunct="1">
      <a:defRPr sz="1600" kern="1200">
        <a:solidFill>
          <a:schemeClr val="tx1"/>
        </a:solidFill>
        <a:latin typeface="+mn-lt"/>
        <a:ea typeface="+mn-ea"/>
        <a:cs typeface="+mn-cs"/>
      </a:defRPr>
    </a:lvl1pPr>
    <a:lvl2pPr marL="636690" algn="l" defTabSz="636690" rtl="0" eaLnBrk="1" latinLnBrk="0" hangingPunct="1">
      <a:defRPr sz="1600" kern="1200">
        <a:solidFill>
          <a:schemeClr val="tx1"/>
        </a:solidFill>
        <a:latin typeface="+mn-lt"/>
        <a:ea typeface="+mn-ea"/>
        <a:cs typeface="+mn-cs"/>
      </a:defRPr>
    </a:lvl2pPr>
    <a:lvl3pPr marL="1273381" algn="l" defTabSz="636690" rtl="0" eaLnBrk="1" latinLnBrk="0" hangingPunct="1">
      <a:defRPr sz="1600" kern="1200">
        <a:solidFill>
          <a:schemeClr val="tx1"/>
        </a:solidFill>
        <a:latin typeface="+mn-lt"/>
        <a:ea typeface="+mn-ea"/>
        <a:cs typeface="+mn-cs"/>
      </a:defRPr>
    </a:lvl3pPr>
    <a:lvl4pPr marL="1910073" algn="l" defTabSz="636690" rtl="0" eaLnBrk="1" latinLnBrk="0" hangingPunct="1">
      <a:defRPr sz="1600" kern="1200">
        <a:solidFill>
          <a:schemeClr val="tx1"/>
        </a:solidFill>
        <a:latin typeface="+mn-lt"/>
        <a:ea typeface="+mn-ea"/>
        <a:cs typeface="+mn-cs"/>
      </a:defRPr>
    </a:lvl4pPr>
    <a:lvl5pPr marL="2546764" algn="l" defTabSz="636690" rtl="0" eaLnBrk="1" latinLnBrk="0" hangingPunct="1">
      <a:defRPr sz="1600" kern="1200">
        <a:solidFill>
          <a:schemeClr val="tx1"/>
        </a:solidFill>
        <a:latin typeface="+mn-lt"/>
        <a:ea typeface="+mn-ea"/>
        <a:cs typeface="+mn-cs"/>
      </a:defRPr>
    </a:lvl5pPr>
    <a:lvl6pPr marL="3183455" algn="l" defTabSz="636690" rtl="0" eaLnBrk="1" latinLnBrk="0" hangingPunct="1">
      <a:defRPr sz="1600" kern="1200">
        <a:solidFill>
          <a:schemeClr val="tx1"/>
        </a:solidFill>
        <a:latin typeface="+mn-lt"/>
        <a:ea typeface="+mn-ea"/>
        <a:cs typeface="+mn-cs"/>
      </a:defRPr>
    </a:lvl6pPr>
    <a:lvl7pPr marL="3820145" algn="l" defTabSz="636690" rtl="0" eaLnBrk="1" latinLnBrk="0" hangingPunct="1">
      <a:defRPr sz="1600" kern="1200">
        <a:solidFill>
          <a:schemeClr val="tx1"/>
        </a:solidFill>
        <a:latin typeface="+mn-lt"/>
        <a:ea typeface="+mn-ea"/>
        <a:cs typeface="+mn-cs"/>
      </a:defRPr>
    </a:lvl7pPr>
    <a:lvl8pPr marL="4456836" algn="l" defTabSz="636690" rtl="0" eaLnBrk="1" latinLnBrk="0" hangingPunct="1">
      <a:defRPr sz="1600" kern="1200">
        <a:solidFill>
          <a:schemeClr val="tx1"/>
        </a:solidFill>
        <a:latin typeface="+mn-lt"/>
        <a:ea typeface="+mn-ea"/>
        <a:cs typeface="+mn-cs"/>
      </a:defRPr>
    </a:lvl8pPr>
    <a:lvl9pPr marL="5093526" algn="l" defTabSz="63669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F9C3B-1335-AB49-9154-0E3C879F1300}" type="slidenum">
              <a:rPr lang="en-US" smtClean="0"/>
              <a:pPr/>
              <a:t>1</a:t>
            </a:fld>
            <a:endParaRPr lang="en-US"/>
          </a:p>
        </p:txBody>
      </p:sp>
    </p:spTree>
    <p:extLst>
      <p:ext uri="{BB962C8B-B14F-4D97-AF65-F5344CB8AC3E}">
        <p14:creationId xmlns:p14="http://schemas.microsoft.com/office/powerpoint/2010/main" val="218674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B69B2-9D9E-4942-BB12-449EABBB826B}" type="slidenum">
              <a:rPr lang="en-US" smtClean="0"/>
              <a:t>20</a:t>
            </a:fld>
            <a:endParaRPr lang="en-US"/>
          </a:p>
        </p:txBody>
      </p:sp>
    </p:spTree>
    <p:extLst>
      <p:ext uri="{BB962C8B-B14F-4D97-AF65-F5344CB8AC3E}">
        <p14:creationId xmlns:p14="http://schemas.microsoft.com/office/powerpoint/2010/main" val="33808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F9C3B-1335-AB49-9154-0E3C879F1300}" type="slidenum">
              <a:rPr lang="en-US" smtClean="0"/>
              <a:pPr/>
              <a:t>25</a:t>
            </a:fld>
            <a:endParaRPr lang="en-US"/>
          </a:p>
        </p:txBody>
      </p:sp>
    </p:spTree>
    <p:extLst>
      <p:ext uri="{BB962C8B-B14F-4D97-AF65-F5344CB8AC3E}">
        <p14:creationId xmlns:p14="http://schemas.microsoft.com/office/powerpoint/2010/main" val="30501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B69B2-9D9E-4942-BB12-449EABBB826B}" type="slidenum">
              <a:rPr lang="en-US" smtClean="0"/>
              <a:t>30</a:t>
            </a:fld>
            <a:endParaRPr lang="en-US"/>
          </a:p>
        </p:txBody>
      </p:sp>
    </p:spTree>
    <p:extLst>
      <p:ext uri="{BB962C8B-B14F-4D97-AF65-F5344CB8AC3E}">
        <p14:creationId xmlns:p14="http://schemas.microsoft.com/office/powerpoint/2010/main" val="147588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B69B2-9D9E-4942-BB12-449EABBB826B}" type="slidenum">
              <a:rPr lang="en-US" smtClean="0"/>
              <a:t>31</a:t>
            </a:fld>
            <a:endParaRPr lang="en-US"/>
          </a:p>
        </p:txBody>
      </p:sp>
    </p:spTree>
    <p:extLst>
      <p:ext uri="{BB962C8B-B14F-4D97-AF65-F5344CB8AC3E}">
        <p14:creationId xmlns:p14="http://schemas.microsoft.com/office/powerpoint/2010/main" val="258439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F9C3B-1335-AB49-9154-0E3C879F1300}" type="slidenum">
              <a:rPr lang="en-US" smtClean="0"/>
              <a:pPr/>
              <a:t>32</a:t>
            </a:fld>
            <a:endParaRPr lang="en-US"/>
          </a:p>
        </p:txBody>
      </p:sp>
    </p:spTree>
    <p:extLst>
      <p:ext uri="{BB962C8B-B14F-4D97-AF65-F5344CB8AC3E}">
        <p14:creationId xmlns:p14="http://schemas.microsoft.com/office/powerpoint/2010/main" val="145908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B69B2-9D9E-4942-BB12-449EABBB826B}" type="slidenum">
              <a:rPr lang="en-US" smtClean="0"/>
              <a:t>33</a:t>
            </a:fld>
            <a:endParaRPr lang="en-US"/>
          </a:p>
        </p:txBody>
      </p:sp>
    </p:spTree>
    <p:extLst>
      <p:ext uri="{BB962C8B-B14F-4D97-AF65-F5344CB8AC3E}">
        <p14:creationId xmlns:p14="http://schemas.microsoft.com/office/powerpoint/2010/main" val="736025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B69B2-9D9E-4942-BB12-449EABBB826B}" type="slidenum">
              <a:rPr lang="en-US" smtClean="0"/>
              <a:t>34</a:t>
            </a:fld>
            <a:endParaRPr lang="en-US"/>
          </a:p>
        </p:txBody>
      </p:sp>
    </p:spTree>
    <p:extLst>
      <p:ext uri="{BB962C8B-B14F-4D97-AF65-F5344CB8AC3E}">
        <p14:creationId xmlns:p14="http://schemas.microsoft.com/office/powerpoint/2010/main" val="3280795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F9C3B-1335-AB49-9154-0E3C879F1300}" type="slidenum">
              <a:rPr lang="en-US" smtClean="0"/>
              <a:pPr/>
              <a:t>40</a:t>
            </a:fld>
            <a:endParaRPr lang="en-US"/>
          </a:p>
        </p:txBody>
      </p:sp>
    </p:spTree>
    <p:extLst>
      <p:ext uri="{BB962C8B-B14F-4D97-AF65-F5344CB8AC3E}">
        <p14:creationId xmlns:p14="http://schemas.microsoft.com/office/powerpoint/2010/main" val="409255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4EFB26E-2520-4C32-98A3-DD49F1990377}" type="slidenum">
              <a:rPr lang="en-US" smtClean="0">
                <a:solidFill>
                  <a:prstClr val="black"/>
                </a:solidFill>
              </a:rPr>
              <a:pPr/>
              <a:t>2</a:t>
            </a:fld>
            <a:endParaRPr lang="en-US">
              <a:solidFill>
                <a:prstClr val="black"/>
              </a:solidFill>
            </a:endParaRPr>
          </a:p>
        </p:txBody>
      </p:sp>
      <p:sp>
        <p:nvSpPr>
          <p:cNvPr id="92163" name="Rectangle 1026"/>
          <p:cNvSpPr>
            <a:spLocks noGrp="1" noRot="1" noChangeAspect="1" noChangeArrowheads="1" noTextEdit="1"/>
          </p:cNvSpPr>
          <p:nvPr>
            <p:ph type="sldImg"/>
          </p:nvPr>
        </p:nvSpPr>
        <p:spPr>
          <a:xfrm>
            <a:off x="406400" y="696913"/>
            <a:ext cx="6197600" cy="3486150"/>
          </a:xfrm>
          <a:ln/>
        </p:spPr>
      </p:sp>
      <p:sp>
        <p:nvSpPr>
          <p:cNvPr id="92164" name="Rectangle 1027"/>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0925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300787"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F9C3B-1335-AB49-9154-0E3C879F1300}" type="slidenum">
              <a:rPr lang="en-US" smtClean="0"/>
              <a:pPr/>
              <a:t>3</a:t>
            </a:fld>
            <a:endParaRPr lang="en-US"/>
          </a:p>
        </p:txBody>
      </p:sp>
    </p:spTree>
    <p:extLst>
      <p:ext uri="{BB962C8B-B14F-4D97-AF65-F5344CB8AC3E}">
        <p14:creationId xmlns:p14="http://schemas.microsoft.com/office/powerpoint/2010/main" val="195096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FE4CD-A125-480B-9D33-550C32EDD9E1}" type="slidenum">
              <a:rPr lang="en-US" smtClean="0"/>
              <a:t>4</a:t>
            </a:fld>
            <a:endParaRPr lang="en-US" dirty="0"/>
          </a:p>
        </p:txBody>
      </p:sp>
    </p:spTree>
    <p:extLst>
      <p:ext uri="{BB962C8B-B14F-4D97-AF65-F5344CB8AC3E}">
        <p14:creationId xmlns:p14="http://schemas.microsoft.com/office/powerpoint/2010/main" val="240490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3B4DF-526B-D344-B08E-39E8C85938CD}" type="slidenum">
              <a:rPr lang="en-US" smtClean="0"/>
              <a:t>7</a:t>
            </a:fld>
            <a:endParaRPr lang="en-US"/>
          </a:p>
        </p:txBody>
      </p:sp>
    </p:spTree>
    <p:extLst>
      <p:ext uri="{BB962C8B-B14F-4D97-AF65-F5344CB8AC3E}">
        <p14:creationId xmlns:p14="http://schemas.microsoft.com/office/powerpoint/2010/main" val="101091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Respiratory Syncytial Virus Infection in Elderly and High-Risk Adults</a:t>
            </a:r>
          </a:p>
          <a:p>
            <a:r>
              <a:rPr lang="en-US" dirty="0"/>
              <a:t>List of authors.</a:t>
            </a:r>
          </a:p>
          <a:p>
            <a:r>
              <a:rPr lang="en-US" dirty="0"/>
              <a:t>Ann R. Falsey, M.D., Patricia A. Hennessey, R.N., Maria A. Formica, M.S., Christopher Cox, Ph.D., and Edward E. Walsh, M.D.</a:t>
            </a:r>
          </a:p>
          <a:p>
            <a:r>
              <a:rPr lang="en-US" dirty="0"/>
              <a:t>Article</a:t>
            </a:r>
          </a:p>
          <a:p>
            <a:r>
              <a:rPr lang="en-US" dirty="0"/>
              <a:t>Figures/Media</a:t>
            </a:r>
          </a:p>
          <a:p>
            <a:r>
              <a:rPr lang="en-US" dirty="0"/>
              <a:t>38 References</a:t>
            </a:r>
          </a:p>
          <a:p>
            <a:r>
              <a:rPr lang="en-US" dirty="0"/>
              <a:t>1213 Citing Articles</a:t>
            </a:r>
          </a:p>
          <a:p>
            <a:r>
              <a:rPr lang="en-US" dirty="0"/>
              <a:t>Abstract</a:t>
            </a:r>
          </a:p>
          <a:p>
            <a:r>
              <a:rPr lang="en-US" dirty="0"/>
              <a:t>BACKGROUND</a:t>
            </a:r>
          </a:p>
          <a:p>
            <a:r>
              <a:rPr lang="en-US" dirty="0"/>
              <a:t>Respiratory syncytial virus (RSV) is an increasingly recognized cause of illness in adults. Data on the epidemiology and clinical effects in community-dwelling elderly persons and high-risk adults can help in assessing the need for vaccine development.</a:t>
            </a:r>
          </a:p>
          <a:p>
            <a:endParaRPr lang="en-US" dirty="0"/>
          </a:p>
          <a:p>
            <a:r>
              <a:rPr lang="en-US" dirty="0"/>
              <a:t>METHODS</a:t>
            </a:r>
          </a:p>
          <a:p>
            <a:r>
              <a:rPr lang="en-US" dirty="0"/>
              <a:t>During four consecutive winters, we evaluated all respiratory illnesses in prospective cohorts of healthy elderly patients (≥65 years of age) and high-risk adults (those with chronic heart or lung disease) and in patients hospitalized with acute cardiopulmonary conditions. RSV infection and influenza A were diagnosed on the basis of culture, reverse-transcriptase polymerase chain reaction, and serologic studies.</a:t>
            </a:r>
          </a:p>
          <a:p>
            <a:endParaRPr lang="en-US" dirty="0"/>
          </a:p>
          <a:p>
            <a:r>
              <a:rPr lang="en-US" dirty="0"/>
              <a:t>RESULTS</a:t>
            </a:r>
          </a:p>
          <a:p>
            <a:r>
              <a:rPr lang="en-US" dirty="0"/>
              <a:t>A total of 608 healthy elderly patients and 540 high-risk adults were enrolled in prospective surveillance, and 1388 hospitalized patients were enrolled. A total of 2514 illnesses were evaluated. RSV infection was identified in 102 patients in the prospective cohorts and 142 hospitalized patients, and influenza A was diagnosed in 44 patients in the prospective cohorts and 154 hospitalized patients. RSV infection developed annually in 3 to 7 percent of healthy elderly patients and in 4 to 10 percent of high-risk adults. Among healthy elderly patients, RSV infection generated fewer office visits than influenza; however, the use of health care services by high-risk adults was similar in the two groups. In the hospitalized cohort, RSV infection and influenza A resulted in similar lengths of stay, rates of use of intensive care (15 percent and 12 percent, respectively), and mortality (8 percent and 7 percent, respectively). On the basis of the diagnostic codes of the International Classification of Diseases, 9th Revision, Clinical Modification at discharge, RSV infection accounted for 10.6 percent of hospitalizations for pneumonia, 11.4 percent for chronic obstructive pulmonary disease, 5.4 percent for congestive heart failure, and 7.2 percent for asthma.</a:t>
            </a:r>
          </a:p>
          <a:p>
            <a:endParaRPr lang="en-US" dirty="0"/>
          </a:p>
          <a:p>
            <a:r>
              <a:rPr lang="en-US" dirty="0"/>
              <a:t>CONCLUSIONS</a:t>
            </a:r>
          </a:p>
          <a:p>
            <a:r>
              <a:rPr lang="en-US" dirty="0"/>
              <a:t>RSV infection is an important illness in elderly and high-risk adults, with a disease burden similar to that of nonpandemic influenza A in a population in which the prevalence of vaccination for influenza is high. An effective RSV vaccine may offer benefits for these adults.</a:t>
            </a:r>
          </a:p>
          <a:p>
            <a:endParaRPr lang="en-US" dirty="0"/>
          </a:p>
          <a:p>
            <a:r>
              <a:rPr lang="en-US" dirty="0"/>
              <a:t>Respiratory syncytial virus (RSV) was first recognized in 1957 as a cause of bronchiolitis in infants and is the most commonly identified cause of lower respiratory tract infection in young children.1 Mild illness in young adults with reinfection was described and confirmed in subsequent family studies.2,3 However, RSV was not recognized as a potentially serious problem in older adults until the 1970s, when outbreaks of the virus occurred in long-term care facilities.4-7 Since then, additional studies in hospitalized adults have suggested that RSV may be an important cause of illness in community-dwelling elderly people.8,9 Most previous studies used insensitive viral culture or retrospective serologic studies for diagnosis, a practice that led to widely variable assessments of the incidence and effects of the disease. Recent estimates of the disease burden of RSV in adults have been based on mathematical models linking viral activity in children with hospitalization and death in adults,10-14 and Thompson et al. have estimated that RSV accounts for approximately 10,000 deaths annually in the United States in persons over the age of 65 years.14 Although these estimates are useful, their accuracy is confounded by cocirculation of other respiratory viruses with indistinguishable clinical syndromes and is limited by the assumption that viral activity in infants reflects events in elderly populations.15-17 These results have stimulated interest in vaccines and other treatments for RSV in adults.15,18,19 However, additional data regarding virus-specific epidemiology and disease effects, particularly in community-dwelling elderly persons and high-risk adults, are needed before embarking on costly vaccine trials.</a:t>
            </a:r>
          </a:p>
          <a:p>
            <a:endParaRPr lang="en-US" dirty="0"/>
          </a:p>
          <a:p>
            <a:r>
              <a:rPr lang="en-US" dirty="0"/>
              <a:t>Therefore, we identified RSV infections during four consecutive winters in prospective cohorts of community-dwelling elderly people and high-risk adults and in persons hospitalized with acute cardiopulmonary conditions. Identical techniques of diagnosing RSV infection and influenza A were used to assess the disease burden and to provide a direct comparison of RSV infection with influenza A, which is a universally recognized cause of serious disease in the populations mentioned above.</a:t>
            </a:r>
          </a:p>
          <a:p>
            <a:endParaRPr lang="en-US" dirty="0"/>
          </a:p>
          <a:p>
            <a:r>
              <a:rPr lang="en-US" dirty="0"/>
              <a:t>Methods</a:t>
            </a:r>
          </a:p>
          <a:p>
            <a:r>
              <a:rPr lang="en-US" dirty="0"/>
              <a:t>STUDY DESIGN</a:t>
            </a:r>
          </a:p>
          <a:p>
            <a:r>
              <a:rPr lang="en-US" dirty="0"/>
              <a:t>The study spanned four consecutive winters, from late 1999 through early 2003 in Rochester, New York. Three groups of patients were recruited: two prospective cohorts (healthy elderly persons and high-risk adults) and a hospitalized cohort of patients who were admitted each winter with cardiopulmonary illnesses. Enrollees or their guardians provided written informed consent. The University of Rochester Research Subjects Review Board and the Rochester General Hospital Clinical Investigation Committee approved the study.</a:t>
            </a:r>
          </a:p>
          <a:p>
            <a:endParaRPr lang="en-US" dirty="0"/>
          </a:p>
          <a:p>
            <a:r>
              <a:rPr lang="en-US" dirty="0"/>
              <a:t>ENROLLMENT OF PROSPECTIVE COHORTS</a:t>
            </a:r>
          </a:p>
          <a:p>
            <a:r>
              <a:rPr lang="en-US" dirty="0"/>
              <a:t>Persons who were 65 years of age or older and did not have disabling underlying illnesses (i.e., healthy elderly persons) and persons 21 years of age or older with physician-diagnosed congestive heart failure or chronic pulmonary disease (i.e., high-risk adults) were enrolled in the late summer and fall (from July 15 to November 15) and were followed for a maximum of two winters. To be considered high risk, patients with cardiac disease were required to have at least class II symptoms according to the New York Heart Association's classification, and patients with pulmonary disease were required to have activity-restricting symptoms or use long-term medications.20 Advertisements and mailings were used to recruit patients from health maintenance organizations and from cardiac and pulmonary rehabilitation programs.</a:t>
            </a:r>
          </a:p>
          <a:p>
            <a:endParaRPr lang="en-US" dirty="0"/>
          </a:p>
          <a:p>
            <a:r>
              <a:rPr lang="en-US" dirty="0"/>
              <a:t>At enrollment, data on the patients' demographic status, medical history, and functional performance were recorded. Functional status was assessed with the use of a modified Katz Activities of Daily Living (ADL) Scale and the Instrumental Activities of Daily Living (IADL) Scale.21,22 Baseline blood samples were collected from the prospective groups before the RSV season (from July 15 to November 15) and postseason blood samples were collected the following spring (from April 15 to June 15).</a:t>
            </a:r>
          </a:p>
          <a:p>
            <a:endParaRPr lang="en-US" dirty="0"/>
          </a:p>
          <a:p>
            <a:r>
              <a:rPr lang="en-US" dirty="0"/>
              <a:t>ILLNESS EVALUATION</a:t>
            </a:r>
          </a:p>
          <a:p>
            <a:r>
              <a:rPr lang="en-US" dirty="0"/>
              <a:t>Prospective Cohorts</a:t>
            </a:r>
          </a:p>
          <a:p>
            <a:r>
              <a:rPr lang="en-US" dirty="0"/>
              <a:t>Patients notified study personnel regarding symptoms of respiratory illness or worsening of baseline cardiopulmonary symptoms from November 15 through April 15 of each year. Symptoms included nasal congestion, sore throat, hoarseness, new or worsening cough, sputum production, and dyspnea with or without fever. During home visits, investigators conducted a physical examination, collected nasopharyngeal swabs and blood samples, and obtained a history of the illness. Four to six weeks later, patients were questioned about their functional status and use of health care services (including telephone consultations, office visits, emergency room visits, and hospitalizations). Events related to the use of health care services were recorded as unique if the events were isolated, whereas the highest level of care was counted if the events were directly related.</a:t>
            </a:r>
          </a:p>
          <a:p>
            <a:endParaRPr lang="en-US" dirty="0"/>
          </a:p>
          <a:p>
            <a:r>
              <a:rPr lang="en-US" dirty="0"/>
              <a:t>Hospital Cohort</a:t>
            </a:r>
          </a:p>
          <a:p>
            <a:r>
              <a:rPr lang="en-US" dirty="0"/>
              <a:t>During the same surveillance periods, all adults 65 years of age or older or with underlying cardiopulmonary diseases who were admitted to Rochester General Hospital with acute respiratory symptoms were evaluated within 48 hours after admission. Enrollment was performed Monday through Friday, so patients who were admitted on Friday were not eligible. Patients with admission diagnoses of pneumonia (International Classification of Diseases, 9th Revision, Clinical Modification [ICD-9-CM] codes 480 to 486), upper respiratory infection (ICD-9-CM code 465), bronchitis (ICD-9-CM code 466), influenza (ICD-9-CM code 487), chronic obstructive pulmonary disease (ICD-9-CM codes 490 to 492 and 496), asthma (ICD-9-CM code 493), viral illness (ICD-9-CM code 79.9), or congestive heart failure (ICD-9-CM code 428) were eligible and underwent identical evaluations as prospective cohorts. Patients' functional activity scores before their illness were determined by a review of records of social workers and nurses plus interviews with patients and their families. Patients were followed until discharge from the hospital. Follow-up visits were made at home or in the hospital four to six weeks after the initial assessment to collect data on functional activity and convalescent-phase blood samples.</a:t>
            </a:r>
          </a:p>
          <a:p>
            <a:endParaRPr lang="en-US" dirty="0"/>
          </a:p>
          <a:p>
            <a:r>
              <a:rPr lang="en-US" dirty="0"/>
              <a:t>LABORATORY STUDIES</a:t>
            </a:r>
          </a:p>
          <a:p>
            <a:r>
              <a:rPr lang="en-US" dirty="0"/>
              <a:t>Samples from nasopharyngeal swabs were inoculated into tubes of HEp-2 cells and rhesus monkey kidney cells within four hours after collection, and the remainder were frozen at –80°C. Cultures were examined daily for cytopathic effects in the clinical microbiology laboratory, and viral growth was confirmed by indirect immunofluorescence with the use of monoclonal antibodies specific for RSV and influenzavirus A and B.</a:t>
            </a:r>
          </a:p>
          <a:p>
            <a:endParaRPr lang="en-US" dirty="0"/>
          </a:p>
          <a:p>
            <a:r>
              <a:rPr lang="en-US" dirty="0"/>
              <a:t>Reverse-transcriptase polymerase chain reaction (RT-PCR) for RSV and influenza was performed on 250-μl aliquots of samples from nasopharyngeal swabs with the use of single-tube nested reactions with primers from the conserved region of the RSV fusion and influenza A matrix genes.23,24 The limit of detection for each assay was 0.1 plaque-forming unit.25 RSV subgroups A and B were identified by a strain-specific RT-PCR assay.26</a:t>
            </a:r>
          </a:p>
          <a:p>
            <a:endParaRPr lang="en-US" dirty="0"/>
          </a:p>
          <a:p>
            <a:r>
              <a:rPr lang="en-US" dirty="0"/>
              <a:t>Enzyme immunoassay was used to measure serum IgG responses to purified RSV glycoproteins according to established methods.27 The serum IgG responses to influenza A and B antigens were determined with the use of whole-cell lysate assays infected with influenzavirus, as previously described.24,28 An increase by a factor of four or more in the IgG titer in response to any RSV antigen or influenza antigen was considered diagnostic.</a:t>
            </a:r>
          </a:p>
          <a:p>
            <a:endParaRPr lang="en-US" dirty="0"/>
          </a:p>
          <a:p>
            <a:r>
              <a:rPr lang="en-US" dirty="0"/>
              <a:t>DEFINITIONS OF ILLNESS</a:t>
            </a:r>
          </a:p>
          <a:p>
            <a:r>
              <a:rPr lang="en-US" dirty="0"/>
              <a:t>Symptomatic RSV or influenza infections were defined as illnesses with a positive viral culture, a positive RT-PCR assay, or a diagnostic serologic result. Asymptomatic RSV infection was defined as an increase by a factor of four or more in RSV IgG titers in samples obtained after the winter season as compared with those obtained before the winter season in persons without illness or in asymptomatic intervals between illnesses. Interpretation of the serologic results was occasionally complicated by vaccination. During the four years of the study, the timing of influenza vaccination was highly variable because of vaccine shortages or delays. For illnesses that occurred within four weeks after vaccination, the antibody response alone was not sufficient to define influenza infection. Asymptomatic influenza infection was defined as an antibody rise occurring more than four weeks after vaccination during an illness-free interval.</a:t>
            </a:r>
          </a:p>
          <a:p>
            <a:endParaRPr lang="en-US" dirty="0"/>
          </a:p>
          <a:p>
            <a:r>
              <a:rPr lang="en-US" dirty="0"/>
              <a:t>STATISTICAL ANALYSIS</a:t>
            </a:r>
          </a:p>
          <a:p>
            <a:r>
              <a:rPr lang="en-US" dirty="0"/>
              <a:t>The chi-square test and Fisher's exact test were used to compare proportions. For data with a normal distribution, means were compared with Student's t-test; for skewed data, the Mann–Whitney test was used. The Poisson regression model and McNemar's test were used to compare the rates of illness and viral infection.29</a:t>
            </a:r>
          </a:p>
          <a:p>
            <a:endParaRPr lang="en-US" dirty="0"/>
          </a:p>
          <a:p>
            <a:r>
              <a:rPr lang="en-US" dirty="0"/>
              <a:t>Results</a:t>
            </a:r>
          </a:p>
          <a:p>
            <a:r>
              <a:rPr lang="en-US" dirty="0"/>
              <a:t>POPULATIONS</a:t>
            </a:r>
          </a:p>
          <a:p>
            <a:r>
              <a:rPr lang="en-US" dirty="0"/>
              <a:t>A total of 608 healthy elderly persons and 540 high-risk adults were enrolled in the prospective surveillance. During the same period, 1483 hospitalized patients were eligible for study, of whom 1388 (94 percent) agreed to participate. Demographic characteristics and admission diagnoses were not significantly different for those who declined to participate in the study.</a:t>
            </a:r>
          </a:p>
          <a:p>
            <a:endParaRPr lang="en-US" dirty="0"/>
          </a:p>
          <a:p>
            <a:r>
              <a:rPr lang="en-US" dirty="0"/>
              <a:t>Table 1.</a:t>
            </a:r>
          </a:p>
          <a:p>
            <a:endParaRPr lang="en-US" dirty="0"/>
          </a:p>
          <a:p>
            <a:r>
              <a:rPr lang="en-US" dirty="0"/>
              <a:t>Characteristics of the Study Cohorts.</a:t>
            </a:r>
          </a:p>
          <a:p>
            <a:r>
              <a:rPr lang="en-US" dirty="0"/>
              <a:t>Characteristics of the study populations are summarized in Table 1. The average age in each group was at least 70 years. Of the high-risk patients, 73 percent were 65 years of age or older, 17 percent were between the ages of 55 and 64 years, and 10 percent were 54 years of age or younger. The percentage of persons with exposure to children was higher in the high-risk group than in either the healthy elderly group or the hospitalized group (P=0.008), although living situations were similar for the three groups (Table 1). There were significantly lower rates of chronic disease and the use of medication in the healthy elderly cohort than in the high-risk and hospitalized groups. Despite having substantial cardiopulmonary disease, the high-risk group was only slightly less functional than the healthy elderly group. In contrast, the hospitalized group had significantly worse functional scores before hospitalization than did both prospective cohorts (P&lt;0.001).</a:t>
            </a:r>
          </a:p>
          <a:p>
            <a:endParaRPr lang="en-US" dirty="0"/>
          </a:p>
          <a:p>
            <a:r>
              <a:rPr lang="en-US" dirty="0"/>
              <a:t>ILLNESSES</a:t>
            </a:r>
          </a:p>
          <a:p>
            <a:r>
              <a:rPr lang="en-US" dirty="0"/>
              <a:t>During the four winter seasons studied, 2514 cases of illness were evaluated (1043 in prospective patients and 1471 in hospitalized patients). Although the numbers of illnesses in the two prospective groups were similar, rates expressed as cases of illness per 100 person-months were higher in high-risk subjects than in healthy elderly patients because of a greater attrition rate (14.3 cases vs. 10.4, P&lt;0.001; relative risk, 1.39; 95 percent confidence interval, 1.23 to 1.57).</a:t>
            </a:r>
          </a:p>
          <a:p>
            <a:endParaRPr lang="en-US" dirty="0"/>
          </a:p>
          <a:p>
            <a:r>
              <a:rPr lang="en-US" dirty="0"/>
              <a:t>Table 2.</a:t>
            </a:r>
          </a:p>
          <a:p>
            <a:endParaRPr lang="en-US" dirty="0"/>
          </a:p>
          <a:p>
            <a:r>
              <a:rPr lang="en-US" dirty="0"/>
              <a:t>Rates of Illness and Infection According to Year of Study.</a:t>
            </a:r>
          </a:p>
          <a:p>
            <a:r>
              <a:rPr lang="en-US" dirty="0"/>
              <a:t>During the four winters, the activity of both influenzavirus A and B varied considerably, whereas annual RSV activity was relatively constant (Table 2). The circulating influenzavirus strains varied considerably during the years of study.30 The 1999–2000 season was dominated by influenzavirus A H3N2 (99.5 percent) in the mid-Atlantic region. During subsequent years, the circulating strains were as follows: 2000–2001, 37 percent influenzavirus A (97 percent H1N1) and 63 percent influenzavirus B; 2001–2002, 88 percent influenzavirus A (98 percent H3N2) and 12 percent influenzavirus B; 2002–2003, 86 percent influenzavirus A (70 percent H1N1) and 14 percent influenzavirus B.</a:t>
            </a:r>
          </a:p>
          <a:p>
            <a:endParaRPr lang="en-US" dirty="0"/>
          </a:p>
          <a:p>
            <a:r>
              <a:rPr lang="en-US" dirty="0"/>
              <a:t>RSV infection was identified in 102 cases of illness involving patients in the prospective cohorts and in 142 cases involving hospitalized patients. Influenza A was diagnosed in 44 cases of illness involving patients in the prospective cohorts and in 154 cases involving hospitalized patients (Table 2). Given the low number of influenza B infections, subsequent discussion will be limited to influenza A and RSV infection. RSV infection developed annually in 3 to 7 percent of the healthy elderly group and in 4 to 10 percent of the high-risk group. There was no significant difference in the rates of RSV infection or influenza A among patients in their first year of surveillance as compared with their second year. Two patients in the prospective cohorts had two cases of RSV infection each, and four patients had influenza A and RSV infection at different times. The number of patients with RSV infection in the prospective cohorts was approximately twice that of patients with influenza A (97 vs. 39, P&lt;0.001). There were 1.5 RSV infections per 100 person-months in the high-risk group and 0.9 in the healthy elderly group (P=0.02; relative risk, 1.61; 95 percent confidence interval, 1.09 to 2.39). Influenza A rates were identical in the two prospective cohorts: 0.5 infection per 100 person-months. Despite higher rates of RSV infection in the prospective cohorts, the overall numbers of patients who had RSV infection and influenza in the hospital cohort were similar. Data on the hospital cohort do not include those for patients from the prospective cohorts who were subsequently admitted to the hospital.</a:t>
            </a:r>
          </a:p>
          <a:p>
            <a:endParaRPr lang="en-US" dirty="0"/>
          </a:p>
          <a:p>
            <a:r>
              <a:rPr lang="en-US" dirty="0"/>
              <a:t>VIRAL DIAGNOSIS</a:t>
            </a:r>
          </a:p>
          <a:p>
            <a:r>
              <a:rPr lang="en-US" dirty="0"/>
              <a:t>Table 3.</a:t>
            </a:r>
          </a:p>
          <a:p>
            <a:endParaRPr lang="en-US" dirty="0"/>
          </a:p>
          <a:p>
            <a:r>
              <a:rPr lang="en-US" dirty="0"/>
              <a:t>Diagnostic Tests.</a:t>
            </a:r>
          </a:p>
          <a:p>
            <a:r>
              <a:rPr lang="en-US" dirty="0"/>
              <a:t>Most illnesses (76 percent) were evaluated with all three diagnostic methods (Table 3). Serum from convalescent patients was not available in 18 percent of cases, and nasal specimens were unobtainable in 6 percent. RSV infection was diagnosed with more than one test in 47 percent of cases, RT-PCR alone was used in 20 percent, and serologic testing alone was used in 33 percent. Eleven hospitalized patients had dual infections and were excluded from clinical analyses (nine patients with both RSV infection and influenza A, one with RSV infection and influenza B, and one with influenza A and influenza B). The RSV strain was group A in 73 cases (45 percent) and group B in 89 (55 percent). Both RSV strains circulated each year without significant differences in the percentages of group A and B viruses among mildly ill outpatients and severely ill hospitalized patients.</a:t>
            </a:r>
          </a:p>
          <a:p>
            <a:endParaRPr lang="en-US" dirty="0"/>
          </a:p>
          <a:p>
            <a:r>
              <a:rPr lang="en-US" dirty="0"/>
              <a:t>CLINICAL EFFECTS OF INFECTION IN PROSPECTIVE COHORTS</a:t>
            </a:r>
          </a:p>
          <a:p>
            <a:r>
              <a:rPr lang="en-US" dirty="0"/>
              <a:t>Eighty-nine percent of RSV infections were symptomatic in the prospective cohorts. Five patients in the healthy elderly group and six patients in the high-risk group had serologic evidence of infection without reported illnesses. Similarly, 91 percent of patients with influenza were symptomatic. The symptoms and signs of RSV infection and those of influenza were not substantially different (data not shown).</a:t>
            </a:r>
          </a:p>
          <a:p>
            <a:endParaRPr lang="en-US" dirty="0"/>
          </a:p>
          <a:p>
            <a:r>
              <a:rPr lang="en-US" dirty="0"/>
              <a:t>Table 4.</a:t>
            </a:r>
          </a:p>
          <a:p>
            <a:endParaRPr lang="en-US" dirty="0"/>
          </a:p>
          <a:p>
            <a:r>
              <a:rPr lang="en-US" dirty="0"/>
              <a:t>Infections in Healthy Elderly Patients and High-Risk Patients.</a:t>
            </a:r>
          </a:p>
          <a:p>
            <a:r>
              <a:rPr lang="en-US" dirty="0"/>
              <a:t>The effects of RSV infection were considerable in both the healthy elderly group and the high-risk group (Table 4). Fifteen percent of patients in the healthy elderly group called their physician and 17 percent made office visits, although none of them required emergency room or inpatient services. The use of medical care was significantly greater in the high-risk group: 23 percent called the doctor, 29 percent made office visits, 9 percent visited the emergency room, and 16 percent required hospitalization. Two high-risk patients with RSV infection (4 percent) died. The mean duration of illness was approximately two weeks in both groups, and 39 percent of patients in the healthy elderly group and 45 percent in the high-risk group were unable to perform the normal activities of daily living for at least one day. The proportion of patients with acute functional impairment was substantially greater in the high-risk group with RSV infection than in the healthy elderly group.</a:t>
            </a:r>
          </a:p>
          <a:p>
            <a:endParaRPr lang="en-US" dirty="0"/>
          </a:p>
          <a:p>
            <a:r>
              <a:rPr lang="en-US" dirty="0"/>
              <a:t>Among the healthy elderly patients, influenza A infection generated a greater percentage of office visits than did RSV infection (42 percent vs. 17 percent, P=0.04) and a higher rate of antibiotic use (33 percent vs. 9 percent, P=0.02). Among high-risk patients, the use of medical care was similar in the RSV and influenza A subgroups, although office visits were more common in the influenza A subgroup (60 percent vs. 29 percent, P=0.02). However, because RSV infection occurred more frequently than influenza A, the total number of health care visits (office visits, emergency room visits, and hospitalizations) was similar for the two viruses, at 38 and 30, respectively. Acute functional impairment in the healthy elderly group was also greater with influenza than it was with RSV infection, with 67 percent of patients housebound (P=0.005) and 25 percent confined to bed (P=0.05). None of the patients in the healthy elderly group with influenza were hospitalized or died, whereas 20 percent of high-risk patients were hospitalized.</a:t>
            </a:r>
          </a:p>
          <a:p>
            <a:endParaRPr lang="en-US" dirty="0"/>
          </a:p>
          <a:p>
            <a:r>
              <a:rPr lang="en-US" dirty="0"/>
              <a:t>CLINICAL EFFECTS OF INFECTION WITH RSV AND INFLUENZA A IN HOSPITALIZED PATIENTS</a:t>
            </a:r>
          </a:p>
          <a:p>
            <a:r>
              <a:rPr lang="en-US" dirty="0"/>
              <a:t>Table 5.</a:t>
            </a:r>
          </a:p>
          <a:p>
            <a:endParaRPr lang="en-US" dirty="0"/>
          </a:p>
          <a:p>
            <a:r>
              <a:rPr lang="en-US" dirty="0"/>
              <a:t>Illnesses in Hospitalized Patients.</a:t>
            </a:r>
          </a:p>
          <a:p>
            <a:r>
              <a:rPr lang="en-US" dirty="0"/>
              <a:t>Demographic and clinical characteristics of patients with RSV infection and patients with influenza requiring hospitalization were not significantly different (Table 5). Twelve percent of patients with RSV infection and 10 percent of patients with influenza were residents of long-term care facilities, a finding that was similar to that of the hospital cohort in general (8 percent). The clinical effects of RSV infection and influenza in the hospitalized cohorts were also similar, as assessed by the length of stay; whether the patient had pneumonia, was in intensive care, or required mechanical ventilation; and mortality. The mortality among patients with RSV infection was higher in the group admitted from long-term care facilities (38 percent) than in the group admitted from the community (3 percent, P&lt;0.001), whereas among patients with influenza, there was no significant difference between the two groups. Five percent of patients with RSV infection and 6 percent of patients with influenza required a higher level of care at discharge than at admission. The mean IADL functional scores increased slightly after hospitalization for patients with RSV infection (4.1±4.1 to 4.9±4.0), and a similar trend was observed among patients with influenza. Overall, according to the diagnosis at discharge, RSV infection accounted for 10.6 percent of hospitalizations for pneumonia, 11.4 percent for chronic obstructive pulmonary disease, 5.4 percent for congestive heart failure, and 7.2 percent for asthma.</a:t>
            </a:r>
          </a:p>
          <a:p>
            <a:endParaRPr lang="en-US" dirty="0"/>
          </a:p>
          <a:p>
            <a:r>
              <a:rPr lang="en-US" dirty="0"/>
              <a:t>Discussion</a:t>
            </a:r>
          </a:p>
          <a:p>
            <a:r>
              <a:rPr lang="en-US" dirty="0"/>
              <a:t>This four-year prospective, diagnosis-specific study firmly documents that RSV is an important pathogen in elderly and high-risk adults. Although pediatricians are keenly aware that RSV may cause serious illness in their patients, most internists are less aware of RSV. Given the difficulty with diagnosis in clinical practice and the lack of treatment, this lack of awareness is understandable. However, from a public health perspective, our study shows the substantive disease burden associated with this virus and validates the results of earlier, mathematically derived estimates.</a:t>
            </a:r>
          </a:p>
          <a:p>
            <a:endParaRPr lang="en-US" dirty="0"/>
          </a:p>
          <a:p>
            <a:r>
              <a:rPr lang="en-US" dirty="0"/>
              <a:t>Diagnosis by nested RT-PCR allowed a precise determination of the rates of RSV infection that had not previously been possible. In addition, the use of RT-PCR in this study strengthens the causal link between RSV infection and hospitalization, which can be questioned in serologically based studies. In our study, 61 percent of patients who had an increase in antibodies to RSV also had a positive RT-PCR assay, a finding suggesting that infection occurred shortly before admission. Conversely, since 83 percent of patients with a positive PCR assay for RSV whose serum was tested during convalescence had an immune response, it is unlikely that detectable viral RNA reflects transient colonization.</a:t>
            </a:r>
          </a:p>
          <a:p>
            <a:endParaRPr lang="en-US" dirty="0"/>
          </a:p>
          <a:p>
            <a:r>
              <a:rPr lang="en-US" dirty="0"/>
              <a:t>The annual incidence of RSV infection in the prospective cohorts averaged 5.5 percent and was relatively constant during the four years and nearly twice that of influenza A. The rate of RSV infection in this study was higher than the 3 percent observed by Nicholson and colleagues in elderly adults in the United Kingdom and probably reflects our use of RT-PCR and a more sensitive serologic test.31 It must be recognized that the rate of influenza was probably reduced by the high rate of vaccination in our population. Since immunization is estimated to have an efficacy of approximately 50 percent for the prevention of respiratory illness in elderly persons, influenza cases might have been expected to double without vaccination.32</a:t>
            </a:r>
          </a:p>
          <a:p>
            <a:endParaRPr lang="en-US" dirty="0"/>
          </a:p>
          <a:p>
            <a:r>
              <a:rPr lang="en-US" dirty="0"/>
              <a:t>Almost all RSV infections were symptomatic, and they frequently led to acute functional impairment and to the use of health care services. One quarter of all healthy elderly patients had contact with a health care provider during their illness; nearly half of all high-risk patients sought medical attention, and 16 percent were hospitalized. Although influenza resulted in greater use of health care services by healthy elderly patients than did RSV infection, differences between RSV infection and influenza were less distinct in the high-risk group, with a similar number of hospitalizations for each type of infection during the four years. However, the effect of the circulating influenza strain was clearly seen. During years 2 and 4, when the dominant strain was H1N1 (one not associated with substantial morbidity and mortality in the elderly), hospitalizations for RSV infection outnumbered those for influenza.14,33 In contrast, when H3N2 influenza was prevalent, in years 1 and 3, admissions for influenza were two to three times as common as those for RSV infection. This finding is consistent with other data indicating that infection with influenza H3N2 but not H1N1 results in a more severe illness than does RSV infection.14 In addition, the high rate of vaccination for influenza in our community probably affected the rate of hospitalization. The efficacy of vaccination in reducing the rate of hospitalization from influenza is estimated to be 40 to 50 percent.34,35 Sixty-eight percent of patients who were hospitalized with influenza reported having been vaccinated, as compared with 75 percent of those with RSV infection, a finding that suggests a more modest vaccine effect. However, even if the number of influenza cases were doubled, rates of hospitalization for RSV and influenza would not be dramatically different.</a:t>
            </a:r>
          </a:p>
          <a:p>
            <a:endParaRPr lang="en-US" dirty="0"/>
          </a:p>
          <a:p>
            <a:r>
              <a:rPr lang="en-US" dirty="0"/>
              <a:t>Overall, during the study period, RSV infection accounted for 11 percent of hospitalizations for pneumonia, 11 percent for chronic obstructive pulmonary disease, 5 percent for congestive heart failure, and 7 percent for asthma. According to the National Center for Health Statistics of the Centers for Disease Control and Prevention, in 1999 the numbers of discharges from U.S. hospitals of adults 65 years of age or older for the diagnoses of pneumonia, chronic obstructive pulmonary disease, congestive heart failure, and asthma were 1.3 million, 0.76 million, 2.5 million, and 0.35 million, respectively.36 By applying our rates and adjusting by 50 percent for surveillance during the winter months, RSV infection would account for approximately 177,525 admissions each year. On the basis of our study, which showed that the death rate for hospitalized patients with RSV infection was 8 percent, 14,000 annual deaths would be predicted, a number similar to that estimated by Thompson et al.14 Hospitalization costs alone would exceed $1 billion, an estimate not dissimilar to that made by Han et al.37 Outpatient costs would also probably be substantial given our findings and those of Zambon et al., who reported that up to 18 percent of office visits made by elderly adults for respiratory illnesses during winter were RSV-related.38</a:t>
            </a:r>
          </a:p>
          <a:p>
            <a:endParaRPr lang="en-US" dirty="0"/>
          </a:p>
          <a:p>
            <a:r>
              <a:rPr lang="en-US" dirty="0"/>
              <a:t>In addition to bringing RSV to the attention of internists, our study underscores the continuing importance of yearly influenza epidemics in the expanding elderly and high-risk populations. Programs to improve the efficacy of influenza vaccination and to ensure adequate and timely supplies of vaccine should remain a high priority. However, in order to optimize the reduction in the total burden of viral respiratory disease, we must recognize that other pathogens also contribute to the swell of patients in offices and hospitals during the winter months. The results of this study document the importance of RSV infection in adults and confirm the need for the development of an RSV vaccine for high-risk and elderly adults.</a:t>
            </a:r>
          </a:p>
        </p:txBody>
      </p:sp>
      <p:sp>
        <p:nvSpPr>
          <p:cNvPr id="4" name="Slide Number Placeholder 3"/>
          <p:cNvSpPr>
            <a:spLocks noGrp="1"/>
          </p:cNvSpPr>
          <p:nvPr>
            <p:ph type="sldNum" sz="quarter" idx="5"/>
          </p:nvPr>
        </p:nvSpPr>
        <p:spPr/>
        <p:txBody>
          <a:bodyPr/>
          <a:lstStyle/>
          <a:p>
            <a:fld id="{41FFE4CD-A125-480B-9D33-550C32EDD9E1}" type="slidenum">
              <a:rPr lang="en-US" smtClean="0"/>
              <a:t>9</a:t>
            </a:fld>
            <a:endParaRPr lang="en-US" dirty="0"/>
          </a:p>
        </p:txBody>
      </p:sp>
    </p:spTree>
    <p:extLst>
      <p:ext uri="{BB962C8B-B14F-4D97-AF65-F5344CB8AC3E}">
        <p14:creationId xmlns:p14="http://schemas.microsoft.com/office/powerpoint/2010/main" val="522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F9C3B-1335-AB49-9154-0E3C879F1300}" type="slidenum">
              <a:rPr lang="en-US" smtClean="0"/>
              <a:pPr/>
              <a:t>15</a:t>
            </a:fld>
            <a:endParaRPr lang="en-US"/>
          </a:p>
        </p:txBody>
      </p:sp>
    </p:spTree>
    <p:extLst>
      <p:ext uri="{BB962C8B-B14F-4D97-AF65-F5344CB8AC3E}">
        <p14:creationId xmlns:p14="http://schemas.microsoft.com/office/powerpoint/2010/main" val="23096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F9C3B-1335-AB49-9154-0E3C879F1300}" type="slidenum">
              <a:rPr lang="en-US" smtClean="0"/>
              <a:pPr/>
              <a:t>18</a:t>
            </a:fld>
            <a:endParaRPr lang="en-US"/>
          </a:p>
        </p:txBody>
      </p:sp>
    </p:spTree>
    <p:extLst>
      <p:ext uri="{BB962C8B-B14F-4D97-AF65-F5344CB8AC3E}">
        <p14:creationId xmlns:p14="http://schemas.microsoft.com/office/powerpoint/2010/main" val="536376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B69B2-9D9E-4942-BB12-449EABBB826B}" type="slidenum">
              <a:rPr lang="en-US" smtClean="0"/>
              <a:t>19</a:t>
            </a:fld>
            <a:endParaRPr lang="en-US"/>
          </a:p>
        </p:txBody>
      </p:sp>
    </p:spTree>
    <p:extLst>
      <p:ext uri="{BB962C8B-B14F-4D97-AF65-F5344CB8AC3E}">
        <p14:creationId xmlns:p14="http://schemas.microsoft.com/office/powerpoint/2010/main" val="159263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 ref">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2" y="1828800"/>
            <a:ext cx="17170979" cy="7359650"/>
          </a:xfrm>
          <a:prstGeom prst="rect">
            <a:avLst/>
          </a:prstGeom>
        </p:spPr>
        <p:txBody>
          <a:bodyPr lIns="114286" tIns="57144" rIns="114286" bIns="57144"/>
          <a:lstStyle>
            <a:lvl1pPr>
              <a:spcBef>
                <a:spcPts val="0"/>
              </a:spcBef>
              <a:spcAft>
                <a:spcPts val="1500"/>
              </a:spcAft>
              <a:defRPr sz="4000">
                <a:solidFill>
                  <a:schemeClr val="bg1"/>
                </a:solidFill>
              </a:defRPr>
            </a:lvl1pPr>
            <a:lvl2pPr>
              <a:spcBef>
                <a:spcPts val="0"/>
              </a:spcBef>
              <a:spcAft>
                <a:spcPts val="1500"/>
              </a:spcAft>
              <a:defRPr sz="3600">
                <a:solidFill>
                  <a:schemeClr val="bg1"/>
                </a:solidFill>
              </a:defRPr>
            </a:lvl2pPr>
            <a:lvl3pPr>
              <a:spcBef>
                <a:spcPts val="0"/>
              </a:spcBef>
              <a:spcAft>
                <a:spcPts val="1500"/>
              </a:spcAft>
              <a:defRPr sz="3200">
                <a:solidFill>
                  <a:schemeClr val="bg1"/>
                </a:solidFill>
              </a:defRPr>
            </a:lvl3pPr>
            <a:lvl4pPr>
              <a:spcBef>
                <a:spcPts val="0"/>
              </a:spcBef>
              <a:spcAft>
                <a:spcPts val="1500"/>
              </a:spcAft>
              <a:defRPr sz="2400">
                <a:solidFill>
                  <a:schemeClr val="bg1"/>
                </a:solidFill>
              </a:defRPr>
            </a:lvl4pPr>
            <a:lvl5pPr>
              <a:spcBef>
                <a:spcPts val="0"/>
              </a:spcBef>
              <a:spcAft>
                <a:spcPts val="1500"/>
              </a:spcAft>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1908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348933"/>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348933"/>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8"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0169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800" b="1">
                <a:solidFill>
                  <a:schemeClr val="bg1"/>
                </a:solidFill>
              </a:defRPr>
            </a:lvl1pPr>
          </a:lstStyle>
          <a:p>
            <a:r>
              <a:rPr lang="en-US"/>
              <a:t>Click to edit Master title style</a:t>
            </a:r>
          </a:p>
        </p:txBody>
      </p:sp>
      <p:sp>
        <p:nvSpPr>
          <p:cNvPr id="3" name="Content Placeholder 2"/>
          <p:cNvSpPr>
            <a:spLocks noGrp="1"/>
          </p:cNvSpPr>
          <p:nvPr>
            <p:ph idx="1"/>
          </p:nvPr>
        </p:nvSpPr>
        <p:spPr>
          <a:xfrm>
            <a:off x="571502" y="1828800"/>
            <a:ext cx="17170979" cy="7772400"/>
          </a:xfrm>
          <a:prstGeom prst="rect">
            <a:avLst/>
          </a:prstGeom>
        </p:spPr>
        <p:txBody>
          <a:bodyPr lIns="114286" tIns="57144" rIns="114286" bIns="57144"/>
          <a:lstStyle>
            <a:lvl1pPr>
              <a:spcBef>
                <a:spcPts val="0"/>
              </a:spcBef>
              <a:spcAft>
                <a:spcPts val="1500"/>
              </a:spcAft>
              <a:defRPr sz="4000">
                <a:solidFill>
                  <a:schemeClr val="bg1"/>
                </a:solidFill>
              </a:defRPr>
            </a:lvl1pPr>
            <a:lvl2pPr>
              <a:spcBef>
                <a:spcPts val="0"/>
              </a:spcBef>
              <a:spcAft>
                <a:spcPts val="1500"/>
              </a:spcAft>
              <a:defRPr sz="3600">
                <a:solidFill>
                  <a:schemeClr val="bg1"/>
                </a:solidFill>
              </a:defRPr>
            </a:lvl2pPr>
            <a:lvl3pPr>
              <a:spcBef>
                <a:spcPts val="0"/>
              </a:spcBef>
              <a:spcAft>
                <a:spcPts val="1500"/>
              </a:spcAft>
              <a:defRPr sz="3200">
                <a:solidFill>
                  <a:schemeClr val="bg1"/>
                </a:solidFill>
              </a:defRPr>
            </a:lvl3pPr>
            <a:lvl4pPr>
              <a:spcBef>
                <a:spcPts val="0"/>
              </a:spcBef>
              <a:spcAft>
                <a:spcPts val="1500"/>
              </a:spcAft>
              <a:defRPr sz="2400">
                <a:solidFill>
                  <a:schemeClr val="bg1"/>
                </a:solidFill>
              </a:defRPr>
            </a:lvl4pPr>
            <a:lvl5pPr>
              <a:spcBef>
                <a:spcPts val="0"/>
              </a:spcBef>
              <a:spcAft>
                <a:spcPts val="1500"/>
              </a:spcAft>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6341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14286" tIns="57144" rIns="114286" bIns="57144"/>
          <a:lstStyle>
            <a:lvl1pPr>
              <a:defRPr sz="4800" b="1">
                <a:solidFill>
                  <a:schemeClr val="bg1"/>
                </a:solidFill>
              </a:defRPr>
            </a:lvl1pPr>
          </a:lstStyle>
          <a:p>
            <a:r>
              <a:rPr lang="en-US"/>
              <a:t>Click to edit Master title style</a:t>
            </a:r>
          </a:p>
        </p:txBody>
      </p:sp>
      <p:sp>
        <p:nvSpPr>
          <p:cNvPr id="3"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66590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545526" y="1846867"/>
            <a:ext cx="17196956" cy="3874028"/>
          </a:xfrm>
          <a:prstGeom prst="rect">
            <a:avLst/>
          </a:prstGeom>
        </p:spPr>
        <p:txBody>
          <a:bodyPr lIns="114300" tIns="57150" rIns="114300" bIns="57150" anchor="b"/>
          <a:lstStyle>
            <a:lvl1pPr algn="ctr">
              <a:lnSpc>
                <a:spcPct val="100000"/>
              </a:lnSpc>
              <a:defRPr sz="6000" b="1" i="1">
                <a:latin typeface="+mj-lt"/>
              </a:defRPr>
            </a:lvl1pPr>
          </a:lstStyle>
          <a:p>
            <a:r>
              <a:rPr lang="en-US"/>
              <a:t>Click to edit Master title style</a:t>
            </a:r>
          </a:p>
        </p:txBody>
      </p:sp>
      <p:sp>
        <p:nvSpPr>
          <p:cNvPr id="7" name="Text Placeholder 6"/>
          <p:cNvSpPr>
            <a:spLocks noGrp="1"/>
          </p:cNvSpPr>
          <p:nvPr>
            <p:ph type="body" sz="quarter" idx="10"/>
          </p:nvPr>
        </p:nvSpPr>
        <p:spPr>
          <a:xfrm>
            <a:off x="574389" y="5888542"/>
            <a:ext cx="17110364" cy="722588"/>
          </a:xfrm>
          <a:prstGeom prst="rect">
            <a:avLst/>
          </a:prstGeom>
        </p:spPr>
        <p:txBody>
          <a:bodyPr lIns="114300" tIns="57150" rIns="114300" bIns="57150" anchor="b"/>
          <a:lstStyle>
            <a:lvl1pPr marL="0" indent="0" algn="ctr">
              <a:spcBef>
                <a:spcPts val="0"/>
              </a:spcBef>
              <a:buNone/>
              <a:defRPr sz="3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574387" y="6557553"/>
            <a:ext cx="17138993" cy="2672764"/>
          </a:xfrm>
          <a:prstGeom prst="rect">
            <a:avLst/>
          </a:prstGeom>
        </p:spPr>
        <p:txBody>
          <a:bodyPr lIns="114300" tIns="57150" rIns="114300" bIns="57150"/>
          <a:lstStyle>
            <a:lvl1pPr marL="0" indent="0" algn="ctr">
              <a:spcBef>
                <a:spcPts val="0"/>
              </a:spcBef>
              <a:buNone/>
              <a:defRPr sz="2800">
                <a:solidFill>
                  <a:schemeClr val="bg1"/>
                </a:solidFill>
              </a:defRPr>
            </a:lvl1pPr>
            <a:lvl2pPr marL="571433" indent="0">
              <a:buNone/>
              <a:defRPr>
                <a:solidFill>
                  <a:schemeClr val="bg1"/>
                </a:solidFill>
              </a:defRPr>
            </a:lvl2pPr>
            <a:lvl3pPr marL="1142865" indent="0">
              <a:buNone/>
              <a:defRPr>
                <a:solidFill>
                  <a:schemeClr val="bg1"/>
                </a:solidFill>
              </a:defRPr>
            </a:lvl3pPr>
            <a:lvl4pPr marL="1714298" indent="0">
              <a:buNone/>
              <a:defRPr>
                <a:solidFill>
                  <a:schemeClr val="bg1"/>
                </a:solidFill>
              </a:defRPr>
            </a:lvl4pPr>
            <a:lvl5pPr marL="2285733"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0462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a:t>Click to edit Master title style</a:t>
            </a:r>
          </a:p>
        </p:txBody>
      </p:sp>
      <p:sp>
        <p:nvSpPr>
          <p:cNvPr id="4" name="Content Placeholder 3"/>
          <p:cNvSpPr>
            <a:spLocks noGrp="1"/>
          </p:cNvSpPr>
          <p:nvPr>
            <p:ph sz="half" idx="2"/>
          </p:nvPr>
        </p:nvSpPr>
        <p:spPr>
          <a:xfrm>
            <a:off x="571500" y="1839517"/>
            <a:ext cx="8449080" cy="7765096"/>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9290079" y="1839517"/>
            <a:ext cx="8452400" cy="7765096"/>
          </a:xfrm>
          <a:prstGeom prst="rect">
            <a:avLst/>
          </a:prstGeom>
        </p:spPr>
        <p:txBody>
          <a:bodyPr lIns="114300" tIns="57150" rIns="114300" bIns="57150"/>
          <a:lstStyle>
            <a:lvl1pPr>
              <a:defRPr sz="3600">
                <a:solidFill>
                  <a:schemeClr val="bg1"/>
                </a:solidFill>
              </a:defRPr>
            </a:lvl1pPr>
            <a:lvl2pPr>
              <a:defRPr sz="28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0"/>
          </p:nvPr>
        </p:nvSpPr>
        <p:spPr>
          <a:xfrm>
            <a:off x="574390" y="9745267"/>
            <a:ext cx="17168091" cy="384128"/>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22059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18288000" cy="1708448"/>
          </a:xfrm>
        </p:spPr>
        <p:txBody>
          <a:bodyPr/>
          <a:lstStyle>
            <a:lvl1pPr>
              <a:defRPr sz="5200">
                <a:solidFill>
                  <a:srgbClr val="14467E"/>
                </a:solidFill>
              </a:defRPr>
            </a:lvl1pPr>
          </a:lstStyle>
          <a:p>
            <a:r>
              <a:rPr lang="en-US" dirty="0"/>
              <a:t>Click to edit Master title style</a:t>
            </a:r>
          </a:p>
        </p:txBody>
      </p:sp>
      <p:sp>
        <p:nvSpPr>
          <p:cNvPr id="3" name="Content Placeholder 2"/>
          <p:cNvSpPr>
            <a:spLocks noGrp="1"/>
          </p:cNvSpPr>
          <p:nvPr>
            <p:ph idx="1"/>
          </p:nvPr>
        </p:nvSpPr>
        <p:spPr>
          <a:xfrm>
            <a:off x="609600" y="2263180"/>
            <a:ext cx="17068800" cy="6842720"/>
          </a:xfrm>
        </p:spPr>
        <p:txBody>
          <a:bodyPr/>
          <a:lstStyle>
            <a:lvl1pPr>
              <a:defRPr sz="4800">
                <a:solidFill>
                  <a:schemeClr val="tx1"/>
                </a:solidFill>
              </a:defRPr>
            </a:lvl1pPr>
            <a:lvl2pPr>
              <a:defRPr sz="4400">
                <a:solidFill>
                  <a:schemeClr val="tx1"/>
                </a:solidFill>
              </a:defRPr>
            </a:lvl2pPr>
            <a:lvl3pPr marL="2286000" indent="-457200">
              <a:buFont typeface="Courier New" panose="02070309020205020404" pitchFamily="49" charset="0"/>
              <a:buChar char="o"/>
              <a:defRPr sz="4000">
                <a:solidFill>
                  <a:schemeClr val="tx1"/>
                </a:solidFill>
              </a:defRPr>
            </a:lvl3pPr>
            <a:lvl4pPr marL="3314700" indent="-571500">
              <a:buFont typeface="Arial" panose="020B0604020202020204" pitchFamily="34" charset="0"/>
              <a:buChar char="•"/>
              <a:defRPr sz="3600">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7164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6701"/>
            <a:ext cx="18288000" cy="1812118"/>
          </a:xfrm>
        </p:spPr>
        <p:txBody>
          <a:bodyPr/>
          <a:lstStyle/>
          <a:p>
            <a:r>
              <a:rPr lang="en-US" dirty="0"/>
              <a:t>Click to edit Master title style</a:t>
            </a:r>
          </a:p>
        </p:txBody>
      </p:sp>
      <p:sp>
        <p:nvSpPr>
          <p:cNvPr id="3" name="Content Placeholder 2"/>
          <p:cNvSpPr>
            <a:spLocks noGrp="1"/>
          </p:cNvSpPr>
          <p:nvPr>
            <p:ph sz="half" idx="1"/>
          </p:nvPr>
        </p:nvSpPr>
        <p:spPr>
          <a:xfrm>
            <a:off x="1371600" y="5143500"/>
            <a:ext cx="7620000" cy="3489920"/>
          </a:xfrm>
        </p:spPr>
        <p:txBody>
          <a:bodyPr/>
          <a:lstStyle>
            <a:lvl1pPr marL="0" indent="0" algn="ctr">
              <a:buNone/>
              <a:defRPr sz="2400">
                <a:solidFill>
                  <a:schemeClr val="tx1"/>
                </a:solidFill>
              </a:defRPr>
            </a:lvl1pPr>
            <a:lvl2pPr marL="914400" indent="0">
              <a:buNone/>
              <a:defRPr sz="2400">
                <a:solidFill>
                  <a:schemeClr val="tx1"/>
                </a:solidFill>
              </a:defRPr>
            </a:lvl2pPr>
            <a:lvl3pPr marL="1828800" indent="0">
              <a:buNone/>
              <a:defRPr sz="2400">
                <a:solidFill>
                  <a:schemeClr val="tx1"/>
                </a:solidFill>
              </a:defRPr>
            </a:lvl3pPr>
            <a:lvl4pPr marL="2743200" indent="0">
              <a:buFont typeface="Arial" panose="020B0604020202020204" pitchFamily="34" charset="0"/>
              <a:buNone/>
              <a:defRPr sz="2400">
                <a:solidFill>
                  <a:schemeClr val="tx1"/>
                </a:solidFill>
              </a:defRPr>
            </a:lvl4pPr>
            <a:lvl5pPr marL="3657600" indent="0">
              <a:buNone/>
              <a:defRPr sz="2400">
                <a:solidFill>
                  <a:schemeClr val="tx1"/>
                </a:solidFill>
              </a:defRPr>
            </a:lvl5pPr>
            <a:lvl6pPr>
              <a:defRPr sz="3600"/>
            </a:lvl6pPr>
            <a:lvl7pPr>
              <a:defRPr sz="3600"/>
            </a:lvl7pPr>
            <a:lvl8pPr>
              <a:defRPr sz="3600"/>
            </a:lvl8pPr>
            <a:lvl9pPr>
              <a:defRPr sz="3600"/>
            </a:lvl9pPr>
          </a:lstStyle>
          <a:p>
            <a:pPr lvl="0"/>
            <a:r>
              <a:rPr lang="en-US" dirty="0"/>
              <a:t>Click to edit Master text styles</a:t>
            </a:r>
          </a:p>
        </p:txBody>
      </p:sp>
      <p:sp>
        <p:nvSpPr>
          <p:cNvPr id="4" name="Content Placeholder 3"/>
          <p:cNvSpPr>
            <a:spLocks noGrp="1"/>
          </p:cNvSpPr>
          <p:nvPr>
            <p:ph sz="half" idx="2"/>
          </p:nvPr>
        </p:nvSpPr>
        <p:spPr>
          <a:xfrm>
            <a:off x="9296400" y="5143500"/>
            <a:ext cx="7620000" cy="3489920"/>
          </a:xfrm>
        </p:spPr>
        <p:txBody>
          <a:bodyPr/>
          <a:lstStyle>
            <a:lvl1pPr marL="0" indent="0" algn="ctr">
              <a:buNone/>
              <a:defRPr sz="2400">
                <a:solidFill>
                  <a:schemeClr val="tx1"/>
                </a:solidFill>
              </a:defRPr>
            </a:lvl1pPr>
            <a:lvl2pPr marL="914400" indent="0" algn="ctr">
              <a:buNone/>
              <a:defRPr sz="2400">
                <a:solidFill>
                  <a:schemeClr val="tx1"/>
                </a:solidFill>
              </a:defRPr>
            </a:lvl2pPr>
            <a:lvl3pPr marL="1828800" indent="0" algn="ctr">
              <a:buNone/>
              <a:defRPr sz="2400">
                <a:solidFill>
                  <a:schemeClr val="tx1"/>
                </a:solidFill>
              </a:defRPr>
            </a:lvl3pPr>
            <a:lvl4pPr marL="2743200" indent="0" algn="ctr">
              <a:buFont typeface="Arial" panose="020B0604020202020204" pitchFamily="34" charset="0"/>
              <a:buNone/>
              <a:defRPr sz="2400">
                <a:solidFill>
                  <a:schemeClr val="tx1"/>
                </a:solidFill>
              </a:defRPr>
            </a:lvl4pPr>
            <a:lvl5pPr marL="3657600" indent="0" algn="ctr">
              <a:buNone/>
              <a:defRPr sz="2400">
                <a:solidFill>
                  <a:schemeClr val="tx1"/>
                </a:solidFill>
              </a:defRPr>
            </a:lvl5pPr>
            <a:lvl6pPr>
              <a:defRPr sz="3600"/>
            </a:lvl6pPr>
            <a:lvl7pPr>
              <a:defRPr sz="3600"/>
            </a:lvl7pPr>
            <a:lvl8pPr>
              <a:defRPr sz="3600"/>
            </a:lvl8pPr>
            <a:lvl9pPr>
              <a:defRPr sz="3600"/>
            </a:lvl9pPr>
          </a:lstStyle>
          <a:p>
            <a:pPr lvl="0"/>
            <a:r>
              <a:rPr lang="en-US" dirty="0"/>
              <a:t>Click to edit Master text styles</a:t>
            </a:r>
          </a:p>
        </p:txBody>
      </p:sp>
      <p:sp>
        <p:nvSpPr>
          <p:cNvPr id="6" name="Footer Placeholder 1"/>
          <p:cNvSpPr>
            <a:spLocks noGrp="1"/>
          </p:cNvSpPr>
          <p:nvPr>
            <p:ph type="ftr" sz="quarter" idx="3"/>
          </p:nvPr>
        </p:nvSpPr>
        <p:spPr>
          <a:xfrm>
            <a:off x="8423920" y="8887916"/>
            <a:ext cx="6480720" cy="1399084"/>
          </a:xfrm>
          <a:prstGeom prst="rect">
            <a:avLst/>
          </a:prstGeom>
        </p:spPr>
        <p:txBody>
          <a:bodyPr vert="horz" lIns="91440" tIns="45720" rIns="91440" bIns="45720" rtlCol="0" anchor="ctr"/>
          <a:lstStyle>
            <a:lvl1pPr algn="ctr">
              <a:defRPr sz="2400">
                <a:solidFill>
                  <a:srgbClr val="FFFFFF"/>
                </a:solidFill>
              </a:defRPr>
            </a:lvl1pPr>
          </a:lstStyle>
          <a:p>
            <a:endParaRPr lang="en-US" dirty="0"/>
          </a:p>
        </p:txBody>
      </p:sp>
    </p:spTree>
    <p:extLst>
      <p:ext uri="{BB962C8B-B14F-4D97-AF65-F5344CB8AC3E}">
        <p14:creationId xmlns:p14="http://schemas.microsoft.com/office/powerpoint/2010/main" val="40015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18288000" cy="1708448"/>
          </a:xfrm>
        </p:spPr>
        <p:txBody>
          <a:bodyPr/>
          <a:lstStyle>
            <a:lvl1pPr>
              <a:defRPr sz="5200">
                <a:solidFill>
                  <a:srgbClr val="14467E"/>
                </a:solidFill>
              </a:defRPr>
            </a:lvl1pPr>
          </a:lstStyle>
          <a:p>
            <a:r>
              <a:rPr lang="en-US" dirty="0"/>
              <a:t>Click to edit Master title style</a:t>
            </a:r>
          </a:p>
        </p:txBody>
      </p:sp>
    </p:spTree>
    <p:extLst>
      <p:ext uri="{BB962C8B-B14F-4D97-AF65-F5344CB8AC3E}">
        <p14:creationId xmlns:p14="http://schemas.microsoft.com/office/powerpoint/2010/main" val="80126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545526" y="1846867"/>
            <a:ext cx="17196956" cy="3874028"/>
          </a:xfrm>
          <a:prstGeom prst="rect">
            <a:avLst/>
          </a:prstGeom>
        </p:spPr>
        <p:txBody>
          <a:bodyPr lIns="114300" tIns="57150" rIns="114300" bIns="57150" anchor="b"/>
          <a:lstStyle>
            <a:lvl1pPr algn="ctr">
              <a:lnSpc>
                <a:spcPct val="100000"/>
              </a:lnSpc>
              <a:defRPr sz="6000" b="1" i="1">
                <a:latin typeface="+mj-lt"/>
              </a:defRPr>
            </a:lvl1pPr>
          </a:lstStyle>
          <a:p>
            <a:r>
              <a:rPr lang="en-US" dirty="0"/>
              <a:t>Click to edit Master title style</a:t>
            </a:r>
          </a:p>
        </p:txBody>
      </p:sp>
      <p:sp>
        <p:nvSpPr>
          <p:cNvPr id="7" name="Text Placeholder 6"/>
          <p:cNvSpPr>
            <a:spLocks noGrp="1"/>
          </p:cNvSpPr>
          <p:nvPr>
            <p:ph type="body" sz="quarter" idx="10"/>
          </p:nvPr>
        </p:nvSpPr>
        <p:spPr>
          <a:xfrm>
            <a:off x="574389" y="5888542"/>
            <a:ext cx="17110364" cy="722588"/>
          </a:xfrm>
          <a:prstGeom prst="rect">
            <a:avLst/>
          </a:prstGeom>
        </p:spPr>
        <p:txBody>
          <a:bodyPr lIns="114300" tIns="57150" rIns="114300" bIns="57150" anchor="b"/>
          <a:lstStyle>
            <a:lvl1pPr marL="0" indent="0" algn="ctr">
              <a:spcBef>
                <a:spcPts val="0"/>
              </a:spcBef>
              <a:buNone/>
              <a:defRPr sz="3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9" name="Text Placeholder 8"/>
          <p:cNvSpPr>
            <a:spLocks noGrp="1"/>
          </p:cNvSpPr>
          <p:nvPr>
            <p:ph type="body" sz="quarter" idx="11"/>
          </p:nvPr>
        </p:nvSpPr>
        <p:spPr>
          <a:xfrm>
            <a:off x="574387" y="6557553"/>
            <a:ext cx="17138993" cy="2672764"/>
          </a:xfrm>
          <a:prstGeom prst="rect">
            <a:avLst/>
          </a:prstGeom>
        </p:spPr>
        <p:txBody>
          <a:bodyPr lIns="114300" tIns="57150" rIns="114300" bIns="57150"/>
          <a:lstStyle>
            <a:lvl1pPr marL="0" indent="0" algn="ctr">
              <a:spcBef>
                <a:spcPts val="0"/>
              </a:spcBef>
              <a:buNone/>
              <a:defRPr sz="2800">
                <a:solidFill>
                  <a:schemeClr val="bg1"/>
                </a:solidFill>
              </a:defRPr>
            </a:lvl1pPr>
            <a:lvl2pPr marL="571433" indent="0">
              <a:buNone/>
              <a:defRPr>
                <a:solidFill>
                  <a:schemeClr val="bg1"/>
                </a:solidFill>
              </a:defRPr>
            </a:lvl2pPr>
            <a:lvl3pPr marL="1142865" indent="0">
              <a:buNone/>
              <a:defRPr>
                <a:solidFill>
                  <a:schemeClr val="bg1"/>
                </a:solidFill>
              </a:defRPr>
            </a:lvl3pPr>
            <a:lvl4pPr marL="1714298" indent="0">
              <a:buNone/>
              <a:defRPr>
                <a:solidFill>
                  <a:schemeClr val="bg1"/>
                </a:solidFill>
              </a:defRPr>
            </a:lvl4pPr>
            <a:lvl5pPr marL="2285733"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904629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Two Presenters">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545526" y="1846867"/>
            <a:ext cx="17196956" cy="3874028"/>
          </a:xfrm>
          <a:prstGeom prst="rect">
            <a:avLst/>
          </a:prstGeom>
        </p:spPr>
        <p:txBody>
          <a:bodyPr lIns="114300" tIns="57150" rIns="114300" bIns="57150" anchor="b"/>
          <a:lstStyle>
            <a:lvl1pPr algn="ctr">
              <a:lnSpc>
                <a:spcPct val="100000"/>
              </a:lnSpc>
              <a:defRPr sz="6000" b="1" i="1">
                <a:latin typeface="+mj-lt"/>
              </a:defRPr>
            </a:lvl1pPr>
          </a:lstStyle>
          <a:p>
            <a:r>
              <a:rPr lang="en-US" dirty="0"/>
              <a:t>Click to edit Master title style</a:t>
            </a:r>
          </a:p>
        </p:txBody>
      </p:sp>
      <p:sp>
        <p:nvSpPr>
          <p:cNvPr id="7" name="Text Placeholder 6"/>
          <p:cNvSpPr>
            <a:spLocks noGrp="1"/>
          </p:cNvSpPr>
          <p:nvPr>
            <p:ph type="body" sz="quarter" idx="10"/>
          </p:nvPr>
        </p:nvSpPr>
        <p:spPr>
          <a:xfrm>
            <a:off x="574389" y="5888542"/>
            <a:ext cx="8282799" cy="722588"/>
          </a:xfrm>
          <a:prstGeom prst="rect">
            <a:avLst/>
          </a:prstGeom>
        </p:spPr>
        <p:txBody>
          <a:bodyPr lIns="114300" tIns="57150" rIns="114300" bIns="57150" anchor="b"/>
          <a:lstStyle>
            <a:lvl1pPr marL="0" indent="0" algn="ctr">
              <a:buNone/>
              <a:defRPr sz="3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9" name="Text Placeholder 8"/>
          <p:cNvSpPr>
            <a:spLocks noGrp="1"/>
          </p:cNvSpPr>
          <p:nvPr>
            <p:ph type="body" sz="quarter" idx="11"/>
          </p:nvPr>
        </p:nvSpPr>
        <p:spPr>
          <a:xfrm>
            <a:off x="574387" y="6557553"/>
            <a:ext cx="8296658" cy="2672764"/>
          </a:xfrm>
          <a:prstGeom prst="rect">
            <a:avLst/>
          </a:prstGeom>
        </p:spPr>
        <p:txBody>
          <a:bodyPr lIns="114300" tIns="57150" rIns="114300" bIns="57150"/>
          <a:lstStyle>
            <a:lvl1pPr marL="0" indent="0" algn="ctr">
              <a:buNone/>
              <a:defRPr sz="2800">
                <a:solidFill>
                  <a:schemeClr val="bg1"/>
                </a:solidFill>
              </a:defRPr>
            </a:lvl1pPr>
            <a:lvl2pPr marL="571433" indent="0">
              <a:buNone/>
              <a:defRPr>
                <a:solidFill>
                  <a:schemeClr val="bg1"/>
                </a:solidFill>
              </a:defRPr>
            </a:lvl2pPr>
            <a:lvl3pPr marL="1142865" indent="0">
              <a:buNone/>
              <a:defRPr>
                <a:solidFill>
                  <a:schemeClr val="bg1"/>
                </a:solidFill>
              </a:defRPr>
            </a:lvl3pPr>
            <a:lvl4pPr marL="1714298" indent="0">
              <a:buNone/>
              <a:defRPr>
                <a:solidFill>
                  <a:schemeClr val="bg1"/>
                </a:solidFill>
              </a:defRPr>
            </a:lvl4pPr>
            <a:lvl5pPr marL="2285733" indent="0">
              <a:buNone/>
              <a:defRPr>
                <a:solidFill>
                  <a:schemeClr val="bg1"/>
                </a:solidFill>
              </a:defRPr>
            </a:lvl5pPr>
          </a:lstStyle>
          <a:p>
            <a:pPr lvl="0"/>
            <a:r>
              <a:rPr lang="en-US" dirty="0"/>
              <a:t>Click to edit Master text styles</a:t>
            </a:r>
          </a:p>
        </p:txBody>
      </p:sp>
      <p:sp>
        <p:nvSpPr>
          <p:cNvPr id="6" name="Text Placeholder 6"/>
          <p:cNvSpPr>
            <a:spLocks noGrp="1"/>
          </p:cNvSpPr>
          <p:nvPr>
            <p:ph type="body" sz="quarter" idx="12"/>
          </p:nvPr>
        </p:nvSpPr>
        <p:spPr>
          <a:xfrm>
            <a:off x="9326017" y="5888542"/>
            <a:ext cx="8282799" cy="722588"/>
          </a:xfrm>
          <a:prstGeom prst="rect">
            <a:avLst/>
          </a:prstGeom>
        </p:spPr>
        <p:txBody>
          <a:bodyPr lIns="114300" tIns="57150" rIns="114300" bIns="57150" anchor="b"/>
          <a:lstStyle>
            <a:lvl1pPr marL="0" indent="0" algn="ctr">
              <a:buNone/>
              <a:defRPr sz="3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8" name="Text Placeholder 8"/>
          <p:cNvSpPr>
            <a:spLocks noGrp="1"/>
          </p:cNvSpPr>
          <p:nvPr>
            <p:ph type="body" sz="quarter" idx="13"/>
          </p:nvPr>
        </p:nvSpPr>
        <p:spPr>
          <a:xfrm>
            <a:off x="9326015" y="6557553"/>
            <a:ext cx="8296658" cy="2672764"/>
          </a:xfrm>
          <a:prstGeom prst="rect">
            <a:avLst/>
          </a:prstGeom>
        </p:spPr>
        <p:txBody>
          <a:bodyPr lIns="114300" tIns="57150" rIns="114300" bIns="57150"/>
          <a:lstStyle>
            <a:lvl1pPr marL="0" indent="0" algn="ctr">
              <a:buNone/>
              <a:defRPr sz="2800">
                <a:solidFill>
                  <a:schemeClr val="bg1"/>
                </a:solidFill>
              </a:defRPr>
            </a:lvl1pPr>
            <a:lvl2pPr marL="571433" indent="0">
              <a:buNone/>
              <a:defRPr>
                <a:solidFill>
                  <a:schemeClr val="bg1"/>
                </a:solidFill>
              </a:defRPr>
            </a:lvl2pPr>
            <a:lvl3pPr marL="1142865" indent="0">
              <a:buNone/>
              <a:defRPr>
                <a:solidFill>
                  <a:schemeClr val="bg1"/>
                </a:solidFill>
              </a:defRPr>
            </a:lvl3pPr>
            <a:lvl4pPr marL="1714298" indent="0">
              <a:buNone/>
              <a:defRPr>
                <a:solidFill>
                  <a:schemeClr val="bg1"/>
                </a:solidFill>
              </a:defRPr>
            </a:lvl4pPr>
            <a:lvl5pPr marL="2285733"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82549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2" y="1828800"/>
            <a:ext cx="17170979" cy="7359650"/>
          </a:xfrm>
          <a:prstGeom prst="rect">
            <a:avLst/>
          </a:prstGeom>
        </p:spPr>
        <p:txBody>
          <a:bodyPr lIns="114286" tIns="57144" rIns="114286" bIns="57144"/>
          <a:lstStyle>
            <a:lvl1pPr>
              <a:spcBef>
                <a:spcPts val="0"/>
              </a:spcBef>
              <a:spcAft>
                <a:spcPts val="1500"/>
              </a:spcAft>
              <a:defRPr sz="4000">
                <a:solidFill>
                  <a:schemeClr val="bg1"/>
                </a:solidFill>
              </a:defRPr>
            </a:lvl1pPr>
            <a:lvl2pPr>
              <a:spcBef>
                <a:spcPts val="0"/>
              </a:spcBef>
              <a:spcAft>
                <a:spcPts val="1500"/>
              </a:spcAft>
              <a:defRPr sz="3600">
                <a:solidFill>
                  <a:schemeClr val="bg1"/>
                </a:solidFill>
              </a:defRPr>
            </a:lvl2pPr>
            <a:lvl3pPr>
              <a:spcBef>
                <a:spcPts val="0"/>
              </a:spcBef>
              <a:spcAft>
                <a:spcPts val="1500"/>
              </a:spcAft>
              <a:defRPr sz="3200">
                <a:solidFill>
                  <a:schemeClr val="bg1"/>
                </a:solidFill>
              </a:defRPr>
            </a:lvl3pPr>
            <a:lvl4pPr>
              <a:spcBef>
                <a:spcPts val="0"/>
              </a:spcBef>
              <a:spcAft>
                <a:spcPts val="1500"/>
              </a:spcAft>
              <a:defRPr sz="2400">
                <a:solidFill>
                  <a:schemeClr val="bg1"/>
                </a:solidFill>
              </a:defRPr>
            </a:lvl4pPr>
            <a:lvl5pPr>
              <a:spcBef>
                <a:spcPts val="0"/>
              </a:spcBef>
              <a:spcAft>
                <a:spcPts val="1500"/>
              </a:spcAft>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5" name="Text Placeholder 5"/>
          <p:cNvSpPr>
            <a:spLocks noGrp="1"/>
          </p:cNvSpPr>
          <p:nvPr>
            <p:ph type="body" sz="quarter" idx="11"/>
          </p:nvPr>
        </p:nvSpPr>
        <p:spPr>
          <a:xfrm>
            <a:off x="574390" y="9329739"/>
            <a:ext cx="17168091" cy="39960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9870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 ref">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4742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4"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4953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 ref">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8649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ref + footnote">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4"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61964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vider Slide">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5627"/>
          <a:stretch/>
        </p:blipFill>
        <p:spPr bwMode="grayWhite">
          <a:xfrm>
            <a:off x="0" y="5107788"/>
            <a:ext cx="18288000" cy="5179219"/>
          </a:xfrm>
          <a:prstGeom prst="rect">
            <a:avLst/>
          </a:prstGeom>
        </p:spPr>
      </p:pic>
      <p:sp>
        <p:nvSpPr>
          <p:cNvPr id="3106" name="Rectangle 34"/>
          <p:cNvSpPr>
            <a:spLocks noGrp="1" noChangeArrowheads="1"/>
          </p:cNvSpPr>
          <p:nvPr>
            <p:ph type="ctrTitle" sz="quarter"/>
          </p:nvPr>
        </p:nvSpPr>
        <p:spPr>
          <a:xfrm>
            <a:off x="571500" y="2814851"/>
            <a:ext cx="17145000" cy="1714500"/>
          </a:xfrm>
          <a:prstGeom prst="rect">
            <a:avLst/>
          </a:prstGeom>
        </p:spPr>
        <p:txBody>
          <a:bodyPr lIns="114286" tIns="57144" rIns="114286" bIns="57144" anchor="b"/>
          <a:lstStyle>
            <a:lvl1pPr>
              <a:defRPr sz="6000" b="1">
                <a:solidFill>
                  <a:schemeClr val="accent2"/>
                </a:solidFill>
              </a:defRPr>
            </a:lvl1pPr>
          </a:lstStyle>
          <a:p>
            <a:r>
              <a:rPr lang="en-US" dirty="0"/>
              <a:t>Click to edit Master title style</a:t>
            </a:r>
          </a:p>
        </p:txBody>
      </p:sp>
      <p:sp>
        <p:nvSpPr>
          <p:cNvPr id="3107" name="Rectangle 35"/>
          <p:cNvSpPr>
            <a:spLocks noGrp="1" noChangeArrowheads="1"/>
          </p:cNvSpPr>
          <p:nvPr>
            <p:ph type="subTitle" sz="quarter" idx="1"/>
          </p:nvPr>
        </p:nvSpPr>
        <p:spPr>
          <a:xfrm>
            <a:off x="571500" y="5504164"/>
            <a:ext cx="17145000" cy="2628900"/>
          </a:xfrm>
          <a:prstGeom prst="rect">
            <a:avLst/>
          </a:prstGeom>
        </p:spPr>
        <p:txBody>
          <a:bodyPr lIns="115068" tIns="57536" rIns="115068" bIns="57536"/>
          <a:lstStyle>
            <a:lvl1pPr marL="0" indent="0" algn="ctr">
              <a:buFont typeface="Wingdings" pitchFamily="2" charset="2"/>
              <a:buNone/>
              <a:defRPr>
                <a:solidFill>
                  <a:srgbClr val="FFFFFF"/>
                </a:solidFill>
              </a:defRPr>
            </a:lvl1pPr>
          </a:lstStyle>
          <a:p>
            <a:r>
              <a:rPr lang="en-US" dirty="0"/>
              <a:t>Click to edit Master subtitle style</a:t>
            </a:r>
          </a:p>
        </p:txBody>
      </p:sp>
      <p:cxnSp>
        <p:nvCxnSpPr>
          <p:cNvPr id="5" name="Straight Connector 4"/>
          <p:cNvCxnSpPr/>
          <p:nvPr userDrawn="1"/>
        </p:nvCxnSpPr>
        <p:spPr>
          <a:xfrm>
            <a:off x="0" y="5125433"/>
            <a:ext cx="18288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11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71500" y="1839516"/>
            <a:ext cx="844908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571500" y="2799163"/>
            <a:ext cx="8449080" cy="6389287"/>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90079" y="1839516"/>
            <a:ext cx="845240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9290079" y="2799163"/>
            <a:ext cx="8452400" cy="6389287"/>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8"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24857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ref">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765096"/>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765096"/>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12205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bwMode="grayWhite">
          <a:xfrm>
            <a:off x="0" y="0"/>
            <a:ext cx="18288000" cy="10287000"/>
          </a:xfrm>
          <a:prstGeom prst="rect">
            <a:avLst/>
          </a:prstGeom>
        </p:spPr>
      </p:pic>
    </p:spTree>
    <p:extLst>
      <p:ext uri="{BB962C8B-B14F-4D97-AF65-F5344CB8AC3E}">
        <p14:creationId xmlns:p14="http://schemas.microsoft.com/office/powerpoint/2010/main" val="68397638"/>
      </p:ext>
    </p:extLst>
  </p:cSld>
  <p:clrMap bg1="lt1" tx1="dk1" bg2="lt2" tx2="dk2" accent1="accent1" accent2="accent2" accent3="accent3" accent4="accent4" accent5="accent5" accent6="accent6" hlink="hlink" folHlink="folHlink"/>
  <p:sldLayoutIdLst>
    <p:sldLayoutId id="2147483740" r:id="rId1"/>
    <p:sldLayoutId id="2147483723" r:id="rId2"/>
    <p:sldLayoutId id="2147483739" r:id="rId3"/>
    <p:sldLayoutId id="2147483724" r:id="rId4"/>
    <p:sldLayoutId id="2147483720" r:id="rId5"/>
    <p:sldLayoutId id="2147483725" r:id="rId6"/>
    <p:sldLayoutId id="2147483655" r:id="rId7"/>
    <p:sldLayoutId id="2147483726" r:id="rId8"/>
    <p:sldLayoutId id="2147483721" r:id="rId9"/>
    <p:sldLayoutId id="2147483727"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ctr" defTabSz="571433" rtl="0" eaLnBrk="1" latinLnBrk="0" hangingPunct="1">
        <a:spcBef>
          <a:spcPct val="0"/>
        </a:spcBef>
        <a:buNone/>
        <a:defRPr sz="5400" kern="1200">
          <a:solidFill>
            <a:schemeClr val="tx1"/>
          </a:solidFill>
          <a:latin typeface="+mj-lt"/>
          <a:ea typeface="+mj-ea"/>
          <a:cs typeface="+mj-cs"/>
        </a:defRPr>
      </a:lvl1pPr>
    </p:titleStyle>
    <p:bodyStyle>
      <a:lvl1pPr marL="428574" indent="-428574" algn="l" defTabSz="571433" rtl="0" eaLnBrk="1" latinLnBrk="0" hangingPunct="1">
        <a:spcBef>
          <a:spcPct val="20000"/>
        </a:spcBef>
        <a:buFont typeface="Arial"/>
        <a:buChar char="•"/>
        <a:defRPr sz="4000" kern="1200">
          <a:solidFill>
            <a:schemeClr val="tx1"/>
          </a:solidFill>
          <a:latin typeface="+mn-lt"/>
          <a:ea typeface="+mn-ea"/>
          <a:cs typeface="+mn-cs"/>
        </a:defRPr>
      </a:lvl1pPr>
      <a:lvl2pPr marL="928579" indent="-357146" algn="l" defTabSz="571433" rtl="0" eaLnBrk="1" latinLnBrk="0" hangingPunct="1">
        <a:spcBef>
          <a:spcPct val="20000"/>
        </a:spcBef>
        <a:buFont typeface="Arial"/>
        <a:buChar char="–"/>
        <a:defRPr sz="3500" kern="1200">
          <a:solidFill>
            <a:schemeClr val="tx1"/>
          </a:solidFill>
          <a:latin typeface="+mn-lt"/>
          <a:ea typeface="+mn-ea"/>
          <a:cs typeface="+mn-cs"/>
        </a:defRPr>
      </a:lvl2pPr>
      <a:lvl3pPr marL="1428583" indent="-285718" algn="l" defTabSz="571433" rtl="0" eaLnBrk="1" latinLnBrk="0" hangingPunct="1">
        <a:spcBef>
          <a:spcPct val="20000"/>
        </a:spcBef>
        <a:buFont typeface="Arial"/>
        <a:buChar char="•"/>
        <a:defRPr sz="3100" kern="1200">
          <a:solidFill>
            <a:schemeClr val="tx1"/>
          </a:solidFill>
          <a:latin typeface="+mn-lt"/>
          <a:ea typeface="+mn-ea"/>
          <a:cs typeface="+mn-cs"/>
        </a:defRPr>
      </a:lvl3pPr>
      <a:lvl4pPr marL="2000015" indent="-285718" algn="l" defTabSz="571433" rtl="0" eaLnBrk="1" latinLnBrk="0" hangingPunct="1">
        <a:spcBef>
          <a:spcPct val="20000"/>
        </a:spcBef>
        <a:buFont typeface="Arial"/>
        <a:buChar char="–"/>
        <a:defRPr sz="2500" kern="1200">
          <a:solidFill>
            <a:schemeClr val="tx1"/>
          </a:solidFill>
          <a:latin typeface="+mn-lt"/>
          <a:ea typeface="+mn-ea"/>
          <a:cs typeface="+mn-cs"/>
        </a:defRPr>
      </a:lvl4pPr>
      <a:lvl5pPr marL="2571450" indent="-285718" algn="l" defTabSz="571433" rtl="0" eaLnBrk="1" latinLnBrk="0" hangingPunct="1">
        <a:spcBef>
          <a:spcPct val="20000"/>
        </a:spcBef>
        <a:buFont typeface="Arial"/>
        <a:buChar char="»"/>
        <a:defRPr sz="2500" kern="1200">
          <a:solidFill>
            <a:schemeClr val="tx1"/>
          </a:solidFill>
          <a:latin typeface="+mn-lt"/>
          <a:ea typeface="+mn-ea"/>
          <a:cs typeface="+mn-cs"/>
        </a:defRPr>
      </a:lvl5pPr>
      <a:lvl6pPr marL="3142883" indent="-285718" algn="l" defTabSz="571433" rtl="0" eaLnBrk="1" latinLnBrk="0" hangingPunct="1">
        <a:spcBef>
          <a:spcPct val="20000"/>
        </a:spcBef>
        <a:buFont typeface="Arial"/>
        <a:buChar char="•"/>
        <a:defRPr sz="2500" kern="1200">
          <a:solidFill>
            <a:schemeClr val="tx1"/>
          </a:solidFill>
          <a:latin typeface="+mn-lt"/>
          <a:ea typeface="+mn-ea"/>
          <a:cs typeface="+mn-cs"/>
        </a:defRPr>
      </a:lvl6pPr>
      <a:lvl7pPr marL="3714315" indent="-285718" algn="l" defTabSz="571433" rtl="0" eaLnBrk="1" latinLnBrk="0" hangingPunct="1">
        <a:spcBef>
          <a:spcPct val="20000"/>
        </a:spcBef>
        <a:buFont typeface="Arial"/>
        <a:buChar char="•"/>
        <a:defRPr sz="2500" kern="1200">
          <a:solidFill>
            <a:schemeClr val="tx1"/>
          </a:solidFill>
          <a:latin typeface="+mn-lt"/>
          <a:ea typeface="+mn-ea"/>
          <a:cs typeface="+mn-cs"/>
        </a:defRPr>
      </a:lvl7pPr>
      <a:lvl8pPr marL="4285750" indent="-285718" algn="l" defTabSz="571433" rtl="0" eaLnBrk="1" latinLnBrk="0" hangingPunct="1">
        <a:spcBef>
          <a:spcPct val="20000"/>
        </a:spcBef>
        <a:buFont typeface="Arial"/>
        <a:buChar char="•"/>
        <a:defRPr sz="2500" kern="1200">
          <a:solidFill>
            <a:schemeClr val="tx1"/>
          </a:solidFill>
          <a:latin typeface="+mn-lt"/>
          <a:ea typeface="+mn-ea"/>
          <a:cs typeface="+mn-cs"/>
        </a:defRPr>
      </a:lvl8pPr>
      <a:lvl9pPr marL="4857183" indent="-285718" algn="l" defTabSz="571433"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1433" rtl="0" eaLnBrk="1" latinLnBrk="0" hangingPunct="1">
        <a:defRPr sz="2300" kern="1200">
          <a:solidFill>
            <a:schemeClr val="tx1"/>
          </a:solidFill>
          <a:latin typeface="+mn-lt"/>
          <a:ea typeface="+mn-ea"/>
          <a:cs typeface="+mn-cs"/>
        </a:defRPr>
      </a:lvl1pPr>
      <a:lvl2pPr marL="571433" algn="l" defTabSz="571433" rtl="0" eaLnBrk="1" latinLnBrk="0" hangingPunct="1">
        <a:defRPr sz="2300" kern="1200">
          <a:solidFill>
            <a:schemeClr val="tx1"/>
          </a:solidFill>
          <a:latin typeface="+mn-lt"/>
          <a:ea typeface="+mn-ea"/>
          <a:cs typeface="+mn-cs"/>
        </a:defRPr>
      </a:lvl2pPr>
      <a:lvl3pPr marL="1142868" algn="l" defTabSz="571433" rtl="0" eaLnBrk="1" latinLnBrk="0" hangingPunct="1">
        <a:defRPr sz="2300" kern="1200">
          <a:solidFill>
            <a:schemeClr val="tx1"/>
          </a:solidFill>
          <a:latin typeface="+mn-lt"/>
          <a:ea typeface="+mn-ea"/>
          <a:cs typeface="+mn-cs"/>
        </a:defRPr>
      </a:lvl3pPr>
      <a:lvl4pPr marL="1714300" algn="l" defTabSz="571433" rtl="0" eaLnBrk="1" latinLnBrk="0" hangingPunct="1">
        <a:defRPr sz="2300" kern="1200">
          <a:solidFill>
            <a:schemeClr val="tx1"/>
          </a:solidFill>
          <a:latin typeface="+mn-lt"/>
          <a:ea typeface="+mn-ea"/>
          <a:cs typeface="+mn-cs"/>
        </a:defRPr>
      </a:lvl4pPr>
      <a:lvl5pPr marL="2285733" algn="l" defTabSz="571433" rtl="0" eaLnBrk="1" latinLnBrk="0" hangingPunct="1">
        <a:defRPr sz="2300" kern="1200">
          <a:solidFill>
            <a:schemeClr val="tx1"/>
          </a:solidFill>
          <a:latin typeface="+mn-lt"/>
          <a:ea typeface="+mn-ea"/>
          <a:cs typeface="+mn-cs"/>
        </a:defRPr>
      </a:lvl5pPr>
      <a:lvl6pPr marL="2857165" algn="l" defTabSz="571433" rtl="0" eaLnBrk="1" latinLnBrk="0" hangingPunct="1">
        <a:defRPr sz="2300" kern="1200">
          <a:solidFill>
            <a:schemeClr val="tx1"/>
          </a:solidFill>
          <a:latin typeface="+mn-lt"/>
          <a:ea typeface="+mn-ea"/>
          <a:cs typeface="+mn-cs"/>
        </a:defRPr>
      </a:lvl6pPr>
      <a:lvl7pPr marL="3428600" algn="l" defTabSz="571433" rtl="0" eaLnBrk="1" latinLnBrk="0" hangingPunct="1">
        <a:defRPr sz="2300" kern="1200">
          <a:solidFill>
            <a:schemeClr val="tx1"/>
          </a:solidFill>
          <a:latin typeface="+mn-lt"/>
          <a:ea typeface="+mn-ea"/>
          <a:cs typeface="+mn-cs"/>
        </a:defRPr>
      </a:lvl7pPr>
      <a:lvl8pPr marL="4000033" algn="l" defTabSz="571433" rtl="0" eaLnBrk="1" latinLnBrk="0" hangingPunct="1">
        <a:defRPr sz="2300" kern="1200">
          <a:solidFill>
            <a:schemeClr val="tx1"/>
          </a:solidFill>
          <a:latin typeface="+mn-lt"/>
          <a:ea typeface="+mn-ea"/>
          <a:cs typeface="+mn-cs"/>
        </a:defRPr>
      </a:lvl8pPr>
      <a:lvl9pPr marL="4571465" algn="l" defTabSz="571433"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White">
          <a:xfrm>
            <a:off x="0" y="0"/>
            <a:ext cx="18288000" cy="10287000"/>
          </a:xfrm>
          <a:prstGeom prst="rect">
            <a:avLst/>
          </a:prstGeom>
        </p:spPr>
      </p:pic>
      <p:cxnSp>
        <p:nvCxnSpPr>
          <p:cNvPr id="3" name="Straight Connector 2"/>
          <p:cNvCxnSpPr/>
          <p:nvPr userDrawn="1"/>
        </p:nvCxnSpPr>
        <p:spPr>
          <a:xfrm>
            <a:off x="0" y="1571501"/>
            <a:ext cx="18288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516718"/>
      </p:ext>
    </p:extLst>
  </p:cSld>
  <p:clrMap bg1="lt1" tx1="dk1" bg2="lt2" tx2="dk2" accent1="accent1" accent2="accent2" accent3="accent3" accent4="accent4" accent5="accent5" accent6="accent6" hlink="hlink" folHlink="folHlink"/>
  <p:sldLayoutIdLst>
    <p:sldLayoutId id="2147483652" r:id="rId1"/>
    <p:sldLayoutId id="2147483722" r:id="rId2"/>
  </p:sldLayoutIdLst>
  <p:txStyles>
    <p:titleStyle>
      <a:lvl1pPr algn="l" defTabSz="571433" rtl="0" eaLnBrk="1" latinLnBrk="0" hangingPunct="1">
        <a:lnSpc>
          <a:spcPts val="9999"/>
        </a:lnSpc>
        <a:spcBef>
          <a:spcPct val="0"/>
        </a:spcBef>
        <a:buNone/>
        <a:defRPr sz="10000" b="0" i="0" kern="1200" baseline="0">
          <a:solidFill>
            <a:schemeClr val="bg1"/>
          </a:solidFill>
          <a:latin typeface="HelveticaNeueLT Pro 57 Cn"/>
          <a:ea typeface="+mj-ea"/>
          <a:cs typeface="HelveticaNeueLT Pro 57 Cn"/>
        </a:defRPr>
      </a:lvl1pPr>
    </p:titleStyle>
    <p:bodyStyle>
      <a:lvl1pPr marL="428574" indent="-428574" algn="l" defTabSz="571433" rtl="0" eaLnBrk="1" latinLnBrk="0" hangingPunct="1">
        <a:spcBef>
          <a:spcPct val="20000"/>
        </a:spcBef>
        <a:buFont typeface="Arial"/>
        <a:buChar char="•"/>
        <a:defRPr sz="4000" kern="1200">
          <a:solidFill>
            <a:schemeClr val="tx1"/>
          </a:solidFill>
          <a:latin typeface="+mn-lt"/>
          <a:ea typeface="+mn-ea"/>
          <a:cs typeface="+mn-cs"/>
        </a:defRPr>
      </a:lvl1pPr>
      <a:lvl2pPr marL="928579" indent="-357146" algn="l" defTabSz="571433" rtl="0" eaLnBrk="1" latinLnBrk="0" hangingPunct="1">
        <a:spcBef>
          <a:spcPct val="20000"/>
        </a:spcBef>
        <a:buFont typeface="Arial"/>
        <a:buChar char="–"/>
        <a:defRPr sz="3500" kern="1200">
          <a:solidFill>
            <a:schemeClr val="tx1"/>
          </a:solidFill>
          <a:latin typeface="+mn-lt"/>
          <a:ea typeface="+mn-ea"/>
          <a:cs typeface="+mn-cs"/>
        </a:defRPr>
      </a:lvl2pPr>
      <a:lvl3pPr marL="1428583" indent="-285718" algn="l" defTabSz="571433" rtl="0" eaLnBrk="1" latinLnBrk="0" hangingPunct="1">
        <a:spcBef>
          <a:spcPct val="20000"/>
        </a:spcBef>
        <a:buFont typeface="Arial"/>
        <a:buChar char="•"/>
        <a:defRPr sz="3100" kern="1200">
          <a:solidFill>
            <a:schemeClr val="tx1"/>
          </a:solidFill>
          <a:latin typeface="+mn-lt"/>
          <a:ea typeface="+mn-ea"/>
          <a:cs typeface="+mn-cs"/>
        </a:defRPr>
      </a:lvl3pPr>
      <a:lvl4pPr marL="2000015" indent="-285718" algn="l" defTabSz="571433" rtl="0" eaLnBrk="1" latinLnBrk="0" hangingPunct="1">
        <a:spcBef>
          <a:spcPct val="20000"/>
        </a:spcBef>
        <a:buFont typeface="Arial"/>
        <a:buChar char="–"/>
        <a:defRPr sz="2500" kern="1200">
          <a:solidFill>
            <a:schemeClr val="tx1"/>
          </a:solidFill>
          <a:latin typeface="+mn-lt"/>
          <a:ea typeface="+mn-ea"/>
          <a:cs typeface="+mn-cs"/>
        </a:defRPr>
      </a:lvl4pPr>
      <a:lvl5pPr marL="2571450" indent="-285718" algn="l" defTabSz="571433" rtl="0" eaLnBrk="1" latinLnBrk="0" hangingPunct="1">
        <a:spcBef>
          <a:spcPct val="20000"/>
        </a:spcBef>
        <a:buFont typeface="Arial"/>
        <a:buChar char="»"/>
        <a:defRPr sz="2500" kern="1200">
          <a:solidFill>
            <a:schemeClr val="tx1"/>
          </a:solidFill>
          <a:latin typeface="+mn-lt"/>
          <a:ea typeface="+mn-ea"/>
          <a:cs typeface="+mn-cs"/>
        </a:defRPr>
      </a:lvl5pPr>
      <a:lvl6pPr marL="3142883" indent="-285718" algn="l" defTabSz="571433" rtl="0" eaLnBrk="1" latinLnBrk="0" hangingPunct="1">
        <a:spcBef>
          <a:spcPct val="20000"/>
        </a:spcBef>
        <a:buFont typeface="Arial"/>
        <a:buChar char="•"/>
        <a:defRPr sz="2500" kern="1200">
          <a:solidFill>
            <a:schemeClr val="tx1"/>
          </a:solidFill>
          <a:latin typeface="+mn-lt"/>
          <a:ea typeface="+mn-ea"/>
          <a:cs typeface="+mn-cs"/>
        </a:defRPr>
      </a:lvl6pPr>
      <a:lvl7pPr marL="3714315" indent="-285718" algn="l" defTabSz="571433" rtl="0" eaLnBrk="1" latinLnBrk="0" hangingPunct="1">
        <a:spcBef>
          <a:spcPct val="20000"/>
        </a:spcBef>
        <a:buFont typeface="Arial"/>
        <a:buChar char="•"/>
        <a:defRPr sz="2500" kern="1200">
          <a:solidFill>
            <a:schemeClr val="tx1"/>
          </a:solidFill>
          <a:latin typeface="+mn-lt"/>
          <a:ea typeface="+mn-ea"/>
          <a:cs typeface="+mn-cs"/>
        </a:defRPr>
      </a:lvl7pPr>
      <a:lvl8pPr marL="4285750" indent="-285718" algn="l" defTabSz="571433" rtl="0" eaLnBrk="1" latinLnBrk="0" hangingPunct="1">
        <a:spcBef>
          <a:spcPct val="20000"/>
        </a:spcBef>
        <a:buFont typeface="Arial"/>
        <a:buChar char="•"/>
        <a:defRPr sz="2500" kern="1200">
          <a:solidFill>
            <a:schemeClr val="tx1"/>
          </a:solidFill>
          <a:latin typeface="+mn-lt"/>
          <a:ea typeface="+mn-ea"/>
          <a:cs typeface="+mn-cs"/>
        </a:defRPr>
      </a:lvl8pPr>
      <a:lvl9pPr marL="4857183" indent="-285718" algn="l" defTabSz="571433"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1433" rtl="0" eaLnBrk="1" latinLnBrk="0" hangingPunct="1">
        <a:defRPr sz="2300" kern="1200">
          <a:solidFill>
            <a:schemeClr val="tx1"/>
          </a:solidFill>
          <a:latin typeface="+mn-lt"/>
          <a:ea typeface="+mn-ea"/>
          <a:cs typeface="+mn-cs"/>
        </a:defRPr>
      </a:lvl1pPr>
      <a:lvl2pPr marL="571433" algn="l" defTabSz="571433" rtl="0" eaLnBrk="1" latinLnBrk="0" hangingPunct="1">
        <a:defRPr sz="2300" kern="1200">
          <a:solidFill>
            <a:schemeClr val="tx1"/>
          </a:solidFill>
          <a:latin typeface="+mn-lt"/>
          <a:ea typeface="+mn-ea"/>
          <a:cs typeface="+mn-cs"/>
        </a:defRPr>
      </a:lvl2pPr>
      <a:lvl3pPr marL="1142868" algn="l" defTabSz="571433" rtl="0" eaLnBrk="1" latinLnBrk="0" hangingPunct="1">
        <a:defRPr sz="2300" kern="1200">
          <a:solidFill>
            <a:schemeClr val="tx1"/>
          </a:solidFill>
          <a:latin typeface="+mn-lt"/>
          <a:ea typeface="+mn-ea"/>
          <a:cs typeface="+mn-cs"/>
        </a:defRPr>
      </a:lvl3pPr>
      <a:lvl4pPr marL="1714300" algn="l" defTabSz="571433" rtl="0" eaLnBrk="1" latinLnBrk="0" hangingPunct="1">
        <a:defRPr sz="2300" kern="1200">
          <a:solidFill>
            <a:schemeClr val="tx1"/>
          </a:solidFill>
          <a:latin typeface="+mn-lt"/>
          <a:ea typeface="+mn-ea"/>
          <a:cs typeface="+mn-cs"/>
        </a:defRPr>
      </a:lvl4pPr>
      <a:lvl5pPr marL="2285733" algn="l" defTabSz="571433" rtl="0" eaLnBrk="1" latinLnBrk="0" hangingPunct="1">
        <a:defRPr sz="2300" kern="1200">
          <a:solidFill>
            <a:schemeClr val="tx1"/>
          </a:solidFill>
          <a:latin typeface="+mn-lt"/>
          <a:ea typeface="+mn-ea"/>
          <a:cs typeface="+mn-cs"/>
        </a:defRPr>
      </a:lvl5pPr>
      <a:lvl6pPr marL="2857165" algn="l" defTabSz="571433" rtl="0" eaLnBrk="1" latinLnBrk="0" hangingPunct="1">
        <a:defRPr sz="2300" kern="1200">
          <a:solidFill>
            <a:schemeClr val="tx1"/>
          </a:solidFill>
          <a:latin typeface="+mn-lt"/>
          <a:ea typeface="+mn-ea"/>
          <a:cs typeface="+mn-cs"/>
        </a:defRPr>
      </a:lvl6pPr>
      <a:lvl7pPr marL="3428600" algn="l" defTabSz="571433" rtl="0" eaLnBrk="1" latinLnBrk="0" hangingPunct="1">
        <a:defRPr sz="2300" kern="1200">
          <a:solidFill>
            <a:schemeClr val="tx1"/>
          </a:solidFill>
          <a:latin typeface="+mn-lt"/>
          <a:ea typeface="+mn-ea"/>
          <a:cs typeface="+mn-cs"/>
        </a:defRPr>
      </a:lvl7pPr>
      <a:lvl8pPr marL="4000033" algn="l" defTabSz="571433" rtl="0" eaLnBrk="1" latinLnBrk="0" hangingPunct="1">
        <a:defRPr sz="2300" kern="1200">
          <a:solidFill>
            <a:schemeClr val="tx1"/>
          </a:solidFill>
          <a:latin typeface="+mn-lt"/>
          <a:ea typeface="+mn-ea"/>
          <a:cs typeface="+mn-cs"/>
        </a:defRPr>
      </a:lvl8pPr>
      <a:lvl9pPr marL="4571465" algn="l" defTabSz="571433"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tif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comments" Target="../comments/comment3.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omments" Target="../comments/comment4.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43.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42.svg"/><Relationship Id="rId2" Type="http://schemas.openxmlformats.org/officeDocument/2006/relationships/image" Target="../media/image40.png"/><Relationship Id="rId1" Type="http://schemas.openxmlformats.org/officeDocument/2006/relationships/slideLayout" Target="../slideLayouts/slideLayout15.xml"/><Relationship Id="rId6" Type="http://schemas.openxmlformats.org/officeDocument/2006/relationships/image" Target="../media/image29.svg"/><Relationship Id="rId11" Type="http://schemas.openxmlformats.org/officeDocument/2006/relationships/image" Target="../media/image41.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4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48.jpeg"/><Relationship Id="rId3" Type="http://schemas.openxmlformats.org/officeDocument/2006/relationships/image" Target="../media/image46.png"/><Relationship Id="rId7" Type="http://schemas.openxmlformats.org/officeDocument/2006/relationships/image" Target="../media/image30.png"/><Relationship Id="rId12" Type="http://schemas.openxmlformats.org/officeDocument/2006/relationships/image" Target="../media/image27.sv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9.svg"/><Relationship Id="rId11" Type="http://schemas.openxmlformats.org/officeDocument/2006/relationships/image" Target="../media/image26.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47.sv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7.sv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7.svg"/><Relationship Id="rId7" Type="http://schemas.openxmlformats.org/officeDocument/2006/relationships/image" Target="../media/image59.svg"/><Relationship Id="rId12" Type="http://schemas.openxmlformats.org/officeDocument/2006/relationships/image" Target="../media/image62.jpe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image" Target="../media/image61.png"/><Relationship Id="rId5" Type="http://schemas.openxmlformats.org/officeDocument/2006/relationships/image" Target="../media/image29.svg"/><Relationship Id="rId10" Type="http://schemas.openxmlformats.org/officeDocument/2006/relationships/image" Target="../media/image60.png"/><Relationship Id="rId4" Type="http://schemas.openxmlformats.org/officeDocument/2006/relationships/image" Target="../media/image28.png"/><Relationship Id="rId9" Type="http://schemas.openxmlformats.org/officeDocument/2006/relationships/image" Target="../media/image33.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s://www.cdc.gov/rsv/about/transmission.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CCD10B-2570-1044-8987-C82FAF3AEADB}"/>
              </a:ext>
            </a:extLst>
          </p:cNvPr>
          <p:cNvSpPr>
            <a:spLocks noGrp="1"/>
          </p:cNvSpPr>
          <p:nvPr>
            <p:ph type="title"/>
          </p:nvPr>
        </p:nvSpPr>
        <p:spPr/>
        <p:txBody>
          <a:bodyPr/>
          <a:lstStyle/>
          <a:p>
            <a:r>
              <a:rPr lang="en-US" dirty="0">
                <a:effectLst/>
                <a:latin typeface="+mn-lt"/>
                <a:ea typeface="Times New Roman" panose="02020603050405020304" pitchFamily="18" charset="0"/>
                <a:cs typeface="Times New Roman" panose="02020603050405020304" pitchFamily="18" charset="0"/>
              </a:rPr>
              <a:t>Respiratory Syncytial Virus: An update for Internal Medicine Physicians</a:t>
            </a:r>
            <a:endParaRPr lang="en-DE" dirty="0">
              <a:effectLst/>
              <a:latin typeface="+mn-lt"/>
              <a:ea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a:xfrm>
            <a:off x="2999825" y="6562713"/>
            <a:ext cx="12288349" cy="2362414"/>
          </a:xfrm>
        </p:spPr>
        <p:txBody>
          <a:bodyPr/>
          <a:lstStyle/>
          <a:p>
            <a:pPr marL="457200" lvl="1" algn="ctr">
              <a:tabLst>
                <a:tab pos="914400" algn="l"/>
              </a:tabLst>
            </a:pPr>
            <a:r>
              <a:rPr lang="en-US" sz="2800" b="1" dirty="0">
                <a:effectLst/>
                <a:ea typeface="Times New Roman" panose="02020603050405020304" pitchFamily="18" charset="0"/>
              </a:rPr>
              <a:t>Shmuel </a:t>
            </a:r>
            <a:r>
              <a:rPr lang="en-US" sz="2800" b="1" dirty="0" err="1">
                <a:effectLst/>
                <a:ea typeface="Times New Roman" panose="02020603050405020304" pitchFamily="18" charset="0"/>
              </a:rPr>
              <a:t>Shoham</a:t>
            </a:r>
            <a:r>
              <a:rPr lang="en-US" sz="2800" b="1" dirty="0">
                <a:effectLst/>
                <a:ea typeface="Times New Roman" panose="02020603050405020304" pitchFamily="18" charset="0"/>
              </a:rPr>
              <a:t> M.D</a:t>
            </a:r>
            <a:r>
              <a:rPr lang="en-US" sz="2800" dirty="0">
                <a:effectLst/>
                <a:ea typeface="Times New Roman" panose="02020603050405020304" pitchFamily="18" charset="0"/>
              </a:rPr>
              <a:t> </a:t>
            </a:r>
            <a:endParaRPr lang="en-US" sz="2800" b="1" dirty="0">
              <a:ea typeface="Times New Roman" panose="02020603050405020304" pitchFamily="18" charset="0"/>
              <a:cs typeface="Times New Roman" panose="02020603050405020304" pitchFamily="18" charset="0"/>
            </a:endParaRPr>
          </a:p>
          <a:p>
            <a:pPr marL="457200" lvl="1" algn="ctr">
              <a:tabLst>
                <a:tab pos="914400" algn="l"/>
              </a:tabLst>
            </a:pPr>
            <a:r>
              <a:rPr lang="en-US" sz="2800" dirty="0">
                <a:effectLst/>
                <a:ea typeface="Times New Roman" panose="02020603050405020304" pitchFamily="18" charset="0"/>
                <a:cs typeface="Times New Roman" panose="02020603050405020304" pitchFamily="18" charset="0"/>
              </a:rPr>
              <a:t>Professor of Cilnical Medicine</a:t>
            </a:r>
          </a:p>
          <a:p>
            <a:pPr marL="457200" lvl="1" algn="ctr">
              <a:tabLst>
                <a:tab pos="914400" algn="l"/>
              </a:tabLst>
            </a:pPr>
            <a:r>
              <a:rPr lang="en-US" sz="2800" dirty="0">
                <a:effectLst/>
                <a:ea typeface="Times New Roman" panose="02020603050405020304" pitchFamily="18" charset="0"/>
                <a:cs typeface="Times New Roman" panose="02020603050405020304" pitchFamily="18" charset="0"/>
              </a:rPr>
              <a:t>Johns Hopkins University School of Medicine</a:t>
            </a:r>
          </a:p>
          <a:p>
            <a:pPr marL="457200" lvl="1" algn="ctr">
              <a:tabLst>
                <a:tab pos="914400" algn="l"/>
              </a:tabLst>
            </a:pPr>
            <a:r>
              <a:rPr lang="en-US" sz="2800" dirty="0">
                <a:effectLst/>
                <a:ea typeface="Times New Roman" panose="02020603050405020304" pitchFamily="18" charset="0"/>
                <a:cs typeface="Times New Roman" panose="02020603050405020304" pitchFamily="18" charset="0"/>
              </a:rPr>
              <a:t>Baltimore, MD</a:t>
            </a:r>
            <a:endParaRPr lang="en-DE" sz="28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340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9D32-392C-DC43-9CA8-250A1D77A796}"/>
              </a:ext>
            </a:extLst>
          </p:cNvPr>
          <p:cNvSpPr>
            <a:spLocks noGrp="1"/>
          </p:cNvSpPr>
          <p:nvPr>
            <p:ph type="title"/>
          </p:nvPr>
        </p:nvSpPr>
        <p:spPr/>
        <p:txBody>
          <a:bodyPr/>
          <a:lstStyle/>
          <a:p>
            <a:r>
              <a:rPr lang="en-US" dirty="0">
                <a:solidFill>
                  <a:schemeClr val="accent2"/>
                </a:solidFill>
              </a:rPr>
              <a:t>Study of Incidence in Elderly Populations</a:t>
            </a:r>
          </a:p>
        </p:txBody>
      </p:sp>
      <p:sp>
        <p:nvSpPr>
          <p:cNvPr id="3" name="Content Placeholder 2">
            <a:extLst>
              <a:ext uri="{FF2B5EF4-FFF2-40B4-BE49-F238E27FC236}">
                <a16:creationId xmlns:a16="http://schemas.microsoft.com/office/drawing/2014/main" id="{E098676C-7C16-8446-B88E-4FC94CC9E986}"/>
              </a:ext>
            </a:extLst>
          </p:cNvPr>
          <p:cNvSpPr>
            <a:spLocks noGrp="1"/>
          </p:cNvSpPr>
          <p:nvPr>
            <p:ph idx="1"/>
          </p:nvPr>
        </p:nvSpPr>
        <p:spPr>
          <a:xfrm>
            <a:off x="1088572" y="2238417"/>
            <a:ext cx="14056894" cy="6567090"/>
          </a:xfrm>
        </p:spPr>
        <p:txBody>
          <a:bodyPr>
            <a:noAutofit/>
          </a:bodyPr>
          <a:lstStyle/>
          <a:p>
            <a:r>
              <a:rPr lang="en-US" sz="3600" dirty="0">
                <a:solidFill>
                  <a:srgbClr val="FFFFFF"/>
                </a:solidFill>
              </a:rPr>
              <a:t>RSV generated fewer office visits than influenza in healthy adults, but results were similar for high-risk adults</a:t>
            </a:r>
          </a:p>
          <a:p>
            <a:r>
              <a:rPr lang="en-US" sz="3600" dirty="0">
                <a:solidFill>
                  <a:srgbClr val="FFFFFF"/>
                </a:solidFill>
              </a:rPr>
              <a:t>For hospitalized patients, there were similar lengths of stay</a:t>
            </a:r>
          </a:p>
          <a:p>
            <a:r>
              <a:rPr lang="en-US" sz="3600" dirty="0">
                <a:solidFill>
                  <a:srgbClr val="FFFFFF"/>
                </a:solidFill>
              </a:rPr>
              <a:t>ICU admission was 15% for RSV and 12% for influenza </a:t>
            </a:r>
          </a:p>
          <a:p>
            <a:r>
              <a:rPr lang="en-US" sz="3600" dirty="0">
                <a:solidFill>
                  <a:srgbClr val="FFFFFF"/>
                </a:solidFill>
              </a:rPr>
              <a:t>Mortality was 8% for RSV and 7% for influenza</a:t>
            </a:r>
          </a:p>
          <a:p>
            <a:r>
              <a:rPr lang="en-US" sz="3600" dirty="0">
                <a:solidFill>
                  <a:srgbClr val="FFFFFF"/>
                </a:solidFill>
              </a:rPr>
              <a:t>RSV accounted for</a:t>
            </a:r>
          </a:p>
          <a:p>
            <a:pPr lvl="1"/>
            <a:r>
              <a:rPr lang="en-US" sz="3300" dirty="0">
                <a:solidFill>
                  <a:srgbClr val="FFFFFF"/>
                </a:solidFill>
              </a:rPr>
              <a:t>10.6% of pneumonia admissions</a:t>
            </a:r>
          </a:p>
          <a:p>
            <a:pPr lvl="1"/>
            <a:r>
              <a:rPr lang="en-US" sz="3300" dirty="0">
                <a:solidFill>
                  <a:srgbClr val="FFFFFF"/>
                </a:solidFill>
              </a:rPr>
              <a:t>11.4% of COPD exacerbations</a:t>
            </a:r>
          </a:p>
          <a:p>
            <a:pPr lvl="1"/>
            <a:r>
              <a:rPr lang="en-US" sz="3300" dirty="0">
                <a:solidFill>
                  <a:srgbClr val="FFFFFF"/>
                </a:solidFill>
              </a:rPr>
              <a:t>5.4% of CHF admissions</a:t>
            </a:r>
          </a:p>
          <a:p>
            <a:pPr lvl="1"/>
            <a:r>
              <a:rPr lang="en-US" sz="3300" dirty="0">
                <a:solidFill>
                  <a:srgbClr val="FFFFFF"/>
                </a:solidFill>
              </a:rPr>
              <a:t>7.2% of asthma admissions</a:t>
            </a:r>
          </a:p>
        </p:txBody>
      </p:sp>
      <p:sp>
        <p:nvSpPr>
          <p:cNvPr id="6" name="TextBox 5">
            <a:extLst>
              <a:ext uri="{FF2B5EF4-FFF2-40B4-BE49-F238E27FC236}">
                <a16:creationId xmlns:a16="http://schemas.microsoft.com/office/drawing/2014/main" id="{90F8C715-4564-3EB0-1FFF-A429DCD54BA6}"/>
              </a:ext>
            </a:extLst>
          </p:cNvPr>
          <p:cNvSpPr txBox="1"/>
          <p:nvPr/>
        </p:nvSpPr>
        <p:spPr>
          <a:xfrm>
            <a:off x="3257455" y="9774078"/>
            <a:ext cx="14730293" cy="707886"/>
          </a:xfrm>
          <a:prstGeom prst="rect">
            <a:avLst/>
          </a:prstGeom>
          <a:noFill/>
        </p:spPr>
        <p:txBody>
          <a:bodyPr wrap="square" rtlCol="0">
            <a:spAutoFit/>
          </a:bodyPr>
          <a:lstStyle/>
          <a:p>
            <a:r>
              <a:rPr lang="en-US" sz="2000" dirty="0">
                <a:solidFill>
                  <a:schemeClr val="bg1"/>
                </a:solidFill>
              </a:rPr>
              <a:t>Falsey AR et al. </a:t>
            </a:r>
            <a:r>
              <a:rPr lang="en-US" sz="2000" i="1" dirty="0">
                <a:solidFill>
                  <a:schemeClr val="bg1"/>
                </a:solidFill>
              </a:rPr>
              <a:t>N </a:t>
            </a:r>
            <a:r>
              <a:rPr lang="en-US" sz="2000" i="1" dirty="0" err="1">
                <a:solidFill>
                  <a:schemeClr val="bg1"/>
                </a:solidFill>
              </a:rPr>
              <a:t>Engl</a:t>
            </a:r>
            <a:r>
              <a:rPr lang="en-US" sz="2000" i="1" dirty="0">
                <a:solidFill>
                  <a:schemeClr val="bg1"/>
                </a:solidFill>
              </a:rPr>
              <a:t> J Med</a:t>
            </a:r>
            <a:r>
              <a:rPr lang="en-US" sz="2000" dirty="0">
                <a:solidFill>
                  <a:schemeClr val="bg1"/>
                </a:solidFill>
              </a:rPr>
              <a:t>. 2005;352(17):1749-1759. French CE, et al. Influenza Other Respir Viruses. 2016;10(4):268-290.</a:t>
            </a:r>
          </a:p>
          <a:p>
            <a:endParaRPr lang="en-US" sz="2000" dirty="0">
              <a:solidFill>
                <a:schemeClr val="bg1"/>
              </a:solidFill>
            </a:endParaRPr>
          </a:p>
        </p:txBody>
      </p:sp>
      <p:pic>
        <p:nvPicPr>
          <p:cNvPr id="7" name="Picture 6">
            <a:extLst>
              <a:ext uri="{FF2B5EF4-FFF2-40B4-BE49-F238E27FC236}">
                <a16:creationId xmlns:a16="http://schemas.microsoft.com/office/drawing/2014/main" id="{8C3304A4-3D9D-B493-9FE1-6614253459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50785" y="4661045"/>
            <a:ext cx="6412672" cy="4144462"/>
          </a:xfrm>
          <a:prstGeom prst="rect">
            <a:avLst/>
          </a:prstGeom>
          <a:ln>
            <a:solidFill>
              <a:schemeClr val="accent5">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007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7EC1-D803-72CB-6573-88AE1E39C29A}"/>
              </a:ext>
            </a:extLst>
          </p:cNvPr>
          <p:cNvSpPr>
            <a:spLocks noGrp="1"/>
          </p:cNvSpPr>
          <p:nvPr>
            <p:ph type="title"/>
          </p:nvPr>
        </p:nvSpPr>
        <p:spPr>
          <a:xfrm>
            <a:off x="25981" y="339706"/>
            <a:ext cx="18262021" cy="1277561"/>
          </a:xfrm>
        </p:spPr>
        <p:txBody>
          <a:bodyPr lIns="114300" tIns="57150" rIns="114300" bIns="57150">
            <a:normAutofit/>
          </a:bodyPr>
          <a:lstStyle/>
          <a:p>
            <a:r>
              <a:rPr lang="en-US" b="1" kern="1200">
                <a:latin typeface="+mj-lt"/>
                <a:ea typeface="+mj-ea"/>
                <a:cs typeface="+mj-cs"/>
              </a:rPr>
              <a:t>Symptoms of RSV</a:t>
            </a:r>
          </a:p>
        </p:txBody>
      </p:sp>
      <p:sp>
        <p:nvSpPr>
          <p:cNvPr id="4" name="TextBox 3">
            <a:extLst>
              <a:ext uri="{FF2B5EF4-FFF2-40B4-BE49-F238E27FC236}">
                <a16:creationId xmlns:a16="http://schemas.microsoft.com/office/drawing/2014/main" id="{D1D4EE93-ACB5-62CF-29CE-59635B821086}"/>
              </a:ext>
            </a:extLst>
          </p:cNvPr>
          <p:cNvSpPr txBox="1"/>
          <p:nvPr/>
        </p:nvSpPr>
        <p:spPr>
          <a:xfrm>
            <a:off x="545519" y="9637054"/>
            <a:ext cx="17168091" cy="402336"/>
          </a:xfrm>
          <a:prstGeom prst="rect">
            <a:avLst/>
          </a:prstGeom>
        </p:spPr>
        <p:txBody>
          <a:bodyPr lIns="114300" tIns="57150" rIns="114300" bIns="57150" rtlCol="0" anchor="b">
            <a:normAutofit/>
          </a:bodyPr>
          <a:lstStyle/>
          <a:p>
            <a:pPr defTabSz="571433">
              <a:spcBef>
                <a:spcPct val="20000"/>
              </a:spcBef>
            </a:pPr>
            <a:r>
              <a:rPr lang="en-US" sz="1600" b="1" i="0" u="none" strike="noStrike" kern="1200" dirty="0" err="1">
                <a:solidFill>
                  <a:schemeClr val="bg1"/>
                </a:solidFill>
                <a:effectLst/>
                <a:latin typeface="+mn-lt"/>
                <a:ea typeface="+mn-ea"/>
                <a:cs typeface="+mn-cs"/>
              </a:rPr>
              <a:t>Falsey</a:t>
            </a:r>
            <a:r>
              <a:rPr lang="en-US" sz="1600" b="1" i="0" u="none" strike="noStrike" kern="1200" dirty="0">
                <a:solidFill>
                  <a:schemeClr val="bg1"/>
                </a:solidFill>
                <a:effectLst/>
                <a:latin typeface="+mn-lt"/>
                <a:ea typeface="+mn-ea"/>
                <a:cs typeface="+mn-cs"/>
              </a:rPr>
              <a:t> Clin </a:t>
            </a:r>
            <a:r>
              <a:rPr lang="en-US" sz="1600" b="1" i="0" u="none" strike="noStrike" kern="1200" dirty="0" err="1">
                <a:solidFill>
                  <a:schemeClr val="bg1"/>
                </a:solidFill>
                <a:effectLst/>
                <a:latin typeface="+mn-lt"/>
                <a:ea typeface="+mn-ea"/>
                <a:cs typeface="+mn-cs"/>
              </a:rPr>
              <a:t>Microbiol</a:t>
            </a:r>
            <a:r>
              <a:rPr lang="en-US" sz="1600" b="1" i="0" u="none" strike="noStrike" kern="1200" dirty="0">
                <a:solidFill>
                  <a:schemeClr val="bg1"/>
                </a:solidFill>
                <a:effectLst/>
                <a:latin typeface="+mn-lt"/>
                <a:ea typeface="+mn-ea"/>
                <a:cs typeface="+mn-cs"/>
              </a:rPr>
              <a:t> Rev. 2000 </a:t>
            </a:r>
            <a:endParaRPr lang="en-US" sz="1600" b="1" kern="1200" dirty="0">
              <a:solidFill>
                <a:schemeClr val="bg1"/>
              </a:solidFill>
              <a:latin typeface="+mn-lt"/>
              <a:ea typeface="+mn-ea"/>
              <a:cs typeface="+mn-cs"/>
            </a:endParaRPr>
          </a:p>
        </p:txBody>
      </p:sp>
      <p:pic>
        <p:nvPicPr>
          <p:cNvPr id="12" name="Picture 11" descr="A screenshot of a medical report&#10;&#10;Description automatically generated">
            <a:extLst>
              <a:ext uri="{FF2B5EF4-FFF2-40B4-BE49-F238E27FC236}">
                <a16:creationId xmlns:a16="http://schemas.microsoft.com/office/drawing/2014/main" id="{66F649D5-A987-2F9A-0AD8-E6A7D3133234}"/>
              </a:ext>
            </a:extLst>
          </p:cNvPr>
          <p:cNvPicPr>
            <a:picLocks noChangeAspect="1"/>
          </p:cNvPicPr>
          <p:nvPr/>
        </p:nvPicPr>
        <p:blipFill rotWithShape="1">
          <a:blip r:embed="rId2"/>
          <a:srcRect r="3269"/>
          <a:stretch/>
        </p:blipFill>
        <p:spPr>
          <a:xfrm>
            <a:off x="9144000" y="1839516"/>
            <a:ext cx="6365919" cy="7533084"/>
          </a:xfrm>
          <a:prstGeom prst="rect">
            <a:avLst/>
          </a:prstGeom>
        </p:spPr>
      </p:pic>
      <p:pic>
        <p:nvPicPr>
          <p:cNvPr id="17" name="Content Placeholder 16" descr="A screenshot of a medical information&#10;&#10;Description automatically generated">
            <a:extLst>
              <a:ext uri="{FF2B5EF4-FFF2-40B4-BE49-F238E27FC236}">
                <a16:creationId xmlns:a16="http://schemas.microsoft.com/office/drawing/2014/main" id="{A207330E-7421-08A2-85AA-94BE32D8A9DF}"/>
              </a:ext>
            </a:extLst>
          </p:cNvPr>
          <p:cNvPicPr>
            <a:picLocks noGrp="1" noChangeAspect="1"/>
          </p:cNvPicPr>
          <p:nvPr>
            <p:ph sz="half" idx="2"/>
          </p:nvPr>
        </p:nvPicPr>
        <p:blipFill>
          <a:blip r:embed="rId3"/>
          <a:stretch>
            <a:fillRect/>
          </a:stretch>
        </p:blipFill>
        <p:spPr>
          <a:xfrm>
            <a:off x="2778081" y="1784993"/>
            <a:ext cx="5557852" cy="7684335"/>
          </a:xfrm>
        </p:spPr>
      </p:pic>
    </p:spTree>
    <p:extLst>
      <p:ext uri="{BB962C8B-B14F-4D97-AF65-F5344CB8AC3E}">
        <p14:creationId xmlns:p14="http://schemas.microsoft.com/office/powerpoint/2010/main" val="360516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4AB9-AD5F-5470-9326-BF9E17BB890C}"/>
              </a:ext>
            </a:extLst>
          </p:cNvPr>
          <p:cNvSpPr>
            <a:spLocks noGrp="1"/>
          </p:cNvSpPr>
          <p:nvPr>
            <p:ph type="title"/>
          </p:nvPr>
        </p:nvSpPr>
        <p:spPr>
          <a:xfrm>
            <a:off x="914400" y="266701"/>
            <a:ext cx="9250680" cy="997846"/>
          </a:xfrm>
        </p:spPr>
        <p:txBody>
          <a:bodyPr anchor="b">
            <a:normAutofit/>
          </a:bodyPr>
          <a:lstStyle/>
          <a:p>
            <a:r>
              <a:rPr lang="en-US" dirty="0">
                <a:solidFill>
                  <a:srgbClr val="23E8FD"/>
                </a:solidFill>
              </a:rPr>
              <a:t>Why Test for RSV?</a:t>
            </a:r>
          </a:p>
        </p:txBody>
      </p:sp>
      <p:sp>
        <p:nvSpPr>
          <p:cNvPr id="3" name="Content Placeholder 2">
            <a:extLst>
              <a:ext uri="{FF2B5EF4-FFF2-40B4-BE49-F238E27FC236}">
                <a16:creationId xmlns:a16="http://schemas.microsoft.com/office/drawing/2014/main" id="{DFBFDD57-DE5B-B991-6CCF-1E75ACE44486}"/>
              </a:ext>
            </a:extLst>
          </p:cNvPr>
          <p:cNvSpPr>
            <a:spLocks noGrp="1"/>
          </p:cNvSpPr>
          <p:nvPr>
            <p:ph idx="1"/>
          </p:nvPr>
        </p:nvSpPr>
        <p:spPr>
          <a:xfrm>
            <a:off x="762000" y="1941433"/>
            <a:ext cx="8229600" cy="4981002"/>
          </a:xfrm>
        </p:spPr>
        <p:txBody>
          <a:bodyPr>
            <a:normAutofit/>
          </a:bodyPr>
          <a:lstStyle/>
          <a:p>
            <a:r>
              <a:rPr lang="en-US" sz="3600" dirty="0">
                <a:solidFill>
                  <a:srgbClr val="FFFFFF"/>
                </a:solidFill>
              </a:rPr>
              <a:t>Clinical Management</a:t>
            </a:r>
          </a:p>
          <a:p>
            <a:pPr marL="1485900" lvl="2" indent="-685800">
              <a:buChar char="•"/>
            </a:pPr>
            <a:r>
              <a:rPr lang="en-US" sz="3200" dirty="0">
                <a:solidFill>
                  <a:srgbClr val="FFFFFF"/>
                </a:solidFill>
              </a:rPr>
              <a:t>Reduce unneeded antibiotic therapy</a:t>
            </a:r>
          </a:p>
          <a:p>
            <a:pPr marL="1485900" lvl="2" indent="-685800">
              <a:buChar char="•"/>
            </a:pPr>
            <a:r>
              <a:rPr lang="en-US" sz="3200" dirty="0">
                <a:solidFill>
                  <a:srgbClr val="FFFFFF"/>
                </a:solidFill>
              </a:rPr>
              <a:t>Reduce further evaluation</a:t>
            </a:r>
            <a:br>
              <a:rPr lang="en-US" sz="3200" dirty="0">
                <a:solidFill>
                  <a:srgbClr val="FFFFFF"/>
                </a:solidFill>
              </a:rPr>
            </a:br>
            <a:r>
              <a:rPr lang="en-US" sz="3200" dirty="0">
                <a:solidFill>
                  <a:srgbClr val="FFFFFF"/>
                </a:solidFill>
              </a:rPr>
              <a:t> (</a:t>
            </a:r>
            <a:r>
              <a:rPr lang="en-US" sz="3200" dirty="0" err="1">
                <a:solidFill>
                  <a:srgbClr val="FFFFFF"/>
                </a:solidFill>
              </a:rPr>
              <a:t>ie</a:t>
            </a:r>
            <a:r>
              <a:rPr lang="en-US" sz="3200" dirty="0">
                <a:solidFill>
                  <a:srgbClr val="FFFFFF"/>
                </a:solidFill>
              </a:rPr>
              <a:t>, bronchitis)</a:t>
            </a:r>
          </a:p>
          <a:p>
            <a:pPr marL="1485900" lvl="2" indent="-685800">
              <a:buChar char="•"/>
            </a:pPr>
            <a:r>
              <a:rPr lang="en-US" sz="3200" dirty="0">
                <a:solidFill>
                  <a:srgbClr val="FFFFFF"/>
                </a:solidFill>
              </a:rPr>
              <a:t>Palivizumab prophylaxis</a:t>
            </a:r>
            <a:endParaRPr lang="en-US" sz="3600" dirty="0">
              <a:solidFill>
                <a:srgbClr val="FFFFFF"/>
              </a:solidFill>
            </a:endParaRPr>
          </a:p>
          <a:p>
            <a:endParaRPr lang="en-US" sz="3600" dirty="0">
              <a:solidFill>
                <a:srgbClr val="FFFFFF"/>
              </a:solidFill>
            </a:endParaRPr>
          </a:p>
          <a:p>
            <a:r>
              <a:rPr lang="en-US" sz="3600" dirty="0">
                <a:solidFill>
                  <a:srgbClr val="FFFFFF"/>
                </a:solidFill>
              </a:rPr>
              <a:t>HEIC planning and screening</a:t>
            </a:r>
          </a:p>
        </p:txBody>
      </p:sp>
      <p:pic>
        <p:nvPicPr>
          <p:cNvPr id="5" name="Picture 4" descr="A row of samples for medical testing">
            <a:extLst>
              <a:ext uri="{FF2B5EF4-FFF2-40B4-BE49-F238E27FC236}">
                <a16:creationId xmlns:a16="http://schemas.microsoft.com/office/drawing/2014/main" id="{0EC34367-74E6-C4CE-CE38-9656A25BC467}"/>
              </a:ext>
            </a:extLst>
          </p:cNvPr>
          <p:cNvPicPr>
            <a:picLocks noChangeAspect="1"/>
          </p:cNvPicPr>
          <p:nvPr/>
        </p:nvPicPr>
        <p:blipFill rotWithShape="1">
          <a:blip r:embed="rId2"/>
          <a:srcRect l="24773"/>
          <a:stretch/>
        </p:blipFill>
        <p:spPr>
          <a:xfrm>
            <a:off x="9144000" y="-14331"/>
            <a:ext cx="9250680" cy="1028698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E752E50B-B689-F027-B6D5-8B9020F22B75}"/>
              </a:ext>
            </a:extLst>
          </p:cNvPr>
          <p:cNvSpPr txBox="1"/>
          <p:nvPr/>
        </p:nvSpPr>
        <p:spPr>
          <a:xfrm flipH="1">
            <a:off x="2616656" y="9964878"/>
            <a:ext cx="7136477" cy="307777"/>
          </a:xfrm>
          <a:prstGeom prst="rect">
            <a:avLst/>
          </a:prstGeom>
          <a:noFill/>
        </p:spPr>
        <p:txBody>
          <a:bodyPr wrap="square" rtlCol="0">
            <a:spAutoFit/>
          </a:bodyPr>
          <a:lstStyle/>
          <a:p>
            <a:pPr algn="r"/>
            <a:r>
              <a:rPr lang="en-DE" sz="1400" dirty="0">
                <a:solidFill>
                  <a:schemeClr val="bg1"/>
                </a:solidFill>
              </a:rPr>
              <a:t>HEIC=hospital epidemiology a</a:t>
            </a:r>
            <a:r>
              <a:rPr lang="en-GB" sz="1400" dirty="0" err="1">
                <a:solidFill>
                  <a:schemeClr val="bg1"/>
                </a:solidFill>
              </a:rPr>
              <a:t>nd</a:t>
            </a:r>
            <a:r>
              <a:rPr lang="en-DE" sz="1400" dirty="0">
                <a:solidFill>
                  <a:schemeClr val="bg1"/>
                </a:solidFill>
              </a:rPr>
              <a:t> infection control</a:t>
            </a:r>
          </a:p>
        </p:txBody>
      </p:sp>
      <p:sp>
        <p:nvSpPr>
          <p:cNvPr id="6" name="TextBox 5">
            <a:extLst>
              <a:ext uri="{FF2B5EF4-FFF2-40B4-BE49-F238E27FC236}">
                <a16:creationId xmlns:a16="http://schemas.microsoft.com/office/drawing/2014/main" id="{91B70759-D221-6284-818C-A88B34919DED}"/>
              </a:ext>
            </a:extLst>
          </p:cNvPr>
          <p:cNvSpPr txBox="1"/>
          <p:nvPr/>
        </p:nvSpPr>
        <p:spPr>
          <a:xfrm>
            <a:off x="116845" y="9866410"/>
            <a:ext cx="5422895" cy="307777"/>
          </a:xfrm>
          <a:prstGeom prst="rect">
            <a:avLst/>
          </a:prstGeom>
          <a:noFill/>
        </p:spPr>
        <p:txBody>
          <a:bodyPr wrap="none" rtlCol="0">
            <a:spAutoFit/>
          </a:bodyPr>
          <a:lstStyle/>
          <a:p>
            <a:r>
              <a:rPr lang="en-DE" sz="1400" dirty="0">
                <a:solidFill>
                  <a:schemeClr val="bg1"/>
                </a:solidFill>
              </a:rPr>
              <a:t>Villanueva D-DH, et al. Ther Adv Infect Dis. 2022;9:20499361221091413.</a:t>
            </a:r>
          </a:p>
        </p:txBody>
      </p:sp>
    </p:spTree>
    <p:extLst>
      <p:ext uri="{BB962C8B-B14F-4D97-AF65-F5344CB8AC3E}">
        <p14:creationId xmlns:p14="http://schemas.microsoft.com/office/powerpoint/2010/main" val="106341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7EC1-D803-72CB-6573-88AE1E39C29A}"/>
              </a:ext>
            </a:extLst>
          </p:cNvPr>
          <p:cNvSpPr>
            <a:spLocks noGrp="1"/>
          </p:cNvSpPr>
          <p:nvPr>
            <p:ph type="title"/>
          </p:nvPr>
        </p:nvSpPr>
        <p:spPr/>
        <p:txBody>
          <a:bodyPr/>
          <a:lstStyle/>
          <a:p>
            <a:r>
              <a:rPr lang="en-US" dirty="0">
                <a:solidFill>
                  <a:srgbClr val="23E8FD"/>
                </a:solidFill>
              </a:rPr>
              <a:t>Who To Test</a:t>
            </a:r>
          </a:p>
        </p:txBody>
      </p:sp>
      <p:sp>
        <p:nvSpPr>
          <p:cNvPr id="3" name="Content Placeholder 2">
            <a:extLst>
              <a:ext uri="{FF2B5EF4-FFF2-40B4-BE49-F238E27FC236}">
                <a16:creationId xmlns:a16="http://schemas.microsoft.com/office/drawing/2014/main" id="{E19FDF24-0A4F-BA1A-B85F-9E0820A38A54}"/>
              </a:ext>
            </a:extLst>
          </p:cNvPr>
          <p:cNvSpPr>
            <a:spLocks noGrp="1"/>
          </p:cNvSpPr>
          <p:nvPr>
            <p:ph idx="1"/>
          </p:nvPr>
        </p:nvSpPr>
        <p:spPr/>
        <p:txBody>
          <a:bodyPr>
            <a:normAutofit/>
          </a:bodyPr>
          <a:lstStyle/>
          <a:p>
            <a:pPr marL="514350" indent="-514350" defTabSz="685800">
              <a:spcBef>
                <a:spcPts val="0"/>
              </a:spcBef>
              <a:spcAft>
                <a:spcPts val="1800"/>
              </a:spcAft>
              <a:buFont typeface="Arial" panose="020B0604020202020204" pitchFamily="34" charset="0"/>
              <a:buChar char="•"/>
              <a:defRPr/>
            </a:pPr>
            <a:r>
              <a:rPr lang="en-US" sz="3600" dirty="0">
                <a:solidFill>
                  <a:srgbClr val="FFFFFF"/>
                </a:solidFill>
              </a:rPr>
              <a:t>Children hospitalized with acute lower respiratory tract disease</a:t>
            </a:r>
          </a:p>
          <a:p>
            <a:pPr marL="514350" indent="-514350" defTabSz="685800">
              <a:spcBef>
                <a:spcPts val="0"/>
              </a:spcBef>
              <a:spcAft>
                <a:spcPts val="1800"/>
              </a:spcAft>
              <a:buFont typeface="Arial" panose="020B0604020202020204" pitchFamily="34" charset="0"/>
              <a:buChar char="•"/>
              <a:defRPr/>
            </a:pPr>
            <a:r>
              <a:rPr lang="en-US" sz="3600" dirty="0">
                <a:solidFill>
                  <a:srgbClr val="FFFFFF"/>
                </a:solidFill>
              </a:rPr>
              <a:t>Immuno</a:t>
            </a:r>
            <a:r>
              <a:rPr lang="en-US" sz="3600" i="1" dirty="0">
                <a:solidFill>
                  <a:srgbClr val="FFFFFF"/>
                </a:solidFill>
              </a:rPr>
              <a:t>compromised</a:t>
            </a:r>
            <a:r>
              <a:rPr lang="en-US" sz="3600" dirty="0">
                <a:solidFill>
                  <a:srgbClr val="FFFFFF"/>
                </a:solidFill>
              </a:rPr>
              <a:t> patients</a:t>
            </a:r>
          </a:p>
          <a:p>
            <a:pPr marL="514350" indent="-514350" defTabSz="685800">
              <a:spcBef>
                <a:spcPts val="0"/>
              </a:spcBef>
              <a:spcAft>
                <a:spcPts val="1800"/>
              </a:spcAft>
              <a:buFont typeface="Arial" panose="020B0604020202020204" pitchFamily="34" charset="0"/>
              <a:buChar char="•"/>
              <a:defRPr/>
            </a:pPr>
            <a:r>
              <a:rPr lang="en-US" sz="3600" dirty="0">
                <a:solidFill>
                  <a:srgbClr val="FFFFFF"/>
                </a:solidFill>
              </a:rPr>
              <a:t>Immuno</a:t>
            </a:r>
            <a:r>
              <a:rPr lang="en-US" sz="3600" i="1" dirty="0">
                <a:solidFill>
                  <a:srgbClr val="FFFFFF"/>
                </a:solidFill>
              </a:rPr>
              <a:t>competent</a:t>
            </a:r>
            <a:r>
              <a:rPr lang="en-US" sz="3600" dirty="0">
                <a:solidFill>
                  <a:srgbClr val="FFFFFF"/>
                </a:solidFill>
              </a:rPr>
              <a:t> patients with recurrent respiratory illnesses</a:t>
            </a:r>
          </a:p>
          <a:p>
            <a:pPr marL="514350" indent="-514350" defTabSz="685800">
              <a:spcBef>
                <a:spcPts val="0"/>
              </a:spcBef>
              <a:spcAft>
                <a:spcPts val="1800"/>
              </a:spcAft>
              <a:buFont typeface="Arial" panose="020B0604020202020204" pitchFamily="34" charset="0"/>
              <a:buChar char="•"/>
              <a:defRPr/>
            </a:pPr>
            <a:r>
              <a:rPr lang="en-US" sz="3600" dirty="0">
                <a:solidFill>
                  <a:srgbClr val="FFFFFF"/>
                </a:solidFill>
              </a:rPr>
              <a:t>Immuno</a:t>
            </a:r>
            <a:r>
              <a:rPr lang="en-US" sz="3600" i="1" dirty="0">
                <a:solidFill>
                  <a:srgbClr val="FFFFFF"/>
                </a:solidFill>
              </a:rPr>
              <a:t>competent </a:t>
            </a:r>
            <a:r>
              <a:rPr lang="en-US" sz="3600" dirty="0">
                <a:solidFill>
                  <a:srgbClr val="FFFFFF"/>
                </a:solidFill>
              </a:rPr>
              <a:t>older adults who are hospitalized with acute lower respiratory tract disease</a:t>
            </a:r>
          </a:p>
          <a:p>
            <a:pPr marL="0" indent="0" defTabSz="685800">
              <a:spcBef>
                <a:spcPts val="0"/>
              </a:spcBef>
              <a:spcAft>
                <a:spcPts val="1800"/>
              </a:spcAft>
              <a:buNone/>
              <a:defRPr/>
            </a:pPr>
            <a:endParaRPr lang="en-US" sz="2800" dirty="0"/>
          </a:p>
          <a:p>
            <a:pPr marL="514350" indent="-514350" defTabSz="685800">
              <a:spcBef>
                <a:spcPts val="0"/>
              </a:spcBef>
              <a:spcAft>
                <a:spcPts val="1800"/>
              </a:spcAft>
              <a:buFont typeface="Arial" panose="020B0604020202020204" pitchFamily="34" charset="0"/>
              <a:buChar char="•"/>
              <a:defRPr/>
            </a:pPr>
            <a:endParaRPr lang="en-US" sz="3600" dirty="0"/>
          </a:p>
          <a:p>
            <a:pPr marL="0" indent="0">
              <a:buNone/>
            </a:pPr>
            <a:endParaRPr lang="en-US" sz="4200" dirty="0">
              <a:latin typeface="Tahoma"/>
            </a:endParaRPr>
          </a:p>
        </p:txBody>
      </p:sp>
      <p:sp>
        <p:nvSpPr>
          <p:cNvPr id="4" name="TextBox 3">
            <a:extLst>
              <a:ext uri="{FF2B5EF4-FFF2-40B4-BE49-F238E27FC236}">
                <a16:creationId xmlns:a16="http://schemas.microsoft.com/office/drawing/2014/main" id="{2923A8B9-82C0-5551-9ADA-236F781FA283}"/>
              </a:ext>
            </a:extLst>
          </p:cNvPr>
          <p:cNvSpPr txBox="1"/>
          <p:nvPr/>
        </p:nvSpPr>
        <p:spPr>
          <a:xfrm>
            <a:off x="3540590" y="9410701"/>
            <a:ext cx="12372620" cy="400110"/>
          </a:xfrm>
          <a:prstGeom prst="rect">
            <a:avLst/>
          </a:prstGeom>
          <a:noFill/>
        </p:spPr>
        <p:txBody>
          <a:bodyPr wrap="square" rtlCol="0">
            <a:spAutoFit/>
          </a:bodyPr>
          <a:lstStyle/>
          <a:p>
            <a:pPr algn="ctr"/>
            <a:r>
              <a:rPr lang="en-US" sz="2000" dirty="0">
                <a:solidFill>
                  <a:schemeClr val="bg1"/>
                </a:solidFill>
              </a:rPr>
              <a:t>CDC. RSV for Healthcare Providers. https://</a:t>
            </a:r>
            <a:r>
              <a:rPr lang="en-US" sz="2000" dirty="0" err="1">
                <a:solidFill>
                  <a:schemeClr val="bg1"/>
                </a:solidFill>
              </a:rPr>
              <a:t>www.cdc.gov</a:t>
            </a:r>
            <a:r>
              <a:rPr lang="en-US" sz="2000" dirty="0">
                <a:solidFill>
                  <a:schemeClr val="bg1"/>
                </a:solidFill>
              </a:rPr>
              <a:t>/</a:t>
            </a:r>
            <a:r>
              <a:rPr lang="en-US" sz="2000" dirty="0" err="1">
                <a:solidFill>
                  <a:schemeClr val="bg1"/>
                </a:solidFill>
              </a:rPr>
              <a:t>rsv</a:t>
            </a:r>
            <a:r>
              <a:rPr lang="en-US" sz="2000" dirty="0">
                <a:solidFill>
                  <a:schemeClr val="bg1"/>
                </a:solidFill>
              </a:rPr>
              <a:t>/clinical/</a:t>
            </a:r>
            <a:r>
              <a:rPr lang="en-US" sz="2000" dirty="0" err="1">
                <a:solidFill>
                  <a:schemeClr val="bg1"/>
                </a:solidFill>
              </a:rPr>
              <a:t>index.html</a:t>
            </a:r>
            <a:endParaRPr lang="en-US" sz="2000" dirty="0">
              <a:solidFill>
                <a:schemeClr val="bg1"/>
              </a:solidFill>
            </a:endParaRPr>
          </a:p>
        </p:txBody>
      </p:sp>
    </p:spTree>
    <p:extLst>
      <p:ext uri="{BB962C8B-B14F-4D97-AF65-F5344CB8AC3E}">
        <p14:creationId xmlns:p14="http://schemas.microsoft.com/office/powerpoint/2010/main" val="1179078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938D-02A0-A678-AB5A-8C0DE47FECD5}"/>
              </a:ext>
            </a:extLst>
          </p:cNvPr>
          <p:cNvSpPr>
            <a:spLocks noGrp="1"/>
          </p:cNvSpPr>
          <p:nvPr>
            <p:ph type="title"/>
          </p:nvPr>
        </p:nvSpPr>
        <p:spPr/>
        <p:txBody>
          <a:bodyPr/>
          <a:lstStyle/>
          <a:p>
            <a:r>
              <a:rPr lang="en-US" dirty="0">
                <a:solidFill>
                  <a:srgbClr val="23E8FD"/>
                </a:solidFill>
              </a:rPr>
              <a:t>RSV: Get a Good Sample</a:t>
            </a:r>
          </a:p>
        </p:txBody>
      </p:sp>
      <p:sp>
        <p:nvSpPr>
          <p:cNvPr id="3" name="Content Placeholder 2">
            <a:extLst>
              <a:ext uri="{FF2B5EF4-FFF2-40B4-BE49-F238E27FC236}">
                <a16:creationId xmlns:a16="http://schemas.microsoft.com/office/drawing/2014/main" id="{2FE65290-BEAD-27FE-9AAC-D3015A245B0F}"/>
              </a:ext>
            </a:extLst>
          </p:cNvPr>
          <p:cNvSpPr>
            <a:spLocks noGrp="1"/>
          </p:cNvSpPr>
          <p:nvPr>
            <p:ph sz="half" idx="1"/>
          </p:nvPr>
        </p:nvSpPr>
        <p:spPr>
          <a:xfrm>
            <a:off x="2282574" y="2415271"/>
            <a:ext cx="13446116" cy="1204230"/>
          </a:xfrm>
          <a:solidFill>
            <a:srgbClr val="55ABD6"/>
          </a:solidFill>
        </p:spPr>
        <p:txBody>
          <a:bodyPr/>
          <a:lstStyle/>
          <a:p>
            <a:r>
              <a:rPr lang="en-US" sz="3600" dirty="0">
                <a:solidFill>
                  <a:srgbClr val="FFFFFF"/>
                </a:solidFill>
              </a:rPr>
              <a:t>Increased diagnostic yield with nose and throat combined</a:t>
            </a:r>
            <a:br>
              <a:rPr lang="en-US" sz="3600" dirty="0">
                <a:solidFill>
                  <a:srgbClr val="FFFFFF"/>
                </a:solidFill>
              </a:rPr>
            </a:br>
            <a:r>
              <a:rPr lang="en-US" sz="3600" dirty="0">
                <a:solidFill>
                  <a:srgbClr val="FFFFFF"/>
                </a:solidFill>
              </a:rPr>
              <a:t>using flocked swabs</a:t>
            </a:r>
          </a:p>
        </p:txBody>
      </p:sp>
      <p:sp>
        <p:nvSpPr>
          <p:cNvPr id="4" name="TextBox 3">
            <a:extLst>
              <a:ext uri="{FF2B5EF4-FFF2-40B4-BE49-F238E27FC236}">
                <a16:creationId xmlns:a16="http://schemas.microsoft.com/office/drawing/2014/main" id="{71D1C1D2-FDE9-8CBD-C143-60C7C502AC72}"/>
              </a:ext>
            </a:extLst>
          </p:cNvPr>
          <p:cNvSpPr txBox="1"/>
          <p:nvPr/>
        </p:nvSpPr>
        <p:spPr>
          <a:xfrm>
            <a:off x="4917255" y="9265446"/>
            <a:ext cx="9017918" cy="707886"/>
          </a:xfrm>
          <a:prstGeom prst="rect">
            <a:avLst/>
          </a:prstGeom>
          <a:noFill/>
        </p:spPr>
        <p:txBody>
          <a:bodyPr wrap="none" rtlCol="0">
            <a:spAutoFit/>
          </a:bodyPr>
          <a:lstStyle/>
          <a:p>
            <a:pPr algn="ctr"/>
            <a:r>
              <a:rPr lang="en-US" sz="2000" dirty="0">
                <a:solidFill>
                  <a:schemeClr val="bg1"/>
                </a:solidFill>
              </a:rPr>
              <a:t>CDC</a:t>
            </a:r>
            <a:br>
              <a:rPr lang="en-US" sz="2000" dirty="0">
                <a:solidFill>
                  <a:schemeClr val="bg1"/>
                </a:solidFill>
              </a:rPr>
            </a:br>
            <a:r>
              <a:rPr lang="en-US" sz="2000" dirty="0">
                <a:solidFill>
                  <a:schemeClr val="bg1"/>
                </a:solidFill>
              </a:rPr>
              <a:t>https://www.cdc.gov/coronavirus/2019-ncov/lab/guidelines-clinical-specimens.html </a:t>
            </a:r>
          </a:p>
        </p:txBody>
      </p:sp>
      <p:pic>
        <p:nvPicPr>
          <p:cNvPr id="7" name="Picture 6" descr="Icon&#10;&#10;Description automatically generated with medium confidence">
            <a:extLst>
              <a:ext uri="{FF2B5EF4-FFF2-40B4-BE49-F238E27FC236}">
                <a16:creationId xmlns:a16="http://schemas.microsoft.com/office/drawing/2014/main" id="{8BD0B6C0-C6F4-9119-2413-93CA72DBCDA6}"/>
              </a:ext>
            </a:extLst>
          </p:cNvPr>
          <p:cNvPicPr>
            <a:picLocks noChangeAspect="1"/>
          </p:cNvPicPr>
          <p:nvPr/>
        </p:nvPicPr>
        <p:blipFill>
          <a:blip r:embed="rId2"/>
          <a:stretch>
            <a:fillRect/>
          </a:stretch>
        </p:blipFill>
        <p:spPr>
          <a:xfrm>
            <a:off x="5524003" y="3645982"/>
            <a:ext cx="7239994" cy="5592980"/>
          </a:xfrm>
          <a:prstGeom prst="rect">
            <a:avLst/>
          </a:prstGeom>
        </p:spPr>
      </p:pic>
    </p:spTree>
    <p:extLst>
      <p:ext uri="{BB962C8B-B14F-4D97-AF65-F5344CB8AC3E}">
        <p14:creationId xmlns:p14="http://schemas.microsoft.com/office/powerpoint/2010/main" val="2709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1392-5FA8-304D-9508-FF2776046E5F}"/>
              </a:ext>
            </a:extLst>
          </p:cNvPr>
          <p:cNvSpPr>
            <a:spLocks noGrp="1"/>
          </p:cNvSpPr>
          <p:nvPr>
            <p:ph type="ctrTitle" sz="quarter"/>
          </p:nvPr>
        </p:nvSpPr>
        <p:spPr/>
        <p:txBody>
          <a:bodyPr/>
          <a:lstStyle/>
          <a:p>
            <a:r>
              <a:rPr lang="en-US" sz="5400" dirty="0"/>
              <a:t>RSV Vaccines for Older Adults</a:t>
            </a:r>
          </a:p>
        </p:txBody>
      </p:sp>
    </p:spTree>
    <p:extLst>
      <p:ext uri="{BB962C8B-B14F-4D97-AF65-F5344CB8AC3E}">
        <p14:creationId xmlns:p14="http://schemas.microsoft.com/office/powerpoint/2010/main" val="4130216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022102-7EB4-6687-F609-6B5689BAB787}"/>
              </a:ext>
            </a:extLst>
          </p:cNvPr>
          <p:cNvSpPr>
            <a:spLocks noGrp="1"/>
          </p:cNvSpPr>
          <p:nvPr>
            <p:ph type="body" sz="quarter" idx="10"/>
          </p:nvPr>
        </p:nvSpPr>
        <p:spPr/>
        <p:txBody>
          <a:bodyPr/>
          <a:lstStyle/>
          <a:p>
            <a:endParaRPr lang="en-US" dirty="0"/>
          </a:p>
        </p:txBody>
      </p:sp>
      <p:pic>
        <p:nvPicPr>
          <p:cNvPr id="13" name="Picture 12">
            <a:extLst>
              <a:ext uri="{FF2B5EF4-FFF2-40B4-BE49-F238E27FC236}">
                <a16:creationId xmlns:a16="http://schemas.microsoft.com/office/drawing/2014/main" id="{FA216D37-B881-8F7D-1D65-CC1FA08EC86E}"/>
              </a:ext>
            </a:extLst>
          </p:cNvPr>
          <p:cNvPicPr>
            <a:picLocks noChangeAspect="1"/>
          </p:cNvPicPr>
          <p:nvPr/>
        </p:nvPicPr>
        <p:blipFill>
          <a:blip r:embed="rId2"/>
          <a:stretch>
            <a:fillRect/>
          </a:stretch>
        </p:blipFill>
        <p:spPr>
          <a:xfrm>
            <a:off x="574390" y="4710292"/>
            <a:ext cx="8030575" cy="3588129"/>
          </a:xfrm>
          <a:prstGeom prst="rect">
            <a:avLst/>
          </a:prstGeom>
        </p:spPr>
      </p:pic>
      <p:pic>
        <p:nvPicPr>
          <p:cNvPr id="19" name="Picture 18">
            <a:extLst>
              <a:ext uri="{FF2B5EF4-FFF2-40B4-BE49-F238E27FC236}">
                <a16:creationId xmlns:a16="http://schemas.microsoft.com/office/drawing/2014/main" id="{C05205A6-8103-1B33-CEDA-B8F3EBAC9417}"/>
              </a:ext>
            </a:extLst>
          </p:cNvPr>
          <p:cNvPicPr>
            <a:picLocks noChangeAspect="1"/>
          </p:cNvPicPr>
          <p:nvPr/>
        </p:nvPicPr>
        <p:blipFill>
          <a:blip r:embed="rId3"/>
          <a:stretch>
            <a:fillRect/>
          </a:stretch>
        </p:blipFill>
        <p:spPr>
          <a:xfrm>
            <a:off x="9478537" y="4562384"/>
            <a:ext cx="7626857" cy="4269382"/>
          </a:xfrm>
          <a:prstGeom prst="rect">
            <a:avLst/>
          </a:prstGeom>
        </p:spPr>
      </p:pic>
      <p:pic>
        <p:nvPicPr>
          <p:cNvPr id="21" name="Picture 20">
            <a:extLst>
              <a:ext uri="{FF2B5EF4-FFF2-40B4-BE49-F238E27FC236}">
                <a16:creationId xmlns:a16="http://schemas.microsoft.com/office/drawing/2014/main" id="{804E82DD-7B99-B340-CEF2-B262C2656D03}"/>
              </a:ext>
            </a:extLst>
          </p:cNvPr>
          <p:cNvPicPr>
            <a:picLocks noChangeAspect="1"/>
          </p:cNvPicPr>
          <p:nvPr/>
        </p:nvPicPr>
        <p:blipFill>
          <a:blip r:embed="rId4"/>
          <a:stretch>
            <a:fillRect/>
          </a:stretch>
        </p:blipFill>
        <p:spPr>
          <a:xfrm>
            <a:off x="574390" y="844860"/>
            <a:ext cx="7772400" cy="3091850"/>
          </a:xfrm>
          <a:prstGeom prst="rect">
            <a:avLst/>
          </a:prstGeom>
        </p:spPr>
      </p:pic>
      <p:pic>
        <p:nvPicPr>
          <p:cNvPr id="24" name="Picture 23">
            <a:extLst>
              <a:ext uri="{FF2B5EF4-FFF2-40B4-BE49-F238E27FC236}">
                <a16:creationId xmlns:a16="http://schemas.microsoft.com/office/drawing/2014/main" id="{49E7F28C-BE3C-4B6D-5323-1B79125D40FB}"/>
              </a:ext>
            </a:extLst>
          </p:cNvPr>
          <p:cNvPicPr>
            <a:picLocks noChangeAspect="1"/>
          </p:cNvPicPr>
          <p:nvPr/>
        </p:nvPicPr>
        <p:blipFill>
          <a:blip r:embed="rId5"/>
          <a:stretch>
            <a:fillRect/>
          </a:stretch>
        </p:blipFill>
        <p:spPr>
          <a:xfrm>
            <a:off x="9478537" y="830966"/>
            <a:ext cx="7479184" cy="3124943"/>
          </a:xfrm>
          <a:prstGeom prst="rect">
            <a:avLst/>
          </a:prstGeom>
        </p:spPr>
      </p:pic>
      <p:sp>
        <p:nvSpPr>
          <p:cNvPr id="30" name="TextBox 29">
            <a:extLst>
              <a:ext uri="{FF2B5EF4-FFF2-40B4-BE49-F238E27FC236}">
                <a16:creationId xmlns:a16="http://schemas.microsoft.com/office/drawing/2014/main" id="{E7B6EB9B-580B-9EC4-5A2E-51E64387DD23}"/>
              </a:ext>
            </a:extLst>
          </p:cNvPr>
          <p:cNvSpPr txBox="1"/>
          <p:nvPr/>
        </p:nvSpPr>
        <p:spPr>
          <a:xfrm>
            <a:off x="3441793" y="3412273"/>
            <a:ext cx="4904997" cy="524437"/>
          </a:xfrm>
          <a:prstGeom prst="rect">
            <a:avLst/>
          </a:prstGeom>
          <a:noFill/>
        </p:spPr>
        <p:txBody>
          <a:bodyPr wrap="square">
            <a:spAutoFit/>
          </a:bodyPr>
          <a:lstStyle/>
          <a:p>
            <a:r>
              <a:rPr lang="en-US" sz="2800" dirty="0">
                <a:effectLst/>
                <a:latin typeface="Arial" panose="020B0604020202020204" pitchFamily="34" charset="0"/>
                <a:cs typeface="Arial" panose="020B0604020202020204" pitchFamily="34" charset="0"/>
              </a:rPr>
              <a:t>RSVPreF3 OA (Arexvy, GSK) </a:t>
            </a:r>
            <a:endParaRPr lang="en-US" dirty="0"/>
          </a:p>
        </p:txBody>
      </p:sp>
      <p:sp>
        <p:nvSpPr>
          <p:cNvPr id="32" name="TextBox 31">
            <a:extLst>
              <a:ext uri="{FF2B5EF4-FFF2-40B4-BE49-F238E27FC236}">
                <a16:creationId xmlns:a16="http://schemas.microsoft.com/office/drawing/2014/main" id="{997277E3-8A9D-4BEA-E76D-1698C57A11B7}"/>
              </a:ext>
            </a:extLst>
          </p:cNvPr>
          <p:cNvSpPr txBox="1"/>
          <p:nvPr/>
        </p:nvSpPr>
        <p:spPr>
          <a:xfrm>
            <a:off x="11864896" y="3392154"/>
            <a:ext cx="4482791" cy="536082"/>
          </a:xfrm>
          <a:prstGeom prst="rect">
            <a:avLst/>
          </a:prstGeom>
          <a:noFill/>
        </p:spPr>
        <p:txBody>
          <a:bodyPr wrap="square">
            <a:spAutoFit/>
          </a:bodyPr>
          <a:lstStyle/>
          <a:p>
            <a:r>
              <a:rPr lang="en-US" sz="2800" dirty="0">
                <a:effectLst/>
                <a:latin typeface="Arial" panose="020B0604020202020204" pitchFamily="34" charset="0"/>
                <a:cs typeface="Arial" panose="020B0604020202020204" pitchFamily="34" charset="0"/>
              </a:rPr>
              <a:t>RSVpreF (Abrysvo, Pfizer)</a:t>
            </a:r>
            <a:endParaRPr lang="en-US" dirty="0"/>
          </a:p>
        </p:txBody>
      </p:sp>
    </p:spTree>
    <p:extLst>
      <p:ext uri="{BB962C8B-B14F-4D97-AF65-F5344CB8AC3E}">
        <p14:creationId xmlns:p14="http://schemas.microsoft.com/office/powerpoint/2010/main" val="187431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054984F-028A-136F-2DC4-A2682D83936D}"/>
              </a:ext>
            </a:extLst>
          </p:cNvPr>
          <p:cNvSpPr>
            <a:spLocks noGrp="1"/>
          </p:cNvSpPr>
          <p:nvPr>
            <p:ph type="body" sz="quarter" idx="10"/>
          </p:nvPr>
        </p:nvSpPr>
        <p:spPr>
          <a:xfrm>
            <a:off x="574390" y="9405175"/>
            <a:ext cx="17168091" cy="716578"/>
          </a:xfrm>
        </p:spPr>
        <p:txBody>
          <a:bodyPr/>
          <a:lstStyle/>
          <a:p>
            <a:r>
              <a:rPr lang="en-US" dirty="0">
                <a:effectLst/>
                <a:latin typeface="Helvetica" pitchFamily="2" charset="0"/>
              </a:rPr>
              <a:t>Centers for Disease Control and Prevention | MMWR | July 21, 2023 | Vol. 72 | No. 29. </a:t>
            </a:r>
            <a:r>
              <a:rPr lang="en-US" dirty="0" err="1">
                <a:effectLst/>
                <a:latin typeface="Helvetica" pitchFamily="2" charset="0"/>
              </a:rPr>
              <a:t>Melga</a:t>
            </a:r>
            <a:r>
              <a:rPr lang="en-US" dirty="0">
                <a:effectLst/>
                <a:latin typeface="Helvetica" pitchFamily="2" charset="0"/>
              </a:rPr>
              <a:t> M, et al. MMWR </a:t>
            </a:r>
            <a:r>
              <a:rPr lang="en-US" dirty="0" err="1">
                <a:effectLst/>
                <a:latin typeface="Helvetica" pitchFamily="2" charset="0"/>
              </a:rPr>
              <a:t>Mobidity</a:t>
            </a:r>
            <a:r>
              <a:rPr lang="en-US" dirty="0">
                <a:effectLst/>
                <a:latin typeface="Helvetica" pitchFamily="2" charset="0"/>
              </a:rPr>
              <a:t> and Mortality Weekly Report. 2023;72(29):793-801.</a:t>
            </a:r>
          </a:p>
          <a:p>
            <a:endParaRPr lang="en-US" dirty="0"/>
          </a:p>
        </p:txBody>
      </p:sp>
      <p:sp>
        <p:nvSpPr>
          <p:cNvPr id="17" name="TextBox 16">
            <a:extLst>
              <a:ext uri="{FF2B5EF4-FFF2-40B4-BE49-F238E27FC236}">
                <a16:creationId xmlns:a16="http://schemas.microsoft.com/office/drawing/2014/main" id="{1843DA97-F516-68D8-7DFF-9D83DA37CEB3}"/>
              </a:ext>
            </a:extLst>
          </p:cNvPr>
          <p:cNvSpPr txBox="1"/>
          <p:nvPr/>
        </p:nvSpPr>
        <p:spPr>
          <a:xfrm>
            <a:off x="821310" y="2760629"/>
            <a:ext cx="8681123" cy="3801041"/>
          </a:xfrm>
          <a:prstGeom prst="rect">
            <a:avLst/>
          </a:prstGeom>
          <a:noFill/>
        </p:spPr>
        <p:txBody>
          <a:bodyPr wrap="square">
            <a:spAutoFit/>
          </a:bodyPr>
          <a:lstStyle/>
          <a:p>
            <a:pPr algn="just"/>
            <a:r>
              <a:rPr lang="en-US" sz="2400" b="1" dirty="0">
                <a:solidFill>
                  <a:schemeClr val="accent1"/>
                </a:solidFill>
                <a:effectLst/>
                <a:latin typeface="Arial" panose="020B0604020202020204" pitchFamily="34" charset="0"/>
                <a:cs typeface="Arial" panose="020B0604020202020204" pitchFamily="34" charset="0"/>
              </a:rPr>
              <a:t>June 21, 2023</a:t>
            </a:r>
            <a:r>
              <a:rPr lang="en-US" sz="2400" b="1" dirty="0">
                <a:solidFill>
                  <a:schemeClr val="accent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solidFill>
                  <a:schemeClr val="accent1"/>
                </a:solidFill>
                <a:effectLst/>
                <a:latin typeface="Arial" panose="020B0604020202020204" pitchFamily="34" charset="0"/>
                <a:cs typeface="Arial" panose="020B0604020202020204" pitchFamily="34" charset="0"/>
              </a:rPr>
              <a:t>ACIP recommended that adults aged ≥60 years may receive a single dose of RSV vaccine, using shared clinical decision-making</a:t>
            </a:r>
          </a:p>
          <a:p>
            <a:pPr marL="342900" indent="-342900">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Shared clinical decision-making includes </a:t>
            </a:r>
            <a:r>
              <a:rPr lang="en-US" sz="2400" dirty="0">
                <a:solidFill>
                  <a:schemeClr val="accent1"/>
                </a:solidFill>
                <a:effectLst/>
                <a:latin typeface="Arial" panose="020B0604020202020204" pitchFamily="34" charset="0"/>
                <a:cs typeface="Arial" panose="020B0604020202020204" pitchFamily="34" charset="0"/>
              </a:rPr>
              <a:t>a discussion between the health care provider and the patient, which might be guided by the patient’s risk for disease and their characteristics, values, and preferences; the provider’s clinical discretion; and the characteristics of the vaccine. </a:t>
            </a:r>
          </a:p>
          <a:p>
            <a:pPr marL="342900" indent="-342900" algn="just">
              <a:buFont typeface="Arial" panose="020B0604020202020204" pitchFamily="34" charset="0"/>
              <a:buChar char="•"/>
            </a:pPr>
            <a:endParaRPr lang="en-US" dirty="0">
              <a:solidFill>
                <a:schemeClr val="accent1"/>
              </a:solidFill>
              <a:effectLst/>
              <a:latin typeface="Times"/>
            </a:endParaRPr>
          </a:p>
        </p:txBody>
      </p:sp>
      <p:sp>
        <p:nvSpPr>
          <p:cNvPr id="2" name="TextBox 1">
            <a:extLst>
              <a:ext uri="{FF2B5EF4-FFF2-40B4-BE49-F238E27FC236}">
                <a16:creationId xmlns:a16="http://schemas.microsoft.com/office/drawing/2014/main" id="{5FF1F8DE-3A6A-7337-8755-678C4879ECED}"/>
              </a:ext>
            </a:extLst>
          </p:cNvPr>
          <p:cNvSpPr txBox="1"/>
          <p:nvPr/>
        </p:nvSpPr>
        <p:spPr>
          <a:xfrm>
            <a:off x="9608194" y="2265789"/>
            <a:ext cx="7858496" cy="6863417"/>
          </a:xfrm>
          <a:prstGeom prst="rect">
            <a:avLst/>
          </a:prstGeom>
          <a:noFill/>
        </p:spPr>
        <p:txBody>
          <a:bodyPr wrap="square" rtlCol="0">
            <a:spAutoFit/>
          </a:bodyPr>
          <a:lstStyle/>
          <a:p>
            <a:r>
              <a:rPr lang="en-DE" sz="2800" b="1" dirty="0">
                <a:solidFill>
                  <a:schemeClr val="bg1"/>
                </a:solidFill>
              </a:rPr>
              <a:t>Underlying medical conditions associated with increased risk</a:t>
            </a:r>
          </a:p>
          <a:p>
            <a:pPr marL="285750" indent="-285750">
              <a:buFont typeface="Arial" panose="020B0604020202020204" pitchFamily="34" charset="0"/>
              <a:buChar char="•"/>
            </a:pPr>
            <a:r>
              <a:rPr lang="en-DE" sz="2400" dirty="0">
                <a:solidFill>
                  <a:schemeClr val="bg1"/>
                </a:solidFill>
              </a:rPr>
              <a:t>Lung disease (COPD and asthma)</a:t>
            </a:r>
          </a:p>
          <a:p>
            <a:pPr marL="285750" indent="-285750">
              <a:buFont typeface="Arial" panose="020B0604020202020204" pitchFamily="34" charset="0"/>
              <a:buChar char="•"/>
            </a:pPr>
            <a:r>
              <a:rPr lang="en-DE" sz="2400" dirty="0">
                <a:solidFill>
                  <a:schemeClr val="bg1"/>
                </a:solidFill>
              </a:rPr>
              <a:t>CV diseases (CHF and CAD)</a:t>
            </a:r>
          </a:p>
          <a:p>
            <a:pPr marL="285750" indent="-285750">
              <a:buFont typeface="Arial" panose="020B0604020202020204" pitchFamily="34" charset="0"/>
              <a:buChar char="•"/>
            </a:pPr>
            <a:r>
              <a:rPr lang="en-DE" sz="2400" dirty="0">
                <a:solidFill>
                  <a:schemeClr val="bg1"/>
                </a:solidFill>
              </a:rPr>
              <a:t>Moderate or severe immune compromise</a:t>
            </a:r>
          </a:p>
          <a:p>
            <a:pPr marL="285750" indent="-285750">
              <a:buFont typeface="Arial" panose="020B0604020202020204" pitchFamily="34" charset="0"/>
              <a:buChar char="•"/>
            </a:pPr>
            <a:r>
              <a:rPr lang="en-DE" sz="2400" dirty="0">
                <a:solidFill>
                  <a:schemeClr val="bg1"/>
                </a:solidFill>
              </a:rPr>
              <a:t>Diabetes mellitus</a:t>
            </a:r>
          </a:p>
          <a:p>
            <a:pPr marL="285750" indent="-285750">
              <a:buFont typeface="Arial" panose="020B0604020202020204" pitchFamily="34" charset="0"/>
              <a:buChar char="•"/>
            </a:pPr>
            <a:r>
              <a:rPr lang="en-DE" sz="2400" dirty="0">
                <a:solidFill>
                  <a:schemeClr val="bg1"/>
                </a:solidFill>
              </a:rPr>
              <a:t>Neurologic or neuromuscular conditions</a:t>
            </a:r>
          </a:p>
          <a:p>
            <a:pPr marL="285750" indent="-285750">
              <a:buFont typeface="Arial" panose="020B0604020202020204" pitchFamily="34" charset="0"/>
              <a:buChar char="•"/>
            </a:pPr>
            <a:r>
              <a:rPr lang="en-DE" sz="2400" dirty="0">
                <a:solidFill>
                  <a:schemeClr val="bg1"/>
                </a:solidFill>
              </a:rPr>
              <a:t>Kidney disorders</a:t>
            </a:r>
          </a:p>
          <a:p>
            <a:pPr marL="285750" indent="-285750">
              <a:buFont typeface="Arial" panose="020B0604020202020204" pitchFamily="34" charset="0"/>
              <a:buChar char="•"/>
            </a:pPr>
            <a:r>
              <a:rPr lang="en-DE" sz="2400" dirty="0">
                <a:solidFill>
                  <a:schemeClr val="bg1"/>
                </a:solidFill>
              </a:rPr>
              <a:t>Liver disorders</a:t>
            </a:r>
          </a:p>
          <a:p>
            <a:pPr marL="285750" indent="-285750">
              <a:buFont typeface="Arial" panose="020B0604020202020204" pitchFamily="34" charset="0"/>
              <a:buChar char="•"/>
            </a:pPr>
            <a:r>
              <a:rPr lang="en-DE" sz="2400" dirty="0">
                <a:solidFill>
                  <a:schemeClr val="bg1"/>
                </a:solidFill>
              </a:rPr>
              <a:t>Hematologic disorders</a:t>
            </a:r>
          </a:p>
          <a:p>
            <a:pPr marL="285750" indent="-285750">
              <a:buFont typeface="Arial" panose="020B0604020202020204" pitchFamily="34" charset="0"/>
              <a:buChar char="•"/>
            </a:pPr>
            <a:r>
              <a:rPr lang="en-DE" sz="2400" dirty="0">
                <a:solidFill>
                  <a:schemeClr val="bg1"/>
                </a:solidFill>
              </a:rPr>
              <a:t>Other underlying conditions that a HCP determines might increase the risk for severe respiratory disease</a:t>
            </a:r>
          </a:p>
          <a:p>
            <a:r>
              <a:rPr lang="en-DE" sz="2800" b="1" dirty="0">
                <a:solidFill>
                  <a:schemeClr val="bg1"/>
                </a:solidFill>
              </a:rPr>
              <a:t>Other factors associated with increased risk</a:t>
            </a:r>
          </a:p>
          <a:p>
            <a:pPr marL="285750" indent="-285750">
              <a:buFont typeface="Arial" panose="020B0604020202020204" pitchFamily="34" charset="0"/>
              <a:buChar char="•"/>
            </a:pPr>
            <a:r>
              <a:rPr lang="en-DE" sz="2400" dirty="0">
                <a:solidFill>
                  <a:schemeClr val="bg1"/>
                </a:solidFill>
              </a:rPr>
              <a:t>Frailty</a:t>
            </a:r>
          </a:p>
          <a:p>
            <a:pPr marL="285750" indent="-285750">
              <a:buFont typeface="Arial" panose="020B0604020202020204" pitchFamily="34" charset="0"/>
              <a:buChar char="•"/>
            </a:pPr>
            <a:r>
              <a:rPr lang="en-DE" sz="2400" dirty="0">
                <a:solidFill>
                  <a:schemeClr val="bg1"/>
                </a:solidFill>
              </a:rPr>
              <a:t>Advanced age</a:t>
            </a:r>
          </a:p>
          <a:p>
            <a:pPr marL="285750" indent="-285750">
              <a:buFont typeface="Arial" panose="020B0604020202020204" pitchFamily="34" charset="0"/>
              <a:buChar char="•"/>
            </a:pPr>
            <a:r>
              <a:rPr lang="en-DE" sz="2400" dirty="0">
                <a:solidFill>
                  <a:schemeClr val="bg1"/>
                </a:solidFill>
              </a:rPr>
              <a:t>Residence in a nursing home or other long-term care facility</a:t>
            </a:r>
          </a:p>
          <a:p>
            <a:pPr marL="285750" indent="-285750">
              <a:buFont typeface="Arial" panose="020B0604020202020204" pitchFamily="34" charset="0"/>
              <a:buChar char="•"/>
            </a:pPr>
            <a:r>
              <a:rPr lang="en-DE" sz="2400" dirty="0">
                <a:solidFill>
                  <a:schemeClr val="bg1"/>
                </a:solidFill>
              </a:rPr>
              <a:t>Other underlying conditions that a HCP determines might increase the risk for severe respiratory disease</a:t>
            </a:r>
          </a:p>
        </p:txBody>
      </p:sp>
      <p:sp>
        <p:nvSpPr>
          <p:cNvPr id="3" name="Title 1">
            <a:extLst>
              <a:ext uri="{FF2B5EF4-FFF2-40B4-BE49-F238E27FC236}">
                <a16:creationId xmlns:a16="http://schemas.microsoft.com/office/drawing/2014/main" id="{436BDF9C-2EE5-939A-7E09-FDB3BF9AD301}"/>
              </a:ext>
            </a:extLst>
          </p:cNvPr>
          <p:cNvSpPr txBox="1">
            <a:spLocks/>
          </p:cNvSpPr>
          <p:nvPr/>
        </p:nvSpPr>
        <p:spPr>
          <a:xfrm>
            <a:off x="0" y="266700"/>
            <a:ext cx="18288000" cy="1708448"/>
          </a:xfrm>
        </p:spPr>
        <p:txBody>
          <a:bodyPr/>
          <a:lstStyle>
            <a:lvl1pPr algn="ctr" defTabSz="571433" rtl="0" eaLnBrk="1" latinLnBrk="0" hangingPunct="1">
              <a:spcBef>
                <a:spcPct val="0"/>
              </a:spcBef>
              <a:buNone/>
              <a:defRPr sz="5400" kern="1200">
                <a:solidFill>
                  <a:schemeClr val="tx1"/>
                </a:solidFill>
                <a:latin typeface="+mj-lt"/>
                <a:ea typeface="+mj-ea"/>
                <a:cs typeface="+mj-cs"/>
              </a:defRPr>
            </a:lvl1pPr>
          </a:lstStyle>
          <a:p>
            <a:r>
              <a:rPr lang="en-US" dirty="0">
                <a:solidFill>
                  <a:srgbClr val="23E8FD"/>
                </a:solidFill>
              </a:rPr>
              <a:t>Who Should Get the RSV Vaccine?</a:t>
            </a:r>
          </a:p>
        </p:txBody>
      </p:sp>
    </p:spTree>
    <p:extLst>
      <p:ext uri="{BB962C8B-B14F-4D97-AF65-F5344CB8AC3E}">
        <p14:creationId xmlns:p14="http://schemas.microsoft.com/office/powerpoint/2010/main" val="180502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7BF328-FFFE-7141-A58F-4EBB6423CCB2}"/>
              </a:ext>
            </a:extLst>
          </p:cNvPr>
          <p:cNvSpPr>
            <a:spLocks noGrp="1"/>
          </p:cNvSpPr>
          <p:nvPr>
            <p:ph idx="1"/>
          </p:nvPr>
        </p:nvSpPr>
        <p:spPr>
          <a:xfrm>
            <a:off x="558510" y="5143501"/>
            <a:ext cx="17170979" cy="3487544"/>
          </a:xfrm>
        </p:spPr>
        <p:txBody>
          <a:bodyPr/>
          <a:lstStyle/>
          <a:p>
            <a:endParaRPr lang="en-US" sz="1200" dirty="0"/>
          </a:p>
          <a:p>
            <a:pPr>
              <a:spcAft>
                <a:spcPts val="110"/>
              </a:spcAft>
            </a:pPr>
            <a:r>
              <a:rPr lang="en-GB" sz="3200" b="0" i="0" dirty="0">
                <a:solidFill>
                  <a:schemeClr val="accent1"/>
                </a:solidFill>
                <a:effectLst/>
              </a:rPr>
              <a:t>Candidates in late phase development for older </a:t>
            </a:r>
            <a:r>
              <a:rPr lang="en-GB" sz="3200" dirty="0">
                <a:solidFill>
                  <a:schemeClr val="accent1"/>
                </a:solidFill>
              </a:rPr>
              <a:t>adults </a:t>
            </a:r>
            <a:r>
              <a:rPr lang="en-GB" sz="3200" b="0" i="0" dirty="0">
                <a:solidFill>
                  <a:schemeClr val="accent1"/>
                </a:solidFill>
                <a:effectLst/>
              </a:rPr>
              <a:t>using three approaches: (1) nucleic acid, (3) subunit, (4) vector-based</a:t>
            </a:r>
          </a:p>
          <a:p>
            <a:pPr lvl="1">
              <a:spcAft>
                <a:spcPts val="110"/>
              </a:spcAft>
            </a:pPr>
            <a:r>
              <a:rPr lang="en-GB" sz="2800" dirty="0">
                <a:solidFill>
                  <a:schemeClr val="accent1"/>
                </a:solidFill>
                <a:ea typeface="Times New Roman" panose="02020603050405020304" pitchFamily="18" charset="0"/>
                <a:cs typeface="Times New Roman" panose="02020603050405020304" pitchFamily="18" charset="0"/>
              </a:rPr>
              <a:t>MVA-BN-RSV vector vaccine (phase 2)</a:t>
            </a:r>
          </a:p>
          <a:p>
            <a:pPr lvl="1">
              <a:spcAft>
                <a:spcPts val="110"/>
              </a:spcAft>
            </a:pPr>
            <a:r>
              <a:rPr lang="en-GB" sz="2800" dirty="0">
                <a:solidFill>
                  <a:schemeClr val="accent1"/>
                </a:solidFill>
                <a:ea typeface="Times New Roman" panose="02020603050405020304" pitchFamily="18" charset="0"/>
                <a:cs typeface="Times New Roman" panose="02020603050405020304" pitchFamily="18" charset="0"/>
              </a:rPr>
              <a:t>mRNA-1345 vaccine (phase 2/3)</a:t>
            </a:r>
            <a:endParaRPr lang="en-US" sz="2800" dirty="0">
              <a:solidFill>
                <a:schemeClr val="accent1"/>
              </a:solidFill>
              <a:ea typeface="Times New Roman" panose="02020603050405020304" pitchFamily="18" charset="0"/>
              <a:cs typeface="Times New Roman" panose="02020603050405020304" pitchFamily="18" charset="0"/>
            </a:endParaRPr>
          </a:p>
          <a:p>
            <a:pPr lvl="1">
              <a:spcAft>
                <a:spcPts val="110"/>
              </a:spcAft>
            </a:pPr>
            <a:r>
              <a:rPr lang="en-GB" sz="2800" dirty="0">
                <a:solidFill>
                  <a:schemeClr val="accent1"/>
                </a:solidFill>
                <a:effectLst/>
                <a:ea typeface="Times New Roman" panose="02020603050405020304" pitchFamily="18" charset="0"/>
                <a:cs typeface="Times New Roman" panose="02020603050405020304" pitchFamily="18" charset="0"/>
              </a:rPr>
              <a:t>Ad26.RSV.pre-F vector vaccine (phase 3) ON HOLD</a:t>
            </a:r>
          </a:p>
          <a:p>
            <a:pPr marL="0" indent="0">
              <a:buNone/>
            </a:pPr>
            <a:endParaRPr lang="en-US" sz="3600" dirty="0"/>
          </a:p>
        </p:txBody>
      </p:sp>
      <p:pic>
        <p:nvPicPr>
          <p:cNvPr id="5" name="Picture 4">
            <a:extLst>
              <a:ext uri="{FF2B5EF4-FFF2-40B4-BE49-F238E27FC236}">
                <a16:creationId xmlns:a16="http://schemas.microsoft.com/office/drawing/2014/main" id="{94440C21-0019-8B52-425B-72B11B871486}"/>
              </a:ext>
            </a:extLst>
          </p:cNvPr>
          <p:cNvPicPr>
            <a:picLocks noChangeAspect="1"/>
          </p:cNvPicPr>
          <p:nvPr/>
        </p:nvPicPr>
        <p:blipFill rotWithShape="1">
          <a:blip r:embed="rId3"/>
          <a:srcRect t="24332"/>
          <a:stretch/>
        </p:blipFill>
        <p:spPr>
          <a:xfrm>
            <a:off x="2436877" y="2089735"/>
            <a:ext cx="12149582" cy="2504567"/>
          </a:xfrm>
          <a:prstGeom prst="rect">
            <a:avLst/>
          </a:prstGeom>
        </p:spPr>
      </p:pic>
      <p:pic>
        <p:nvPicPr>
          <p:cNvPr id="6" name="Picture 5">
            <a:extLst>
              <a:ext uri="{FF2B5EF4-FFF2-40B4-BE49-F238E27FC236}">
                <a16:creationId xmlns:a16="http://schemas.microsoft.com/office/drawing/2014/main" id="{42E35F70-2CE8-5626-4084-99D7AEE75499}"/>
              </a:ext>
            </a:extLst>
          </p:cNvPr>
          <p:cNvPicPr>
            <a:picLocks noChangeAspect="1"/>
          </p:cNvPicPr>
          <p:nvPr/>
        </p:nvPicPr>
        <p:blipFill rotWithShape="1">
          <a:blip r:embed="rId3"/>
          <a:srcRect l="53030" t="-1" r="25266" b="83437"/>
          <a:stretch/>
        </p:blipFill>
        <p:spPr>
          <a:xfrm>
            <a:off x="5062654" y="523283"/>
            <a:ext cx="7426712" cy="1544150"/>
          </a:xfrm>
          <a:prstGeom prst="rect">
            <a:avLst/>
          </a:prstGeom>
        </p:spPr>
      </p:pic>
    </p:spTree>
    <p:extLst>
      <p:ext uri="{BB962C8B-B14F-4D97-AF65-F5344CB8AC3E}">
        <p14:creationId xmlns:p14="http://schemas.microsoft.com/office/powerpoint/2010/main" val="242080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09332-C27C-5B94-2973-90173AE0F490}"/>
              </a:ext>
            </a:extLst>
          </p:cNvPr>
          <p:cNvSpPr>
            <a:spLocks noGrp="1"/>
          </p:cNvSpPr>
          <p:nvPr>
            <p:ph type="title"/>
          </p:nvPr>
        </p:nvSpPr>
        <p:spPr>
          <a:xfrm>
            <a:off x="4290227" y="422191"/>
            <a:ext cx="10308430" cy="1154722"/>
          </a:xfrm>
        </p:spPr>
        <p:txBody>
          <a:bodyPr/>
          <a:lstStyle/>
          <a:p>
            <a:pPr algn="ctr"/>
            <a:r>
              <a:rPr lang="en-US" b="1" dirty="0">
                <a:solidFill>
                  <a:srgbClr val="23E8FD"/>
                </a:solidFill>
                <a:latin typeface="+mn-lt"/>
              </a:rPr>
              <a:t>RSV Virology</a:t>
            </a:r>
          </a:p>
        </p:txBody>
      </p:sp>
      <p:grpSp>
        <p:nvGrpSpPr>
          <p:cNvPr id="2" name="Group 1">
            <a:extLst>
              <a:ext uri="{FF2B5EF4-FFF2-40B4-BE49-F238E27FC236}">
                <a16:creationId xmlns:a16="http://schemas.microsoft.com/office/drawing/2014/main" id="{B700D163-DD21-B442-3F5E-448EDEB7145C}"/>
              </a:ext>
            </a:extLst>
          </p:cNvPr>
          <p:cNvGrpSpPr/>
          <p:nvPr/>
        </p:nvGrpSpPr>
        <p:grpSpPr>
          <a:xfrm>
            <a:off x="1676400" y="1728417"/>
            <a:ext cx="14693590" cy="6912924"/>
            <a:chOff x="48983" y="525460"/>
            <a:chExt cx="5456980" cy="2112659"/>
          </a:xfrm>
        </p:grpSpPr>
        <p:pic>
          <p:nvPicPr>
            <p:cNvPr id="7" name="Picture 6">
              <a:extLst>
                <a:ext uri="{FF2B5EF4-FFF2-40B4-BE49-F238E27FC236}">
                  <a16:creationId xmlns:a16="http://schemas.microsoft.com/office/drawing/2014/main" id="{00937155-DCB1-2151-D678-72201AF05AE7}"/>
                </a:ext>
              </a:extLst>
            </p:cNvPr>
            <p:cNvPicPr>
              <a:picLocks noChangeAspect="1"/>
            </p:cNvPicPr>
            <p:nvPr/>
          </p:nvPicPr>
          <p:blipFill rotWithShape="1">
            <a:blip r:embed="rId3"/>
            <a:srcRect l="11917" t="-732" r="8790" b="5788"/>
            <a:stretch/>
          </p:blipFill>
          <p:spPr>
            <a:xfrm>
              <a:off x="48983" y="525460"/>
              <a:ext cx="2272940" cy="2112659"/>
            </a:xfrm>
            <a:prstGeom prst="rect">
              <a:avLst/>
            </a:prstGeom>
          </p:spPr>
        </p:pic>
        <p:cxnSp>
          <p:nvCxnSpPr>
            <p:cNvPr id="18" name="Straight Connector 17">
              <a:extLst>
                <a:ext uri="{FF2B5EF4-FFF2-40B4-BE49-F238E27FC236}">
                  <a16:creationId xmlns:a16="http://schemas.microsoft.com/office/drawing/2014/main" id="{2FA3574D-239A-AA60-41EA-91635C79942B}"/>
                </a:ext>
              </a:extLst>
            </p:cNvPr>
            <p:cNvCxnSpPr>
              <a:cxnSpLocks/>
            </p:cNvCxnSpPr>
            <p:nvPr/>
          </p:nvCxnSpPr>
          <p:spPr>
            <a:xfrm flipV="1">
              <a:off x="1394244" y="1220331"/>
              <a:ext cx="1040345" cy="456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482DDA-65E5-33C7-D13E-2F997801B4BD}"/>
                </a:ext>
              </a:extLst>
            </p:cNvPr>
            <p:cNvCxnSpPr>
              <a:cxnSpLocks/>
            </p:cNvCxnSpPr>
            <p:nvPr/>
          </p:nvCxnSpPr>
          <p:spPr>
            <a:xfrm>
              <a:off x="1376896" y="1944907"/>
              <a:ext cx="1040345" cy="577361"/>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1EB1EF4-8E6C-A667-01A2-7A2D57CB3ABC}"/>
                </a:ext>
              </a:extLst>
            </p:cNvPr>
            <p:cNvSpPr/>
            <p:nvPr/>
          </p:nvSpPr>
          <p:spPr>
            <a:xfrm>
              <a:off x="1376896" y="1683854"/>
              <a:ext cx="281328" cy="254084"/>
            </a:xfrm>
            <a:prstGeom prst="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pic>
          <p:nvPicPr>
            <p:cNvPr id="25" name="Picture 24">
              <a:extLst>
                <a:ext uri="{FF2B5EF4-FFF2-40B4-BE49-F238E27FC236}">
                  <a16:creationId xmlns:a16="http://schemas.microsoft.com/office/drawing/2014/main" id="{2E830C36-BBD0-EC85-5A08-8025077B46F0}"/>
                </a:ext>
              </a:extLst>
            </p:cNvPr>
            <p:cNvPicPr>
              <a:picLocks noChangeAspect="1"/>
            </p:cNvPicPr>
            <p:nvPr/>
          </p:nvPicPr>
          <p:blipFill rotWithShape="1">
            <a:blip r:embed="rId4"/>
            <a:srcRect t="4128" r="66060" b="54290"/>
            <a:stretch/>
          </p:blipFill>
          <p:spPr>
            <a:xfrm>
              <a:off x="2434589" y="1220332"/>
              <a:ext cx="3071374" cy="1309358"/>
            </a:xfrm>
            <a:prstGeom prst="rect">
              <a:avLst/>
            </a:prstGeom>
            <a:ln>
              <a:solidFill>
                <a:schemeClr val="accent1">
                  <a:shade val="50000"/>
                </a:schemeClr>
              </a:solidFill>
            </a:ln>
            <a:effectLst/>
          </p:spPr>
        </p:pic>
      </p:grpSp>
      <p:pic>
        <p:nvPicPr>
          <p:cNvPr id="43" name="Content Placeholder 8">
            <a:extLst>
              <a:ext uri="{FF2B5EF4-FFF2-40B4-BE49-F238E27FC236}">
                <a16:creationId xmlns:a16="http://schemas.microsoft.com/office/drawing/2014/main" id="{A15F7E03-8F6D-BCB7-F7D9-D3E6E52B128E}"/>
              </a:ext>
            </a:extLst>
          </p:cNvPr>
          <p:cNvPicPr>
            <a:picLocks noGrp="1" noChangeAspect="1"/>
          </p:cNvPicPr>
          <p:nvPr>
            <p:ph idx="1"/>
          </p:nvPr>
        </p:nvPicPr>
        <p:blipFill rotWithShape="1">
          <a:blip r:embed="rId4"/>
          <a:srcRect b="8970"/>
          <a:stretch/>
        </p:blipFill>
        <p:spPr>
          <a:xfrm>
            <a:off x="4884248" y="5858555"/>
            <a:ext cx="11727352" cy="3710382"/>
          </a:xfrm>
        </p:spPr>
      </p:pic>
      <p:pic>
        <p:nvPicPr>
          <p:cNvPr id="3" name="Content Placeholder 8">
            <a:extLst>
              <a:ext uri="{FF2B5EF4-FFF2-40B4-BE49-F238E27FC236}">
                <a16:creationId xmlns:a16="http://schemas.microsoft.com/office/drawing/2014/main" id="{BDD3D4FF-FB3E-EFF6-630A-DAD98EB42255}"/>
              </a:ext>
            </a:extLst>
          </p:cNvPr>
          <p:cNvPicPr>
            <a:picLocks noChangeAspect="1"/>
          </p:cNvPicPr>
          <p:nvPr/>
        </p:nvPicPr>
        <p:blipFill rotWithShape="1">
          <a:blip r:embed="rId4"/>
          <a:srcRect b="8970"/>
          <a:stretch/>
        </p:blipFill>
        <p:spPr>
          <a:xfrm>
            <a:off x="8720843" y="6786150"/>
            <a:ext cx="5863676" cy="1855191"/>
          </a:xfrm>
        </p:spPr>
      </p:pic>
      <p:sp>
        <p:nvSpPr>
          <p:cNvPr id="6" name="TextBox 5">
            <a:extLst>
              <a:ext uri="{FF2B5EF4-FFF2-40B4-BE49-F238E27FC236}">
                <a16:creationId xmlns:a16="http://schemas.microsoft.com/office/drawing/2014/main" id="{09ECD955-070E-B88D-3C82-A5DE01903822}"/>
              </a:ext>
            </a:extLst>
          </p:cNvPr>
          <p:cNvSpPr txBox="1"/>
          <p:nvPr/>
        </p:nvSpPr>
        <p:spPr>
          <a:xfrm>
            <a:off x="902840" y="9408230"/>
            <a:ext cx="14300772" cy="523220"/>
          </a:xfrm>
          <a:prstGeom prst="rect">
            <a:avLst/>
          </a:prstGeom>
          <a:noFill/>
        </p:spPr>
        <p:txBody>
          <a:bodyPr wrap="square">
            <a:spAutoFit/>
          </a:bodyPr>
          <a:lstStyle/>
          <a:p>
            <a:r>
              <a:rPr lang="en-US" sz="2800" dirty="0">
                <a:solidFill>
                  <a:schemeClr val="bg1"/>
                </a:solidFill>
                <a:latin typeface="Helvetica" pitchFamily="2" charset="0"/>
              </a:rPr>
              <a:t>Battles MB, McLellan JS. </a:t>
            </a:r>
            <a:r>
              <a:rPr lang="en-US" sz="2800" i="1" dirty="0">
                <a:solidFill>
                  <a:schemeClr val="bg1"/>
                </a:solidFill>
                <a:latin typeface="Helvetica" pitchFamily="2" charset="0"/>
              </a:rPr>
              <a:t>Nat Rev </a:t>
            </a:r>
            <a:r>
              <a:rPr lang="en-US" sz="2800" i="1" dirty="0" err="1">
                <a:solidFill>
                  <a:schemeClr val="bg1"/>
                </a:solidFill>
                <a:latin typeface="Helvetica" pitchFamily="2" charset="0"/>
              </a:rPr>
              <a:t>Microbiol</a:t>
            </a:r>
            <a:r>
              <a:rPr lang="en-US" sz="2800" dirty="0">
                <a:solidFill>
                  <a:schemeClr val="bg1"/>
                </a:solidFill>
                <a:latin typeface="Helvetica" pitchFamily="2" charset="0"/>
              </a:rPr>
              <a:t>. 2019;17(4):233-245.</a:t>
            </a:r>
          </a:p>
        </p:txBody>
      </p:sp>
    </p:spTree>
    <p:extLst>
      <p:ext uri="{BB962C8B-B14F-4D97-AF65-F5344CB8AC3E}">
        <p14:creationId xmlns:p14="http://schemas.microsoft.com/office/powerpoint/2010/main" val="315246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400" dirty="0"/>
              <a:t>Disclosures</a:t>
            </a:r>
          </a:p>
        </p:txBody>
      </p:sp>
      <p:sp>
        <p:nvSpPr>
          <p:cNvPr id="17" name="Content Placeholder 16"/>
          <p:cNvSpPr>
            <a:spLocks noGrp="1"/>
          </p:cNvSpPr>
          <p:nvPr>
            <p:ph idx="1"/>
          </p:nvPr>
        </p:nvSpPr>
        <p:spPr>
          <a:xfrm>
            <a:off x="571502" y="1828800"/>
            <a:ext cx="17170979" cy="4592782"/>
          </a:xfrm>
        </p:spPr>
        <p:txBody>
          <a:bodyPr/>
          <a:lstStyle/>
          <a:p>
            <a:r>
              <a:rPr lang="en-US" sz="3600" dirty="0"/>
              <a:t>research funding from Ansun, F2G, </a:t>
            </a:r>
            <a:r>
              <a:rPr lang="en-US" sz="3600" dirty="0" err="1"/>
              <a:t>Zeteo</a:t>
            </a:r>
            <a:r>
              <a:rPr lang="en-US" sz="3600" dirty="0"/>
              <a:t> and has served as a paid advisor to Pfizer, Scynexis, Immunome, </a:t>
            </a:r>
            <a:r>
              <a:rPr lang="en-US" sz="3600" dirty="0" err="1"/>
              <a:t>Adamis</a:t>
            </a:r>
            <a:r>
              <a:rPr lang="en-US" sz="3600" dirty="0"/>
              <a:t> and </a:t>
            </a:r>
            <a:r>
              <a:rPr lang="en-US" sz="3600" dirty="0" err="1"/>
              <a:t>Karius</a:t>
            </a:r>
            <a:endParaRPr lang="en-US" sz="3600" dirty="0"/>
          </a:p>
          <a:p>
            <a:r>
              <a:rPr lang="en-US" sz="3600" dirty="0"/>
              <a:t>During this lecture, I may discuss the used of medications for both FDA-approved and non-approved indications.</a:t>
            </a:r>
          </a:p>
          <a:p>
            <a:pPr marL="0" indent="0">
              <a:buNone/>
            </a:pPr>
            <a:endParaRPr lang="en-US" sz="3600" dirty="0"/>
          </a:p>
          <a:p>
            <a:pPr marL="0" indent="0">
              <a:buNone/>
            </a:pPr>
            <a:endParaRPr lang="en-US" sz="3600" dirty="0"/>
          </a:p>
          <a:p>
            <a:pPr marL="0" indent="0">
              <a:buNone/>
            </a:pPr>
            <a:endParaRPr lang="en-US" sz="3600" dirty="0"/>
          </a:p>
          <a:p>
            <a:pPr marL="0" indent="0" algn="ctr">
              <a:buNone/>
            </a:pPr>
            <a:endParaRPr lang="en-US" sz="3600" b="1" dirty="0"/>
          </a:p>
        </p:txBody>
      </p:sp>
    </p:spTree>
    <p:extLst>
      <p:ext uri="{BB962C8B-B14F-4D97-AF65-F5344CB8AC3E}">
        <p14:creationId xmlns:p14="http://schemas.microsoft.com/office/powerpoint/2010/main" val="385091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09332-C27C-5B94-2973-90173AE0F490}"/>
              </a:ext>
            </a:extLst>
          </p:cNvPr>
          <p:cNvSpPr>
            <a:spLocks noGrp="1"/>
          </p:cNvSpPr>
          <p:nvPr>
            <p:ph type="title"/>
          </p:nvPr>
        </p:nvSpPr>
        <p:spPr>
          <a:xfrm>
            <a:off x="1121002" y="522116"/>
            <a:ext cx="15773400" cy="883568"/>
          </a:xfrm>
        </p:spPr>
        <p:txBody>
          <a:bodyPr/>
          <a:lstStyle/>
          <a:p>
            <a:pPr algn="ctr"/>
            <a:r>
              <a:rPr lang="en-US" b="1" dirty="0">
                <a:solidFill>
                  <a:srgbClr val="23E8FD"/>
                </a:solidFill>
                <a:latin typeface="+mn-lt"/>
              </a:rPr>
              <a:t>RSV Immunology</a:t>
            </a:r>
          </a:p>
        </p:txBody>
      </p:sp>
      <p:sp>
        <p:nvSpPr>
          <p:cNvPr id="35" name="TextBox 34">
            <a:extLst>
              <a:ext uri="{FF2B5EF4-FFF2-40B4-BE49-F238E27FC236}">
                <a16:creationId xmlns:a16="http://schemas.microsoft.com/office/drawing/2014/main" id="{E4772DEC-F5F1-D735-005D-9456D2783623}"/>
              </a:ext>
            </a:extLst>
          </p:cNvPr>
          <p:cNvSpPr txBox="1"/>
          <p:nvPr/>
        </p:nvSpPr>
        <p:spPr>
          <a:xfrm>
            <a:off x="1121002" y="9579114"/>
            <a:ext cx="8479942" cy="584775"/>
          </a:xfrm>
          <a:prstGeom prst="rect">
            <a:avLst/>
          </a:prstGeom>
          <a:noFill/>
        </p:spPr>
        <p:txBody>
          <a:bodyPr wrap="square">
            <a:spAutoFit/>
          </a:bodyPr>
          <a:lstStyle/>
          <a:p>
            <a:r>
              <a:rPr lang="en-US" sz="1200" dirty="0">
                <a:solidFill>
                  <a:schemeClr val="bg1"/>
                </a:solidFill>
                <a:latin typeface="Helvetica" pitchFamily="2" charset="0"/>
              </a:rPr>
              <a:t>Battles MB, McLellan JS. </a:t>
            </a:r>
            <a:r>
              <a:rPr lang="en-US" sz="1200" i="1" dirty="0">
                <a:solidFill>
                  <a:schemeClr val="bg1"/>
                </a:solidFill>
                <a:latin typeface="Helvetica" pitchFamily="2" charset="0"/>
              </a:rPr>
              <a:t>Nat Rev </a:t>
            </a:r>
            <a:r>
              <a:rPr lang="en-US" sz="1200" i="1" dirty="0" err="1">
                <a:solidFill>
                  <a:schemeClr val="bg1"/>
                </a:solidFill>
                <a:latin typeface="Helvetica" pitchFamily="2" charset="0"/>
              </a:rPr>
              <a:t>Microbiol</a:t>
            </a:r>
            <a:r>
              <a:rPr lang="en-US" sz="1200" dirty="0">
                <a:solidFill>
                  <a:schemeClr val="bg1"/>
                </a:solidFill>
                <a:latin typeface="Helvetica" pitchFamily="2" charset="0"/>
              </a:rPr>
              <a:t>. 2019;17(4):233-245.</a:t>
            </a:r>
          </a:p>
          <a:p>
            <a:r>
              <a:rPr lang="en-US" sz="1200" spc="-2" dirty="0">
                <a:solidFill>
                  <a:schemeClr val="bg1"/>
                </a:solidFill>
                <a:latin typeface="Helvetica" pitchFamily="2" charset="0"/>
                <a:ea typeface="Arial Unicode MS"/>
              </a:rPr>
              <a:t>Graham BS. </a:t>
            </a:r>
            <a:r>
              <a:rPr lang="en-US" sz="1200" i="1" spc="-2" dirty="0">
                <a:solidFill>
                  <a:schemeClr val="bg1"/>
                </a:solidFill>
                <a:latin typeface="Helvetica" pitchFamily="2" charset="0"/>
                <a:ea typeface="Arial Unicode MS"/>
              </a:rPr>
              <a:t>N </a:t>
            </a:r>
            <a:r>
              <a:rPr lang="en-US" sz="1200" i="1" spc="-2" dirty="0" err="1">
                <a:solidFill>
                  <a:schemeClr val="bg1"/>
                </a:solidFill>
                <a:latin typeface="Helvetica" pitchFamily="2" charset="0"/>
                <a:ea typeface="Arial Unicode MS"/>
              </a:rPr>
              <a:t>Engl</a:t>
            </a:r>
            <a:r>
              <a:rPr lang="en-US" sz="1200" i="1" spc="-2" dirty="0">
                <a:solidFill>
                  <a:schemeClr val="bg1"/>
                </a:solidFill>
                <a:latin typeface="Helvetica" pitchFamily="2" charset="0"/>
                <a:ea typeface="Arial Unicode MS"/>
              </a:rPr>
              <a:t> J Med</a:t>
            </a:r>
            <a:r>
              <a:rPr lang="en-US" sz="1200" spc="-2" dirty="0">
                <a:latin typeface="Helvetica" pitchFamily="2" charset="0"/>
                <a:ea typeface="Arial Unicode MS"/>
              </a:rPr>
              <a:t>. </a:t>
            </a:r>
            <a:r>
              <a:rPr lang="en-US" sz="2000" spc="-2" dirty="0">
                <a:latin typeface="Helvetica" pitchFamily="2" charset="0"/>
                <a:ea typeface="Arial Unicode MS"/>
              </a:rPr>
              <a:t>2023;388(7):579-581.</a:t>
            </a:r>
            <a:endParaRPr lang="en-US" sz="2000" dirty="0">
              <a:latin typeface="Helvetica" pitchFamily="2" charset="0"/>
            </a:endParaRPr>
          </a:p>
        </p:txBody>
      </p:sp>
      <p:pic>
        <p:nvPicPr>
          <p:cNvPr id="2" name="Content Placeholder 8">
            <a:extLst>
              <a:ext uri="{FF2B5EF4-FFF2-40B4-BE49-F238E27FC236}">
                <a16:creationId xmlns:a16="http://schemas.microsoft.com/office/drawing/2014/main" id="{358445BF-DE2B-14CE-78C1-F6DB2F15DAFC}"/>
              </a:ext>
            </a:extLst>
          </p:cNvPr>
          <p:cNvPicPr>
            <a:picLocks noChangeAspect="1"/>
          </p:cNvPicPr>
          <p:nvPr/>
        </p:nvPicPr>
        <p:blipFill rotWithShape="1">
          <a:blip r:embed="rId3"/>
          <a:srcRect l="-2" r="65069" b="8970"/>
          <a:stretch/>
        </p:blipFill>
        <p:spPr>
          <a:xfrm>
            <a:off x="12234622" y="3974693"/>
            <a:ext cx="6053378" cy="5482630"/>
          </a:xfrm>
          <a:prstGeom prst="rect">
            <a:avLst/>
          </a:prstGeom>
        </p:spPr>
      </p:pic>
      <p:grpSp>
        <p:nvGrpSpPr>
          <p:cNvPr id="21" name="Group 20">
            <a:extLst>
              <a:ext uri="{FF2B5EF4-FFF2-40B4-BE49-F238E27FC236}">
                <a16:creationId xmlns:a16="http://schemas.microsoft.com/office/drawing/2014/main" id="{BDA0C139-F3E4-491B-3642-D9A819B1AEEB}"/>
              </a:ext>
            </a:extLst>
          </p:cNvPr>
          <p:cNvGrpSpPr/>
          <p:nvPr/>
        </p:nvGrpSpPr>
        <p:grpSpPr>
          <a:xfrm>
            <a:off x="12508004" y="5779113"/>
            <a:ext cx="5165584" cy="2233494"/>
            <a:chOff x="8625539" y="3136015"/>
            <a:chExt cx="3443723" cy="1488996"/>
          </a:xfrm>
        </p:grpSpPr>
        <p:sp>
          <p:nvSpPr>
            <p:cNvPr id="13" name="TextBox 12">
              <a:extLst>
                <a:ext uri="{FF2B5EF4-FFF2-40B4-BE49-F238E27FC236}">
                  <a16:creationId xmlns:a16="http://schemas.microsoft.com/office/drawing/2014/main" id="{F9E21687-14FF-87CF-E66D-B4ED9D2987C5}"/>
                </a:ext>
              </a:extLst>
            </p:cNvPr>
            <p:cNvSpPr txBox="1"/>
            <p:nvPr/>
          </p:nvSpPr>
          <p:spPr>
            <a:xfrm rot="1398400">
              <a:off x="8625539" y="3824792"/>
              <a:ext cx="1249193" cy="800219"/>
            </a:xfrm>
            <a:prstGeom prst="rect">
              <a:avLst/>
            </a:prstGeom>
            <a:noFill/>
          </p:spPr>
          <p:txBody>
            <a:bodyPr wrap="square">
              <a:spAutoFit/>
            </a:bodyPr>
            <a:lstStyle/>
            <a:p>
              <a:pPr algn="ctr"/>
              <a:r>
                <a:rPr lang="en-US" sz="7200" dirty="0">
                  <a:ln w="0">
                    <a:solidFill>
                      <a:schemeClr val="bg1"/>
                    </a:solidFill>
                  </a:ln>
                  <a:effectLst>
                    <a:reflection blurRad="6350" stA="53000" endA="300" endPos="35500" dir="5400000" sy="-90000" algn="bl" rotWithShape="0"/>
                  </a:effectLst>
                </a:rPr>
                <a:t>YY</a:t>
              </a:r>
            </a:p>
          </p:txBody>
        </p:sp>
        <p:sp>
          <p:nvSpPr>
            <p:cNvPr id="14" name="TextBox 13">
              <a:extLst>
                <a:ext uri="{FF2B5EF4-FFF2-40B4-BE49-F238E27FC236}">
                  <a16:creationId xmlns:a16="http://schemas.microsoft.com/office/drawing/2014/main" id="{1EF8B675-8A2B-B6A1-DBF1-458693AA6B8F}"/>
                </a:ext>
              </a:extLst>
            </p:cNvPr>
            <p:cNvSpPr txBox="1"/>
            <p:nvPr/>
          </p:nvSpPr>
          <p:spPr>
            <a:xfrm>
              <a:off x="9457124" y="3517491"/>
              <a:ext cx="663913" cy="800219"/>
            </a:xfrm>
            <a:prstGeom prst="rect">
              <a:avLst/>
            </a:prstGeom>
            <a:noFill/>
          </p:spPr>
          <p:txBody>
            <a:bodyPr wrap="square">
              <a:spAutoFit/>
            </a:bodyPr>
            <a:lstStyle/>
            <a:p>
              <a:pPr algn="ctr"/>
              <a:r>
                <a:rPr lang="en-US" sz="7200" dirty="0">
                  <a:ln w="0">
                    <a:solidFill>
                      <a:schemeClr val="bg1"/>
                    </a:solidFill>
                  </a:ln>
                  <a:effectLst>
                    <a:reflection blurRad="6350" stA="53000" endA="300" endPos="35500" dir="5400000" sy="-90000" algn="bl" rotWithShape="0"/>
                  </a:effectLst>
                </a:rPr>
                <a:t>Y</a:t>
              </a:r>
            </a:p>
          </p:txBody>
        </p:sp>
        <p:sp>
          <p:nvSpPr>
            <p:cNvPr id="15" name="TextBox 14">
              <a:extLst>
                <a:ext uri="{FF2B5EF4-FFF2-40B4-BE49-F238E27FC236}">
                  <a16:creationId xmlns:a16="http://schemas.microsoft.com/office/drawing/2014/main" id="{AF152A2B-4C67-58F9-3928-E6DBE2534242}"/>
                </a:ext>
              </a:extLst>
            </p:cNvPr>
            <p:cNvSpPr txBox="1"/>
            <p:nvPr/>
          </p:nvSpPr>
          <p:spPr>
            <a:xfrm rot="7789788">
              <a:off x="9573895" y="3360502"/>
              <a:ext cx="1249194" cy="800219"/>
            </a:xfrm>
            <a:prstGeom prst="rect">
              <a:avLst/>
            </a:prstGeom>
            <a:noFill/>
          </p:spPr>
          <p:txBody>
            <a:bodyPr wrap="square">
              <a:spAutoFit/>
            </a:bodyPr>
            <a:lstStyle/>
            <a:p>
              <a:pPr algn="ctr"/>
              <a:r>
                <a:rPr lang="en-US" sz="7200" dirty="0">
                  <a:ln w="0">
                    <a:solidFill>
                      <a:schemeClr val="bg1"/>
                    </a:solidFill>
                  </a:ln>
                  <a:effectLst>
                    <a:reflection blurRad="6350" stA="53000" endA="300" endPos="35500" dir="5400000" sy="-90000" algn="bl" rotWithShape="0"/>
                  </a:effectLst>
                </a:rPr>
                <a:t>YY</a:t>
              </a:r>
            </a:p>
          </p:txBody>
        </p:sp>
        <p:sp>
          <p:nvSpPr>
            <p:cNvPr id="16" name="TextBox 15">
              <a:extLst>
                <a:ext uri="{FF2B5EF4-FFF2-40B4-BE49-F238E27FC236}">
                  <a16:creationId xmlns:a16="http://schemas.microsoft.com/office/drawing/2014/main" id="{02566916-F614-931D-07E7-12B3C1720D58}"/>
                </a:ext>
              </a:extLst>
            </p:cNvPr>
            <p:cNvSpPr txBox="1"/>
            <p:nvPr/>
          </p:nvSpPr>
          <p:spPr>
            <a:xfrm rot="20749724">
              <a:off x="10112756" y="3594072"/>
              <a:ext cx="1249193" cy="800219"/>
            </a:xfrm>
            <a:prstGeom prst="rect">
              <a:avLst/>
            </a:prstGeom>
            <a:noFill/>
          </p:spPr>
          <p:txBody>
            <a:bodyPr wrap="square">
              <a:spAutoFit/>
            </a:bodyPr>
            <a:lstStyle/>
            <a:p>
              <a:pPr algn="ctr"/>
              <a:r>
                <a:rPr lang="en-US" sz="7200" dirty="0">
                  <a:ln w="0">
                    <a:solidFill>
                      <a:schemeClr val="bg1"/>
                    </a:solidFill>
                  </a:ln>
                  <a:effectLst>
                    <a:reflection blurRad="6350" stA="53000" endA="300" endPos="35500" dir="5400000" sy="-90000" algn="bl" rotWithShape="0"/>
                  </a:effectLst>
                </a:rPr>
                <a:t>YY</a:t>
              </a:r>
            </a:p>
          </p:txBody>
        </p:sp>
        <p:sp>
          <p:nvSpPr>
            <p:cNvPr id="17" name="TextBox 16">
              <a:extLst>
                <a:ext uri="{FF2B5EF4-FFF2-40B4-BE49-F238E27FC236}">
                  <a16:creationId xmlns:a16="http://schemas.microsoft.com/office/drawing/2014/main" id="{478EB07E-EE04-BD91-3369-57E62C7B381E}"/>
                </a:ext>
              </a:extLst>
            </p:cNvPr>
            <p:cNvSpPr txBox="1"/>
            <p:nvPr/>
          </p:nvSpPr>
          <p:spPr>
            <a:xfrm rot="1618462">
              <a:off x="10820069" y="3691911"/>
              <a:ext cx="1249193" cy="800219"/>
            </a:xfrm>
            <a:prstGeom prst="rect">
              <a:avLst/>
            </a:prstGeom>
            <a:noFill/>
          </p:spPr>
          <p:txBody>
            <a:bodyPr wrap="square">
              <a:spAutoFit/>
            </a:bodyPr>
            <a:lstStyle/>
            <a:p>
              <a:pPr algn="ctr"/>
              <a:r>
                <a:rPr lang="en-US" sz="7200" dirty="0">
                  <a:ln w="0">
                    <a:solidFill>
                      <a:schemeClr val="bg1"/>
                    </a:solidFill>
                  </a:ln>
                  <a:effectLst>
                    <a:reflection blurRad="6350" stA="53000" endA="300" endPos="35500" dir="5400000" sy="-90000" algn="bl" rotWithShape="0"/>
                  </a:effectLst>
                </a:rPr>
                <a:t>YY</a:t>
              </a:r>
            </a:p>
          </p:txBody>
        </p:sp>
      </p:grpSp>
      <p:sp>
        <p:nvSpPr>
          <p:cNvPr id="19" name="TextBox 18">
            <a:extLst>
              <a:ext uri="{FF2B5EF4-FFF2-40B4-BE49-F238E27FC236}">
                <a16:creationId xmlns:a16="http://schemas.microsoft.com/office/drawing/2014/main" id="{7C46DB36-3D89-C676-38A4-FFFB166707B2}"/>
              </a:ext>
            </a:extLst>
          </p:cNvPr>
          <p:cNvSpPr txBox="1"/>
          <p:nvPr/>
        </p:nvSpPr>
        <p:spPr>
          <a:xfrm rot="18731200">
            <a:off x="16406553" y="6534111"/>
            <a:ext cx="1873790" cy="1200329"/>
          </a:xfrm>
          <a:prstGeom prst="rect">
            <a:avLst/>
          </a:prstGeom>
          <a:noFill/>
        </p:spPr>
        <p:txBody>
          <a:bodyPr wrap="square">
            <a:spAutoFit/>
          </a:bodyPr>
          <a:lstStyle/>
          <a:p>
            <a:pPr algn="ctr"/>
            <a:r>
              <a:rPr lang="en-US" sz="7200" dirty="0">
                <a:ln w="0">
                  <a:solidFill>
                    <a:schemeClr val="bg1"/>
                  </a:solidFill>
                </a:ln>
                <a:effectLst>
                  <a:reflection blurRad="6350" stA="53000" endA="300" endPos="35500" dir="5400000" sy="-90000" algn="bl" rotWithShape="0"/>
                </a:effectLst>
              </a:rPr>
              <a:t>YY</a:t>
            </a:r>
          </a:p>
        </p:txBody>
      </p:sp>
      <p:sp>
        <p:nvSpPr>
          <p:cNvPr id="11" name="Explosion 1 10">
            <a:extLst>
              <a:ext uri="{FF2B5EF4-FFF2-40B4-BE49-F238E27FC236}">
                <a16:creationId xmlns:a16="http://schemas.microsoft.com/office/drawing/2014/main" id="{E9468353-BF2B-032B-E6FA-ADBF153BD9B6}"/>
              </a:ext>
            </a:extLst>
          </p:cNvPr>
          <p:cNvSpPr/>
          <p:nvPr/>
        </p:nvSpPr>
        <p:spPr>
          <a:xfrm>
            <a:off x="13550134" y="1528474"/>
            <a:ext cx="4427956" cy="2585452"/>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highlight>
                  <a:srgbClr val="FF00FF"/>
                </a:highlight>
              </a:rPr>
              <a:t>B and T cell responses</a:t>
            </a:r>
          </a:p>
        </p:txBody>
      </p:sp>
      <p:pic>
        <p:nvPicPr>
          <p:cNvPr id="3" name="Picture 2">
            <a:extLst>
              <a:ext uri="{FF2B5EF4-FFF2-40B4-BE49-F238E27FC236}">
                <a16:creationId xmlns:a16="http://schemas.microsoft.com/office/drawing/2014/main" id="{F6776954-1075-6AC3-0172-42564A71D217}"/>
              </a:ext>
            </a:extLst>
          </p:cNvPr>
          <p:cNvPicPr>
            <a:picLocks noChangeAspect="1"/>
          </p:cNvPicPr>
          <p:nvPr/>
        </p:nvPicPr>
        <p:blipFill>
          <a:blip r:embed="rId4"/>
          <a:stretch>
            <a:fillRect/>
          </a:stretch>
        </p:blipFill>
        <p:spPr>
          <a:xfrm>
            <a:off x="398634" y="2821201"/>
            <a:ext cx="11658600" cy="6347618"/>
          </a:xfrm>
          <a:prstGeom prst="rect">
            <a:avLst/>
          </a:prstGeom>
        </p:spPr>
      </p:pic>
    </p:spTree>
    <p:extLst>
      <p:ext uri="{BB962C8B-B14F-4D97-AF65-F5344CB8AC3E}">
        <p14:creationId xmlns:p14="http://schemas.microsoft.com/office/powerpoint/2010/main" val="3106045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0506-B31D-6741-8B75-80E444E5F130}"/>
              </a:ext>
            </a:extLst>
          </p:cNvPr>
          <p:cNvSpPr>
            <a:spLocks noGrp="1"/>
          </p:cNvSpPr>
          <p:nvPr>
            <p:ph type="title"/>
          </p:nvPr>
        </p:nvSpPr>
        <p:spPr/>
        <p:txBody>
          <a:bodyPr/>
          <a:lstStyle/>
          <a:p>
            <a:r>
              <a:rPr lang="en-US" b="1" dirty="0">
                <a:solidFill>
                  <a:srgbClr val="23E8FD"/>
                </a:solidFill>
                <a:latin typeface="+mn-lt"/>
              </a:rPr>
              <a:t>Therapeutic and Vaccine </a:t>
            </a:r>
            <a:r>
              <a:rPr lang="en-US" dirty="0">
                <a:solidFill>
                  <a:srgbClr val="23E8FD"/>
                </a:solidFill>
              </a:rPr>
              <a:t>A</a:t>
            </a:r>
            <a:r>
              <a:rPr lang="en-US" b="1" dirty="0">
                <a:solidFill>
                  <a:srgbClr val="23E8FD"/>
                </a:solidFill>
                <a:latin typeface="+mn-lt"/>
              </a:rPr>
              <a:t>pproaches to RSV</a:t>
            </a:r>
          </a:p>
        </p:txBody>
      </p:sp>
      <p:graphicFrame>
        <p:nvGraphicFramePr>
          <p:cNvPr id="5" name="Table 5">
            <a:extLst>
              <a:ext uri="{FF2B5EF4-FFF2-40B4-BE49-F238E27FC236}">
                <a16:creationId xmlns:a16="http://schemas.microsoft.com/office/drawing/2014/main" id="{6F6B984C-C617-AF43-9AAC-D72474B1D7F6}"/>
              </a:ext>
            </a:extLst>
          </p:cNvPr>
          <p:cNvGraphicFramePr>
            <a:graphicFrameLocks noGrp="1"/>
          </p:cNvGraphicFramePr>
          <p:nvPr>
            <p:ph idx="1"/>
          </p:nvPr>
        </p:nvGraphicFramePr>
        <p:xfrm>
          <a:off x="1219200" y="2109896"/>
          <a:ext cx="16240544" cy="5234028"/>
        </p:xfrm>
        <a:graphic>
          <a:graphicData uri="http://schemas.openxmlformats.org/drawingml/2006/table">
            <a:tbl>
              <a:tblPr firstRow="1" bandRow="1">
                <a:tableStyleId>{85BE263C-DBD7-4A20-BB59-AAB30ACAA65A}</a:tableStyleId>
              </a:tblPr>
              <a:tblGrid>
                <a:gridCol w="4683526">
                  <a:extLst>
                    <a:ext uri="{9D8B030D-6E8A-4147-A177-3AD203B41FA5}">
                      <a16:colId xmlns:a16="http://schemas.microsoft.com/office/drawing/2014/main" val="170681162"/>
                    </a:ext>
                  </a:extLst>
                </a:gridCol>
                <a:gridCol w="4379958">
                  <a:extLst>
                    <a:ext uri="{9D8B030D-6E8A-4147-A177-3AD203B41FA5}">
                      <a16:colId xmlns:a16="http://schemas.microsoft.com/office/drawing/2014/main" val="941098217"/>
                    </a:ext>
                  </a:extLst>
                </a:gridCol>
                <a:gridCol w="7177060">
                  <a:extLst>
                    <a:ext uri="{9D8B030D-6E8A-4147-A177-3AD203B41FA5}">
                      <a16:colId xmlns:a16="http://schemas.microsoft.com/office/drawing/2014/main" val="1724882898"/>
                    </a:ext>
                  </a:extLst>
                </a:gridCol>
              </a:tblGrid>
              <a:tr h="766876">
                <a:tc>
                  <a:txBody>
                    <a:bodyPr/>
                    <a:lstStyle/>
                    <a:p>
                      <a:r>
                        <a:rPr lang="en-US" sz="2800" dirty="0"/>
                        <a:t>Strategy</a:t>
                      </a:r>
                    </a:p>
                  </a:txBody>
                  <a:tcPr marL="137160" marR="137160" marT="68580" marB="68580">
                    <a:solidFill>
                      <a:srgbClr val="22BFF3"/>
                    </a:solidFill>
                  </a:tcPr>
                </a:tc>
                <a:tc>
                  <a:txBody>
                    <a:bodyPr/>
                    <a:lstStyle/>
                    <a:p>
                      <a:r>
                        <a:rPr lang="en-US" sz="2800" dirty="0"/>
                        <a:t>Target population</a:t>
                      </a:r>
                    </a:p>
                  </a:txBody>
                  <a:tcPr marL="137160" marR="137160" marT="68580" marB="68580">
                    <a:solidFill>
                      <a:srgbClr val="22BFF3"/>
                    </a:solidFill>
                  </a:tcPr>
                </a:tc>
                <a:tc>
                  <a:txBody>
                    <a:bodyPr/>
                    <a:lstStyle/>
                    <a:p>
                      <a:r>
                        <a:rPr lang="en-US" sz="2800" dirty="0"/>
                        <a:t>NOTE</a:t>
                      </a:r>
                    </a:p>
                  </a:txBody>
                  <a:tcPr marL="137160" marR="137160" marT="68580" marB="68580">
                    <a:solidFill>
                      <a:srgbClr val="22BFF3"/>
                    </a:solidFill>
                  </a:tcPr>
                </a:tc>
                <a:extLst>
                  <a:ext uri="{0D108BD9-81ED-4DB2-BD59-A6C34878D82A}">
                    <a16:rowId xmlns:a16="http://schemas.microsoft.com/office/drawing/2014/main" val="1647493762"/>
                  </a:ext>
                </a:extLst>
              </a:tr>
              <a:tr h="1342036">
                <a:tc>
                  <a:txBody>
                    <a:bodyPr/>
                    <a:lstStyle/>
                    <a:p>
                      <a:r>
                        <a:rPr lang="en-US" sz="3600" dirty="0"/>
                        <a:t>Antiviral small molecule</a:t>
                      </a:r>
                    </a:p>
                  </a:txBody>
                  <a:tcPr marL="137160" marR="137160" marT="68580" marB="68580"/>
                </a:tc>
                <a:tc>
                  <a:txBody>
                    <a:bodyPr/>
                    <a:lstStyle/>
                    <a:p>
                      <a:r>
                        <a:rPr lang="en-US" sz="3600" dirty="0"/>
                        <a:t>Pediatric and adult</a:t>
                      </a:r>
                    </a:p>
                  </a:txBody>
                  <a:tcPr marL="137160" marR="137160" marT="68580" marB="68580"/>
                </a:tc>
                <a:tc>
                  <a:txBody>
                    <a:bodyPr/>
                    <a:lstStyle/>
                    <a:p>
                      <a:r>
                        <a:rPr lang="en-US" sz="3600" dirty="0"/>
                        <a:t>Multiple products in development. Ribavirin available now</a:t>
                      </a:r>
                    </a:p>
                  </a:txBody>
                  <a:tcPr marL="137160" marR="137160" marT="68580" marB="68580"/>
                </a:tc>
                <a:extLst>
                  <a:ext uri="{0D108BD9-81ED-4DB2-BD59-A6C34878D82A}">
                    <a16:rowId xmlns:a16="http://schemas.microsoft.com/office/drawing/2014/main" val="597357536"/>
                  </a:ext>
                </a:extLst>
              </a:tr>
              <a:tr h="1342036">
                <a:tc>
                  <a:txBody>
                    <a:bodyPr/>
                    <a:lstStyle/>
                    <a:p>
                      <a:r>
                        <a:rPr lang="en-US" sz="3600" dirty="0"/>
                        <a:t>Monoclonal antibody</a:t>
                      </a:r>
                    </a:p>
                  </a:txBody>
                  <a:tcPr marL="137160" marR="137160" marT="68580" marB="68580"/>
                </a:tc>
                <a:tc>
                  <a:txBody>
                    <a:bodyPr/>
                    <a:lstStyle/>
                    <a:p>
                      <a:r>
                        <a:rPr lang="en-US" sz="3600" dirty="0"/>
                        <a:t>Pediatric</a:t>
                      </a:r>
                    </a:p>
                  </a:txBody>
                  <a:tcPr marL="137160" marR="137160" marT="68580" marB="68580"/>
                </a:tc>
                <a:tc>
                  <a:txBody>
                    <a:bodyPr/>
                    <a:lstStyle/>
                    <a:p>
                      <a:r>
                        <a:rPr lang="en-US" sz="3600" b="0" i="0" u="none" strike="noStrike" kern="1200" dirty="0">
                          <a:solidFill>
                            <a:schemeClr val="dk1"/>
                          </a:solidFill>
                          <a:effectLst/>
                          <a:latin typeface="+mn-lt"/>
                          <a:ea typeface="+mn-ea"/>
                          <a:cs typeface="+mn-cs"/>
                        </a:rPr>
                        <a:t>Several products in development. Palivizumab available now</a:t>
                      </a:r>
                      <a:endParaRPr lang="en-US" sz="3600" dirty="0"/>
                    </a:p>
                  </a:txBody>
                  <a:tcPr marL="137160" marR="137160" marT="68580" marB="68580"/>
                </a:tc>
                <a:extLst>
                  <a:ext uri="{0D108BD9-81ED-4DB2-BD59-A6C34878D82A}">
                    <a16:rowId xmlns:a16="http://schemas.microsoft.com/office/drawing/2014/main" val="2385663095"/>
                  </a:ext>
                </a:extLst>
              </a:tr>
              <a:tr h="1783080">
                <a:tc>
                  <a:txBody>
                    <a:bodyPr/>
                    <a:lstStyle/>
                    <a:p>
                      <a:r>
                        <a:rPr lang="en-US" sz="3600" dirty="0"/>
                        <a:t>Vaccine</a:t>
                      </a:r>
                    </a:p>
                  </a:txBody>
                  <a:tcPr marL="137160" marR="137160" marT="68580" marB="68580"/>
                </a:tc>
                <a:tc>
                  <a:txBody>
                    <a:bodyPr/>
                    <a:lstStyle/>
                    <a:p>
                      <a:r>
                        <a:rPr lang="en-US" sz="3600" dirty="0"/>
                        <a:t>Pediatric, pregnant women and older adults</a:t>
                      </a:r>
                    </a:p>
                  </a:txBody>
                  <a:tcPr marL="137160" marR="137160" marT="68580" marB="68580"/>
                </a:tc>
                <a:tc>
                  <a:txBody>
                    <a:bodyPr/>
                    <a:lstStyle/>
                    <a:p>
                      <a:r>
                        <a:rPr lang="en-US" sz="3600" dirty="0"/>
                        <a:t>Multiple products at various stages of development</a:t>
                      </a:r>
                    </a:p>
                  </a:txBody>
                  <a:tcPr marL="137160" marR="137160" marT="68580" marB="68580"/>
                </a:tc>
                <a:extLst>
                  <a:ext uri="{0D108BD9-81ED-4DB2-BD59-A6C34878D82A}">
                    <a16:rowId xmlns:a16="http://schemas.microsoft.com/office/drawing/2014/main" val="2304466398"/>
                  </a:ext>
                </a:extLst>
              </a:tr>
            </a:tbl>
          </a:graphicData>
        </a:graphic>
      </p:graphicFrame>
      <p:sp>
        <p:nvSpPr>
          <p:cNvPr id="4" name="Footer Placeholder 3">
            <a:extLst>
              <a:ext uri="{FF2B5EF4-FFF2-40B4-BE49-F238E27FC236}">
                <a16:creationId xmlns:a16="http://schemas.microsoft.com/office/drawing/2014/main" id="{1A1E3721-58CF-3242-BF9D-DF8C06B7F652}"/>
              </a:ext>
            </a:extLst>
          </p:cNvPr>
          <p:cNvSpPr>
            <a:spLocks noGrp="1"/>
          </p:cNvSpPr>
          <p:nvPr>
            <p:ph type="ftr" sz="quarter" idx="11"/>
          </p:nvPr>
        </p:nvSpPr>
        <p:spPr>
          <a:xfrm>
            <a:off x="8077200" y="12712700"/>
            <a:ext cx="8229600" cy="730250"/>
          </a:xfrm>
          <a:prstGeom prst="rect">
            <a:avLst/>
          </a:prstGeom>
        </p:spPr>
        <p:txBody>
          <a:bodyPr vert="horz" lIns="182880" tIns="91440" rIns="182880" bIns="91440" rtlCol="0" anchor="ctr"/>
          <a:lstStyle>
            <a:defPPr>
              <a:defRPr lang="en-US"/>
            </a:defPPr>
            <a:lvl1pPr marL="0" algn="ctr" defTabSz="1828800" rtl="0" eaLnBrk="1" latinLnBrk="0" hangingPunct="1">
              <a:defRPr sz="2400" kern="1200">
                <a:solidFill>
                  <a:schemeClr val="tx1">
                    <a:tint val="75000"/>
                  </a:schemeClr>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65530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B422-1AE6-2D4D-ACAA-4CC8E0B1F342}"/>
              </a:ext>
            </a:extLst>
          </p:cNvPr>
          <p:cNvSpPr>
            <a:spLocks noGrp="1"/>
          </p:cNvSpPr>
          <p:nvPr>
            <p:ph type="title"/>
          </p:nvPr>
        </p:nvSpPr>
        <p:spPr>
          <a:xfrm>
            <a:off x="1135857" y="932107"/>
            <a:ext cx="15837694" cy="837090"/>
          </a:xfrm>
        </p:spPr>
        <p:txBody>
          <a:bodyPr>
            <a:noAutofit/>
          </a:bodyPr>
          <a:lstStyle/>
          <a:p>
            <a:pPr algn="ctr"/>
            <a:br>
              <a:rPr lang="en-US" b="1" dirty="0"/>
            </a:br>
            <a:r>
              <a:rPr lang="en-US" sz="4800" b="1" dirty="0">
                <a:solidFill>
                  <a:srgbClr val="23E8FD"/>
                </a:solidFill>
                <a:cs typeface="Calibri" panose="020F0502020204030204" pitchFamily="34" charset="0"/>
              </a:rPr>
              <a:t>Pre-fusion </a:t>
            </a:r>
            <a:r>
              <a:rPr lang="en-US" sz="4800" dirty="0">
                <a:solidFill>
                  <a:srgbClr val="23E8FD"/>
                </a:solidFill>
                <a:cs typeface="Calibri" panose="020F0502020204030204" pitchFamily="34" charset="0"/>
              </a:rPr>
              <a:t>P</a:t>
            </a:r>
            <a:r>
              <a:rPr lang="en-US" sz="4800" b="1" dirty="0">
                <a:solidFill>
                  <a:srgbClr val="23E8FD"/>
                </a:solidFill>
                <a:cs typeface="Calibri" panose="020F0502020204030204" pitchFamily="34" charset="0"/>
              </a:rPr>
              <a:t>rotein </a:t>
            </a:r>
            <a:r>
              <a:rPr lang="en-US" sz="4800" dirty="0">
                <a:solidFill>
                  <a:srgbClr val="23E8FD"/>
                </a:solidFill>
                <a:cs typeface="Calibri" panose="020F0502020204030204" pitchFamily="34" charset="0"/>
              </a:rPr>
              <a:t>B</a:t>
            </a:r>
            <a:r>
              <a:rPr lang="en-US" sz="4800" b="1" dirty="0">
                <a:solidFill>
                  <a:srgbClr val="23E8FD"/>
                </a:solidFill>
                <a:cs typeface="Calibri" panose="020F0502020204030204" pitchFamily="34" charset="0"/>
              </a:rPr>
              <a:t>ased </a:t>
            </a:r>
            <a:r>
              <a:rPr lang="en-US" sz="4800" dirty="0">
                <a:solidFill>
                  <a:srgbClr val="23E8FD"/>
                </a:solidFill>
                <a:cs typeface="Calibri" panose="020F0502020204030204" pitchFamily="34" charset="0"/>
              </a:rPr>
              <a:t>V</a:t>
            </a:r>
            <a:r>
              <a:rPr lang="en-US" sz="4800" b="1" dirty="0">
                <a:solidFill>
                  <a:srgbClr val="23E8FD"/>
                </a:solidFill>
                <a:cs typeface="Calibri" panose="020F0502020204030204" pitchFamily="34" charset="0"/>
              </a:rPr>
              <a:t>accines for Older </a:t>
            </a:r>
            <a:r>
              <a:rPr lang="en-US" sz="4800" dirty="0">
                <a:solidFill>
                  <a:srgbClr val="23E8FD"/>
                </a:solidFill>
                <a:cs typeface="Calibri" panose="020F0502020204030204" pitchFamily="34" charset="0"/>
              </a:rPr>
              <a:t>A</a:t>
            </a:r>
            <a:r>
              <a:rPr lang="en-US" sz="4800" b="1" dirty="0">
                <a:solidFill>
                  <a:srgbClr val="23E8FD"/>
                </a:solidFill>
                <a:cs typeface="Calibri" panose="020F0502020204030204" pitchFamily="34" charset="0"/>
              </a:rPr>
              <a:t>dults approved or in Late-Stage </a:t>
            </a:r>
            <a:r>
              <a:rPr lang="en-US" sz="4800" dirty="0">
                <a:solidFill>
                  <a:srgbClr val="23E8FD"/>
                </a:solidFill>
                <a:cs typeface="Calibri" panose="020F0502020204030204" pitchFamily="34" charset="0"/>
              </a:rPr>
              <a:t>D</a:t>
            </a:r>
            <a:r>
              <a:rPr lang="en-US" sz="4800" b="1" dirty="0">
                <a:solidFill>
                  <a:srgbClr val="23E8FD"/>
                </a:solidFill>
                <a:cs typeface="Calibri" panose="020F0502020204030204" pitchFamily="34" charset="0"/>
              </a:rPr>
              <a:t>evelopment</a:t>
            </a:r>
          </a:p>
        </p:txBody>
      </p:sp>
      <p:graphicFrame>
        <p:nvGraphicFramePr>
          <p:cNvPr id="5" name="Table 5">
            <a:extLst>
              <a:ext uri="{FF2B5EF4-FFF2-40B4-BE49-F238E27FC236}">
                <a16:creationId xmlns:a16="http://schemas.microsoft.com/office/drawing/2014/main" id="{718B5532-6E2D-CF46-AD20-ABC693010B7C}"/>
              </a:ext>
            </a:extLst>
          </p:cNvPr>
          <p:cNvGraphicFramePr>
            <a:graphicFrameLocks noGrp="1"/>
          </p:cNvGraphicFramePr>
          <p:nvPr>
            <p:extLst>
              <p:ext uri="{D42A27DB-BD31-4B8C-83A1-F6EECF244321}">
                <p14:modId xmlns:p14="http://schemas.microsoft.com/office/powerpoint/2010/main" val="2247322573"/>
              </p:ext>
            </p:extLst>
          </p:nvPr>
        </p:nvGraphicFramePr>
        <p:xfrm>
          <a:off x="1074582" y="4000427"/>
          <a:ext cx="12336620" cy="4342088"/>
        </p:xfrm>
        <a:graphic>
          <a:graphicData uri="http://schemas.openxmlformats.org/drawingml/2006/table">
            <a:tbl>
              <a:tblPr firstRow="1" bandRow="1">
                <a:tableStyleId>{85BE263C-DBD7-4A20-BB59-AAB30ACAA65A}</a:tableStyleId>
              </a:tblPr>
              <a:tblGrid>
                <a:gridCol w="2505702">
                  <a:extLst>
                    <a:ext uri="{9D8B030D-6E8A-4147-A177-3AD203B41FA5}">
                      <a16:colId xmlns:a16="http://schemas.microsoft.com/office/drawing/2014/main" val="391198094"/>
                    </a:ext>
                  </a:extLst>
                </a:gridCol>
                <a:gridCol w="5527878">
                  <a:extLst>
                    <a:ext uri="{9D8B030D-6E8A-4147-A177-3AD203B41FA5}">
                      <a16:colId xmlns:a16="http://schemas.microsoft.com/office/drawing/2014/main" val="3005671255"/>
                    </a:ext>
                  </a:extLst>
                </a:gridCol>
                <a:gridCol w="4303040">
                  <a:extLst>
                    <a:ext uri="{9D8B030D-6E8A-4147-A177-3AD203B41FA5}">
                      <a16:colId xmlns:a16="http://schemas.microsoft.com/office/drawing/2014/main" val="3889766786"/>
                    </a:ext>
                  </a:extLst>
                </a:gridCol>
              </a:tblGrid>
              <a:tr h="0">
                <a:tc>
                  <a:txBody>
                    <a:bodyPr/>
                    <a:lstStyle/>
                    <a:p>
                      <a:r>
                        <a:rPr lang="en-US" sz="3200" b="0" dirty="0"/>
                        <a:t>Platform</a:t>
                      </a:r>
                    </a:p>
                  </a:txBody>
                  <a:tcPr marL="137160" marR="137160" marT="68580" marB="68580">
                    <a:solidFill>
                      <a:srgbClr val="14467E"/>
                    </a:solidFill>
                  </a:tcPr>
                </a:tc>
                <a:tc>
                  <a:txBody>
                    <a:bodyPr/>
                    <a:lstStyle/>
                    <a:p>
                      <a:r>
                        <a:rPr lang="en-US" sz="3200" b="0" dirty="0"/>
                        <a:t>Name</a:t>
                      </a:r>
                    </a:p>
                  </a:txBody>
                  <a:tcPr marL="137160" marR="137160" marT="68580" marB="68580">
                    <a:solidFill>
                      <a:srgbClr val="14467E"/>
                    </a:solidFill>
                  </a:tcPr>
                </a:tc>
                <a:tc>
                  <a:txBody>
                    <a:bodyPr/>
                    <a:lstStyle/>
                    <a:p>
                      <a:r>
                        <a:rPr lang="en-US" sz="3200" b="0" dirty="0"/>
                        <a:t>Manufacturer</a:t>
                      </a:r>
                    </a:p>
                  </a:txBody>
                  <a:tcPr marL="137160" marR="137160" marT="68580" marB="68580">
                    <a:solidFill>
                      <a:srgbClr val="14467E"/>
                    </a:solidFill>
                  </a:tcPr>
                </a:tc>
                <a:extLst>
                  <a:ext uri="{0D108BD9-81ED-4DB2-BD59-A6C34878D82A}">
                    <a16:rowId xmlns:a16="http://schemas.microsoft.com/office/drawing/2014/main" val="3575491959"/>
                  </a:ext>
                </a:extLst>
              </a:tr>
              <a:tr h="865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Subunit</a:t>
                      </a:r>
                    </a:p>
                  </a:txBody>
                  <a:tcPr marL="137160" marR="137160" marT="68580" marB="68580"/>
                </a:tc>
                <a:tc>
                  <a:txBody>
                    <a:bodyPr/>
                    <a:lstStyle/>
                    <a:p>
                      <a:r>
                        <a:rPr lang="en-US" sz="3200" b="0" dirty="0">
                          <a:latin typeface="+mn-lt"/>
                        </a:rPr>
                        <a:t>RSVPreF3 OA</a:t>
                      </a:r>
                    </a:p>
                  </a:txBody>
                  <a:tcPr marL="137160" marR="137160" marT="68580" marB="68580"/>
                </a:tc>
                <a:tc>
                  <a:txBody>
                    <a:bodyPr/>
                    <a:lstStyle/>
                    <a:p>
                      <a:r>
                        <a:rPr lang="en-US" sz="3200" b="0" dirty="0">
                          <a:latin typeface="+mn-lt"/>
                        </a:rPr>
                        <a:t>GSK</a:t>
                      </a:r>
                    </a:p>
                  </a:txBody>
                  <a:tcPr marL="137160" marR="137160" marT="68580" marB="68580"/>
                </a:tc>
                <a:extLst>
                  <a:ext uri="{0D108BD9-81ED-4DB2-BD59-A6C34878D82A}">
                    <a16:rowId xmlns:a16="http://schemas.microsoft.com/office/drawing/2014/main" val="2452093572"/>
                  </a:ext>
                </a:extLst>
              </a:tr>
              <a:tr h="865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Subunit</a:t>
                      </a:r>
                    </a:p>
                  </a:txBody>
                  <a:tcPr marL="137160" marR="137160" marT="68580" marB="68580"/>
                </a:tc>
                <a:tc>
                  <a:txBody>
                    <a:bodyPr/>
                    <a:lstStyle/>
                    <a:p>
                      <a:r>
                        <a:rPr lang="en-US" sz="3200" b="0" dirty="0" err="1">
                          <a:latin typeface="+mn-lt"/>
                        </a:rPr>
                        <a:t>RSVPreF</a:t>
                      </a:r>
                      <a:endParaRPr lang="en-US" sz="3200" b="0" dirty="0">
                        <a:latin typeface="+mn-lt"/>
                      </a:endParaRPr>
                    </a:p>
                  </a:txBody>
                  <a:tcPr marL="137160" marR="137160" marT="68580" marB="68580"/>
                </a:tc>
                <a:tc>
                  <a:txBody>
                    <a:bodyPr/>
                    <a:lstStyle/>
                    <a:p>
                      <a:r>
                        <a:rPr lang="en-US" sz="3200" b="0" dirty="0">
                          <a:latin typeface="+mn-lt"/>
                        </a:rPr>
                        <a:t>Pfizer</a:t>
                      </a:r>
                    </a:p>
                  </a:txBody>
                  <a:tcPr marL="137160" marR="137160" marT="68580" marB="68580"/>
                </a:tc>
                <a:extLst>
                  <a:ext uri="{0D108BD9-81ED-4DB2-BD59-A6C34878D82A}">
                    <a16:rowId xmlns:a16="http://schemas.microsoft.com/office/drawing/2014/main" val="1379118192"/>
                  </a:ext>
                </a:extLst>
              </a:tr>
              <a:tr h="751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mRNA</a:t>
                      </a:r>
                    </a:p>
                  </a:txBody>
                  <a:tcPr marL="137160" marR="137160" marT="68580" marB="68580"/>
                </a:tc>
                <a:tc>
                  <a:txBody>
                    <a:bodyPr/>
                    <a:lstStyle/>
                    <a:p>
                      <a:r>
                        <a:rPr lang="en-US" sz="3200" b="0" kern="1200" dirty="0">
                          <a:solidFill>
                            <a:schemeClr val="dk1"/>
                          </a:solidFill>
                          <a:effectLst/>
                          <a:latin typeface="+mn-lt"/>
                          <a:ea typeface="+mn-ea"/>
                          <a:cs typeface="+mn-cs"/>
                        </a:rPr>
                        <a:t>mRNA-1777 </a:t>
                      </a:r>
                      <a:endParaRPr lang="en-US" sz="3200" b="0" dirty="0">
                        <a:latin typeface="+mn-lt"/>
                      </a:endParaRPr>
                    </a:p>
                  </a:txBody>
                  <a:tcPr marL="137160" marR="137160" marT="68580" marB="68580"/>
                </a:tc>
                <a:tc>
                  <a:txBody>
                    <a:bodyPr/>
                    <a:lstStyle/>
                    <a:p>
                      <a:r>
                        <a:rPr lang="en-US" sz="3200" b="0" dirty="0">
                          <a:latin typeface="+mn-lt"/>
                        </a:rPr>
                        <a:t>Moderna</a:t>
                      </a:r>
                    </a:p>
                  </a:txBody>
                  <a:tcPr marL="137160" marR="137160" marT="68580" marB="68580"/>
                </a:tc>
                <a:extLst>
                  <a:ext uri="{0D108BD9-81ED-4DB2-BD59-A6C34878D82A}">
                    <a16:rowId xmlns:a16="http://schemas.microsoft.com/office/drawing/2014/main" val="692227102"/>
                  </a:ext>
                </a:extLst>
              </a:tr>
              <a:tr h="1234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t>Adenovirus </a:t>
                      </a:r>
                    </a:p>
                  </a:txBody>
                  <a:tcPr marL="137160" marR="137160" marT="68580" marB="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dirty="0">
                          <a:solidFill>
                            <a:schemeClr val="dk1"/>
                          </a:solidFill>
                          <a:effectLst/>
                          <a:latin typeface="+mn-lt"/>
                          <a:ea typeface="+mn-ea"/>
                          <a:cs typeface="+mn-cs"/>
                        </a:rPr>
                        <a:t>Ad26.RSV.preF-RSV preF</a:t>
                      </a:r>
                    </a:p>
                  </a:txBody>
                  <a:tcPr marL="137160" marR="137160" marT="68580" marB="68580"/>
                </a:tc>
                <a:tc>
                  <a:txBody>
                    <a:bodyPr/>
                    <a:lstStyle/>
                    <a:p>
                      <a:r>
                        <a:rPr lang="en-US" sz="3200" b="0" dirty="0">
                          <a:latin typeface="+mn-lt"/>
                        </a:rPr>
                        <a:t>Janssen</a:t>
                      </a:r>
                    </a:p>
                  </a:txBody>
                  <a:tcPr marL="137160" marR="137160" marT="68580" marB="68580"/>
                </a:tc>
                <a:extLst>
                  <a:ext uri="{0D108BD9-81ED-4DB2-BD59-A6C34878D82A}">
                    <a16:rowId xmlns:a16="http://schemas.microsoft.com/office/drawing/2014/main" val="711144524"/>
                  </a:ext>
                </a:extLst>
              </a:tr>
            </a:tbl>
          </a:graphicData>
        </a:graphic>
      </p:graphicFrame>
      <p:pic>
        <p:nvPicPr>
          <p:cNvPr id="8" name="Picture 7">
            <a:extLst>
              <a:ext uri="{FF2B5EF4-FFF2-40B4-BE49-F238E27FC236}">
                <a16:creationId xmlns:a16="http://schemas.microsoft.com/office/drawing/2014/main" id="{EBEB4C56-63A7-2690-E257-4952E8DC48BC}"/>
              </a:ext>
            </a:extLst>
          </p:cNvPr>
          <p:cNvPicPr/>
          <p:nvPr/>
        </p:nvPicPr>
        <p:blipFill rotWithShape="1">
          <a:blip r:embed="rId2"/>
          <a:srcRect l="80091" t="40853" r="3241" b="6556"/>
          <a:stretch/>
        </p:blipFill>
        <p:spPr>
          <a:xfrm>
            <a:off x="14468427" y="3619501"/>
            <a:ext cx="2534890" cy="4114802"/>
          </a:xfrm>
          <a:prstGeom prst="rect">
            <a:avLst/>
          </a:prstGeom>
          <a:ln>
            <a:noFill/>
          </a:ln>
        </p:spPr>
      </p:pic>
      <p:sp>
        <p:nvSpPr>
          <p:cNvPr id="16" name="TextBox 15">
            <a:extLst>
              <a:ext uri="{FF2B5EF4-FFF2-40B4-BE49-F238E27FC236}">
                <a16:creationId xmlns:a16="http://schemas.microsoft.com/office/drawing/2014/main" id="{0A7DA4A3-A361-2A36-F1E4-BDFCCA6584C6}"/>
              </a:ext>
            </a:extLst>
          </p:cNvPr>
          <p:cNvSpPr txBox="1"/>
          <p:nvPr/>
        </p:nvSpPr>
        <p:spPr>
          <a:xfrm>
            <a:off x="200720" y="9590048"/>
            <a:ext cx="6895519" cy="411229"/>
          </a:xfrm>
          <a:prstGeom prst="rect">
            <a:avLst/>
          </a:prstGeom>
          <a:noFill/>
        </p:spPr>
        <p:txBody>
          <a:bodyPr wrap="square">
            <a:spAutoFit/>
          </a:bodyPr>
          <a:lstStyle/>
          <a:p>
            <a:pPr algn="ctr"/>
            <a:r>
              <a:rPr lang="en-US" sz="1200" spc="-2" dirty="0">
                <a:solidFill>
                  <a:schemeClr val="bg1"/>
                </a:solidFill>
                <a:latin typeface="Helvetica" pitchFamily="2" charset="0"/>
                <a:ea typeface="Arial Unicode MS"/>
              </a:rPr>
              <a:t>Graham BS. </a:t>
            </a:r>
            <a:r>
              <a:rPr lang="en-US" sz="1200" i="1" spc="-2" dirty="0">
                <a:solidFill>
                  <a:schemeClr val="bg1"/>
                </a:solidFill>
                <a:latin typeface="Helvetica" pitchFamily="2" charset="0"/>
                <a:ea typeface="Arial Unicode MS"/>
              </a:rPr>
              <a:t>N </a:t>
            </a:r>
            <a:r>
              <a:rPr lang="en-US" sz="1200" i="1" spc="-2" dirty="0" err="1">
                <a:solidFill>
                  <a:schemeClr val="bg1"/>
                </a:solidFill>
                <a:latin typeface="Helvetica" pitchFamily="2" charset="0"/>
                <a:ea typeface="Arial Unicode MS"/>
              </a:rPr>
              <a:t>Engl</a:t>
            </a:r>
            <a:r>
              <a:rPr lang="en-US" sz="1200" i="1" spc="-2" dirty="0">
                <a:solidFill>
                  <a:schemeClr val="bg1"/>
                </a:solidFill>
                <a:latin typeface="Helvetica" pitchFamily="2" charset="0"/>
                <a:ea typeface="Arial Unicode MS"/>
              </a:rPr>
              <a:t> J Med</a:t>
            </a:r>
            <a:r>
              <a:rPr lang="en-US" sz="1200" spc="-2" dirty="0">
                <a:solidFill>
                  <a:schemeClr val="bg1"/>
                </a:solidFill>
                <a:latin typeface="Helvetica" pitchFamily="2" charset="0"/>
                <a:ea typeface="Arial Unicode MS"/>
              </a:rPr>
              <a:t>. 2023;388(7):579-581</a:t>
            </a:r>
            <a:r>
              <a:rPr lang="en-US" sz="2000" spc="-2" dirty="0">
                <a:solidFill>
                  <a:schemeClr val="bg1"/>
                </a:solidFill>
                <a:latin typeface="Helvetica" pitchFamily="2" charset="0"/>
                <a:ea typeface="Arial Unicode MS"/>
              </a:rPr>
              <a:t>.</a:t>
            </a:r>
            <a:endParaRPr lang="en-US" sz="2100" dirty="0">
              <a:solidFill>
                <a:schemeClr val="bg1"/>
              </a:solidFill>
              <a:latin typeface="Helvetica" pitchFamily="2" charset="0"/>
            </a:endParaRPr>
          </a:p>
        </p:txBody>
      </p:sp>
      <p:sp>
        <p:nvSpPr>
          <p:cNvPr id="3" name="Rectangle 2">
            <a:extLst>
              <a:ext uri="{FF2B5EF4-FFF2-40B4-BE49-F238E27FC236}">
                <a16:creationId xmlns:a16="http://schemas.microsoft.com/office/drawing/2014/main" id="{79C40E59-DEF9-4449-F1DC-DBAC80362CC0}"/>
              </a:ext>
            </a:extLst>
          </p:cNvPr>
          <p:cNvSpPr/>
          <p:nvPr/>
        </p:nvSpPr>
        <p:spPr bwMode="auto">
          <a:xfrm rot="18757747">
            <a:off x="14322937" y="5694486"/>
            <a:ext cx="503894" cy="1219200"/>
          </a:xfrm>
          <a:prstGeom prst="rect">
            <a:avLst/>
          </a:prstGeom>
          <a:solidFill>
            <a:schemeClr val="bg1"/>
          </a:solidFill>
          <a:ln w="9525" cap="flat" cmpd="sng" algn="ctr">
            <a:noFill/>
            <a:prstDash val="solid"/>
            <a:round/>
            <a:headEnd type="none" w="med" len="med"/>
            <a:tailEnd type="none" w="med" len="med"/>
          </a:ln>
          <a:effectLst/>
        </p:spPr>
        <p:txBody>
          <a:bodyPr vert="horz" wrap="square" lIns="182880" tIns="91440" rIns="182880" bIns="91440" numCol="1" rtlCol="0" anchor="t" anchorCtr="0" compatLnSpc="1">
            <a:prstTxWarp prst="textNoShape">
              <a:avLst/>
            </a:prstTxWarp>
          </a:bodyPr>
          <a:lstStyle/>
          <a:p>
            <a:pPr defTabSz="1828800" eaLnBrk="0" fontAlgn="base" hangingPunct="0">
              <a:spcBef>
                <a:spcPct val="0"/>
              </a:spcBef>
              <a:spcAft>
                <a:spcPct val="0"/>
              </a:spcAft>
            </a:pPr>
            <a:endParaRPr lang="en-US" sz="4800">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527970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B403AE-10D3-0312-1BB2-F9FB343C878A}"/>
              </a:ext>
            </a:extLst>
          </p:cNvPr>
          <p:cNvSpPr txBox="1"/>
          <p:nvPr/>
        </p:nvSpPr>
        <p:spPr>
          <a:xfrm>
            <a:off x="637879" y="9664897"/>
            <a:ext cx="12853657" cy="461665"/>
          </a:xfrm>
          <a:prstGeom prst="rect">
            <a:avLst/>
          </a:prstGeom>
          <a:noFill/>
        </p:spPr>
        <p:txBody>
          <a:bodyPr wrap="square">
            <a:spAutoFit/>
          </a:bodyPr>
          <a:lstStyle/>
          <a:p>
            <a:r>
              <a:rPr lang="en-US" sz="1200" spc="-2" dirty="0" err="1">
                <a:solidFill>
                  <a:schemeClr val="bg1"/>
                </a:solidFill>
                <a:latin typeface="Helvetica" pitchFamily="2" charset="0"/>
                <a:ea typeface="Arial Unicode MS"/>
                <a:cs typeface="Calibri" panose="020F0502020204030204" pitchFamily="34" charset="0"/>
              </a:rPr>
              <a:t>Papi</a:t>
            </a:r>
            <a:r>
              <a:rPr lang="en-US" sz="1200" spc="-2" dirty="0">
                <a:solidFill>
                  <a:schemeClr val="bg1"/>
                </a:solidFill>
                <a:latin typeface="Helvetica" pitchFamily="2" charset="0"/>
                <a:ea typeface="Arial Unicode MS"/>
                <a:cs typeface="Calibri" panose="020F0502020204030204" pitchFamily="34" charset="0"/>
              </a:rPr>
              <a:t> A et al.  </a:t>
            </a:r>
            <a:r>
              <a:rPr lang="en-US" sz="1200" i="1" spc="-2" dirty="0">
                <a:solidFill>
                  <a:schemeClr val="bg1"/>
                </a:solidFill>
                <a:latin typeface="Helvetica" pitchFamily="2" charset="0"/>
                <a:ea typeface="Arial Unicode MS"/>
                <a:cs typeface="Calibri" panose="020F0502020204030204" pitchFamily="34" charset="0"/>
              </a:rPr>
              <a:t>N </a:t>
            </a:r>
            <a:r>
              <a:rPr lang="en-US" sz="1200" i="1" spc="-2" dirty="0" err="1">
                <a:solidFill>
                  <a:schemeClr val="bg1"/>
                </a:solidFill>
                <a:latin typeface="Helvetica" pitchFamily="2" charset="0"/>
                <a:ea typeface="Arial Unicode MS"/>
                <a:cs typeface="Calibri" panose="020F0502020204030204" pitchFamily="34" charset="0"/>
              </a:rPr>
              <a:t>Engl</a:t>
            </a:r>
            <a:r>
              <a:rPr lang="en-US" sz="1200" i="1" spc="-2" dirty="0">
                <a:solidFill>
                  <a:schemeClr val="bg1"/>
                </a:solidFill>
                <a:latin typeface="Helvetica" pitchFamily="2" charset="0"/>
                <a:ea typeface="Arial Unicode MS"/>
                <a:cs typeface="Calibri" panose="020F0502020204030204" pitchFamily="34" charset="0"/>
              </a:rPr>
              <a:t> J Med</a:t>
            </a:r>
            <a:r>
              <a:rPr lang="en-US" sz="1200" spc="-2" dirty="0">
                <a:solidFill>
                  <a:schemeClr val="bg1"/>
                </a:solidFill>
                <a:latin typeface="Helvetica" pitchFamily="2" charset="0"/>
                <a:ea typeface="Arial Unicode MS"/>
                <a:cs typeface="Calibri" panose="020F0502020204030204" pitchFamily="34" charset="0"/>
              </a:rPr>
              <a:t>. 2023;388(7):595-608. </a:t>
            </a:r>
          </a:p>
          <a:p>
            <a:r>
              <a:rPr lang="en-US" sz="1200" dirty="0">
                <a:solidFill>
                  <a:schemeClr val="bg1"/>
                </a:solidFill>
                <a:latin typeface="Helvetica" pitchFamily="2" charset="0"/>
                <a:cs typeface="Calibri" panose="020F0502020204030204" pitchFamily="34" charset="0"/>
              </a:rPr>
              <a:t>FDA Vaccines and Related Biological Products Advisory Committee March 1, 2023 </a:t>
            </a:r>
          </a:p>
        </p:txBody>
      </p:sp>
      <p:pic>
        <p:nvPicPr>
          <p:cNvPr id="10" name="Picture 9">
            <a:extLst>
              <a:ext uri="{FF2B5EF4-FFF2-40B4-BE49-F238E27FC236}">
                <a16:creationId xmlns:a16="http://schemas.microsoft.com/office/drawing/2014/main" id="{F632100E-1FAA-EE6E-51D5-049DA1D9B233}"/>
              </a:ext>
            </a:extLst>
          </p:cNvPr>
          <p:cNvPicPr>
            <a:picLocks noChangeAspect="1"/>
          </p:cNvPicPr>
          <p:nvPr/>
        </p:nvPicPr>
        <p:blipFill>
          <a:blip r:embed="rId2"/>
          <a:stretch>
            <a:fillRect/>
          </a:stretch>
        </p:blipFill>
        <p:spPr>
          <a:xfrm>
            <a:off x="1024937" y="3907176"/>
            <a:ext cx="12006113" cy="5332074"/>
          </a:xfrm>
          <a:prstGeom prst="rect">
            <a:avLst/>
          </a:prstGeom>
        </p:spPr>
      </p:pic>
      <p:sp>
        <p:nvSpPr>
          <p:cNvPr id="5" name="Title 4">
            <a:extLst>
              <a:ext uri="{FF2B5EF4-FFF2-40B4-BE49-F238E27FC236}">
                <a16:creationId xmlns:a16="http://schemas.microsoft.com/office/drawing/2014/main" id="{B27C038D-035A-8F7D-CF6D-84F308CB97AE}"/>
              </a:ext>
            </a:extLst>
          </p:cNvPr>
          <p:cNvSpPr>
            <a:spLocks noGrp="1"/>
          </p:cNvSpPr>
          <p:nvPr>
            <p:ph type="title"/>
          </p:nvPr>
        </p:nvSpPr>
        <p:spPr/>
        <p:txBody>
          <a:bodyPr/>
          <a:lstStyle/>
          <a:p>
            <a:r>
              <a:rPr lang="en-US" sz="4800" dirty="0">
                <a:solidFill>
                  <a:schemeClr val="accent1"/>
                </a:solidFill>
                <a:effectLst/>
                <a:latin typeface="Arial" panose="020B0604020202020204" pitchFamily="34" charset="0"/>
                <a:cs typeface="Arial" panose="020B0604020202020204" pitchFamily="34" charset="0"/>
              </a:rPr>
              <a:t>Phase 3 Clinical Trial of RSVPreF3 OA</a:t>
            </a:r>
            <a:endParaRPr lang="en-US" dirty="0">
              <a:solidFill>
                <a:srgbClr val="23E8FD"/>
              </a:solidFill>
            </a:endParaRPr>
          </a:p>
        </p:txBody>
      </p:sp>
      <p:sp>
        <p:nvSpPr>
          <p:cNvPr id="2" name="TextBox 1">
            <a:extLst>
              <a:ext uri="{FF2B5EF4-FFF2-40B4-BE49-F238E27FC236}">
                <a16:creationId xmlns:a16="http://schemas.microsoft.com/office/drawing/2014/main" id="{CFC90B78-E9B1-DFE6-BB31-48B8E1B2CFDC}"/>
              </a:ext>
            </a:extLst>
          </p:cNvPr>
          <p:cNvSpPr txBox="1"/>
          <p:nvPr/>
        </p:nvSpPr>
        <p:spPr>
          <a:xfrm>
            <a:off x="284739" y="1971421"/>
            <a:ext cx="17744504" cy="1077218"/>
          </a:xfrm>
          <a:prstGeom prst="rect">
            <a:avLst/>
          </a:prstGeom>
          <a:noFill/>
        </p:spPr>
        <p:txBody>
          <a:bodyPr wrap="square" rtlCol="0">
            <a:spAutoFit/>
          </a:bodyPr>
          <a:lstStyle/>
          <a:p>
            <a:pPr algn="ctr"/>
            <a:r>
              <a:rPr lang="en-DE" sz="3200" dirty="0">
                <a:solidFill>
                  <a:schemeClr val="bg1"/>
                </a:solidFill>
              </a:rPr>
              <a:t>Primary Objective: Demonstrate efficacy of RSV vaccine in preventing RT-PCR-confirmed RSV LRTD in adults ≥ 60 years of age during first season </a:t>
            </a:r>
          </a:p>
        </p:txBody>
      </p:sp>
    </p:spTree>
    <p:extLst>
      <p:ext uri="{BB962C8B-B14F-4D97-AF65-F5344CB8AC3E}">
        <p14:creationId xmlns:p14="http://schemas.microsoft.com/office/powerpoint/2010/main" val="170106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B403AE-10D3-0312-1BB2-F9FB343C878A}"/>
              </a:ext>
            </a:extLst>
          </p:cNvPr>
          <p:cNvSpPr txBox="1"/>
          <p:nvPr/>
        </p:nvSpPr>
        <p:spPr>
          <a:xfrm>
            <a:off x="41113" y="9891090"/>
            <a:ext cx="12853657" cy="276999"/>
          </a:xfrm>
          <a:prstGeom prst="rect">
            <a:avLst/>
          </a:prstGeom>
          <a:noFill/>
        </p:spPr>
        <p:txBody>
          <a:bodyPr wrap="square">
            <a:spAutoFit/>
          </a:bodyPr>
          <a:lstStyle/>
          <a:p>
            <a:r>
              <a:rPr lang="en-US" sz="1200" spc="-2" dirty="0" err="1">
                <a:solidFill>
                  <a:schemeClr val="bg1"/>
                </a:solidFill>
                <a:latin typeface="Helvetica" pitchFamily="2" charset="0"/>
                <a:ea typeface="Arial Unicode MS"/>
                <a:cs typeface="Calibri" panose="020F0502020204030204" pitchFamily="34" charset="0"/>
              </a:rPr>
              <a:t>Papi</a:t>
            </a:r>
            <a:r>
              <a:rPr lang="en-US" sz="1200" spc="-2" dirty="0">
                <a:solidFill>
                  <a:schemeClr val="bg1"/>
                </a:solidFill>
                <a:latin typeface="Helvetica" pitchFamily="2" charset="0"/>
                <a:ea typeface="Arial Unicode MS"/>
                <a:cs typeface="Calibri" panose="020F0502020204030204" pitchFamily="34" charset="0"/>
              </a:rPr>
              <a:t> A et al.  </a:t>
            </a:r>
            <a:r>
              <a:rPr lang="en-US" sz="1200" i="1" spc="-2" dirty="0">
                <a:solidFill>
                  <a:schemeClr val="bg1"/>
                </a:solidFill>
                <a:latin typeface="Helvetica" pitchFamily="2" charset="0"/>
                <a:ea typeface="Arial Unicode MS"/>
                <a:cs typeface="Calibri" panose="020F0502020204030204" pitchFamily="34" charset="0"/>
              </a:rPr>
              <a:t>N </a:t>
            </a:r>
            <a:r>
              <a:rPr lang="en-US" sz="1200" i="1" spc="-2" dirty="0" err="1">
                <a:solidFill>
                  <a:schemeClr val="bg1"/>
                </a:solidFill>
                <a:latin typeface="Helvetica" pitchFamily="2" charset="0"/>
                <a:ea typeface="Arial Unicode MS"/>
                <a:cs typeface="Calibri" panose="020F0502020204030204" pitchFamily="34" charset="0"/>
              </a:rPr>
              <a:t>Engl</a:t>
            </a:r>
            <a:r>
              <a:rPr lang="en-US" sz="1200" i="1" spc="-2" dirty="0">
                <a:solidFill>
                  <a:schemeClr val="bg1"/>
                </a:solidFill>
                <a:latin typeface="Helvetica" pitchFamily="2" charset="0"/>
                <a:ea typeface="Arial Unicode MS"/>
                <a:cs typeface="Calibri" panose="020F0502020204030204" pitchFamily="34" charset="0"/>
              </a:rPr>
              <a:t> J Med</a:t>
            </a:r>
            <a:r>
              <a:rPr lang="en-US" sz="1200" spc="-2" dirty="0">
                <a:solidFill>
                  <a:schemeClr val="bg1"/>
                </a:solidFill>
                <a:latin typeface="Helvetica" pitchFamily="2" charset="0"/>
                <a:ea typeface="Arial Unicode MS"/>
                <a:cs typeface="Calibri" panose="020F0502020204030204" pitchFamily="34" charset="0"/>
              </a:rPr>
              <a:t>. 2023;388(7):595-608. </a:t>
            </a:r>
          </a:p>
        </p:txBody>
      </p:sp>
      <p:sp>
        <p:nvSpPr>
          <p:cNvPr id="5" name="Title 4">
            <a:extLst>
              <a:ext uri="{FF2B5EF4-FFF2-40B4-BE49-F238E27FC236}">
                <a16:creationId xmlns:a16="http://schemas.microsoft.com/office/drawing/2014/main" id="{B27C038D-035A-8F7D-CF6D-84F308CB97AE}"/>
              </a:ext>
            </a:extLst>
          </p:cNvPr>
          <p:cNvSpPr>
            <a:spLocks noGrp="1"/>
          </p:cNvSpPr>
          <p:nvPr>
            <p:ph type="title"/>
          </p:nvPr>
        </p:nvSpPr>
        <p:spPr/>
        <p:txBody>
          <a:bodyPr/>
          <a:lstStyle/>
          <a:p>
            <a:r>
              <a:rPr lang="en-US" sz="4800" dirty="0">
                <a:solidFill>
                  <a:schemeClr val="accent1"/>
                </a:solidFill>
                <a:effectLst/>
                <a:latin typeface="Arial" panose="020B0604020202020204" pitchFamily="34" charset="0"/>
                <a:cs typeface="Arial" panose="020B0604020202020204" pitchFamily="34" charset="0"/>
              </a:rPr>
              <a:t>Efficacy of RSVPreF3 OA</a:t>
            </a:r>
            <a:endParaRPr lang="en-US" dirty="0">
              <a:solidFill>
                <a:srgbClr val="23E8FD"/>
              </a:solidFill>
            </a:endParaRPr>
          </a:p>
        </p:txBody>
      </p:sp>
      <p:pic>
        <p:nvPicPr>
          <p:cNvPr id="7" name="Picture 6" descr="A graph of a patient's disease&#10;&#10;Description automatically generated">
            <a:extLst>
              <a:ext uri="{FF2B5EF4-FFF2-40B4-BE49-F238E27FC236}">
                <a16:creationId xmlns:a16="http://schemas.microsoft.com/office/drawing/2014/main" id="{27D081D6-FE32-40E9-9088-5F4EE8534035}"/>
              </a:ext>
            </a:extLst>
          </p:cNvPr>
          <p:cNvPicPr>
            <a:picLocks noChangeAspect="1"/>
          </p:cNvPicPr>
          <p:nvPr/>
        </p:nvPicPr>
        <p:blipFill>
          <a:blip r:embed="rId2"/>
          <a:stretch>
            <a:fillRect/>
          </a:stretch>
        </p:blipFill>
        <p:spPr>
          <a:xfrm>
            <a:off x="10892146" y="1229435"/>
            <a:ext cx="5659948" cy="3972733"/>
          </a:xfrm>
          <a:prstGeom prst="rect">
            <a:avLst/>
          </a:prstGeom>
        </p:spPr>
      </p:pic>
      <p:pic>
        <p:nvPicPr>
          <p:cNvPr id="9" name="Picture 8" descr="A graph of a patient's life&#10;&#10;Description automatically generated">
            <a:extLst>
              <a:ext uri="{FF2B5EF4-FFF2-40B4-BE49-F238E27FC236}">
                <a16:creationId xmlns:a16="http://schemas.microsoft.com/office/drawing/2014/main" id="{C80712CC-4E98-5AE5-8A0E-4FE355769ABB}"/>
              </a:ext>
            </a:extLst>
          </p:cNvPr>
          <p:cNvPicPr>
            <a:picLocks noChangeAspect="1"/>
          </p:cNvPicPr>
          <p:nvPr/>
        </p:nvPicPr>
        <p:blipFill>
          <a:blip r:embed="rId3"/>
          <a:stretch>
            <a:fillRect/>
          </a:stretch>
        </p:blipFill>
        <p:spPr>
          <a:xfrm>
            <a:off x="11012557" y="5646637"/>
            <a:ext cx="5626056" cy="3972733"/>
          </a:xfrm>
          <a:prstGeom prst="rect">
            <a:avLst/>
          </a:prstGeom>
        </p:spPr>
      </p:pic>
      <p:sp>
        <p:nvSpPr>
          <p:cNvPr id="22" name="TextBox 21">
            <a:extLst>
              <a:ext uri="{FF2B5EF4-FFF2-40B4-BE49-F238E27FC236}">
                <a16:creationId xmlns:a16="http://schemas.microsoft.com/office/drawing/2014/main" id="{B5F46A64-0DF5-640C-A2C0-7EA9D176D5A5}"/>
              </a:ext>
            </a:extLst>
          </p:cNvPr>
          <p:cNvSpPr txBox="1"/>
          <p:nvPr/>
        </p:nvSpPr>
        <p:spPr>
          <a:xfrm>
            <a:off x="5111435" y="3116822"/>
            <a:ext cx="5502597" cy="400110"/>
          </a:xfrm>
          <a:prstGeom prst="rect">
            <a:avLst/>
          </a:prstGeom>
          <a:noFill/>
        </p:spPr>
        <p:txBody>
          <a:bodyPr wrap="none" rtlCol="0">
            <a:spAutoFit/>
          </a:bodyPr>
          <a:lstStyle/>
          <a:p>
            <a:r>
              <a:rPr lang="en-DE" sz="2000" dirty="0">
                <a:solidFill>
                  <a:schemeClr val="bg1"/>
                </a:solidFill>
              </a:rPr>
              <a:t>RSV-related Lower Respiratory Tract Disease (LRTD)</a:t>
            </a:r>
          </a:p>
        </p:txBody>
      </p:sp>
      <p:sp>
        <p:nvSpPr>
          <p:cNvPr id="23" name="TextBox 22">
            <a:extLst>
              <a:ext uri="{FF2B5EF4-FFF2-40B4-BE49-F238E27FC236}">
                <a16:creationId xmlns:a16="http://schemas.microsoft.com/office/drawing/2014/main" id="{36DE80E3-5584-F665-D4D0-0911DFE12C8D}"/>
              </a:ext>
            </a:extLst>
          </p:cNvPr>
          <p:cNvSpPr txBox="1"/>
          <p:nvPr/>
        </p:nvSpPr>
        <p:spPr>
          <a:xfrm>
            <a:off x="6467941" y="8012198"/>
            <a:ext cx="4358309" cy="400110"/>
          </a:xfrm>
          <a:prstGeom prst="rect">
            <a:avLst/>
          </a:prstGeom>
          <a:noFill/>
        </p:spPr>
        <p:txBody>
          <a:bodyPr wrap="none" rtlCol="0">
            <a:spAutoFit/>
          </a:bodyPr>
          <a:lstStyle/>
          <a:p>
            <a:r>
              <a:rPr lang="en-DE" sz="2000" dirty="0">
                <a:solidFill>
                  <a:schemeClr val="bg1"/>
                </a:solidFill>
              </a:rPr>
              <a:t>RSV-related Acute Respiratory Infection</a:t>
            </a:r>
          </a:p>
        </p:txBody>
      </p:sp>
      <p:grpSp>
        <p:nvGrpSpPr>
          <p:cNvPr id="24" name="Group 23">
            <a:extLst>
              <a:ext uri="{FF2B5EF4-FFF2-40B4-BE49-F238E27FC236}">
                <a16:creationId xmlns:a16="http://schemas.microsoft.com/office/drawing/2014/main" id="{DAE9EBBA-6CC6-7A4A-962A-2542E6F77DD9}"/>
              </a:ext>
            </a:extLst>
          </p:cNvPr>
          <p:cNvGrpSpPr/>
          <p:nvPr/>
        </p:nvGrpSpPr>
        <p:grpSpPr>
          <a:xfrm>
            <a:off x="1124972" y="3612977"/>
            <a:ext cx="4415274" cy="2502022"/>
            <a:chOff x="215981" y="883750"/>
            <a:chExt cx="3710966" cy="2296739"/>
          </a:xfrm>
        </p:grpSpPr>
        <p:grpSp>
          <p:nvGrpSpPr>
            <p:cNvPr id="25" name="Group 24">
              <a:extLst>
                <a:ext uri="{FF2B5EF4-FFF2-40B4-BE49-F238E27FC236}">
                  <a16:creationId xmlns:a16="http://schemas.microsoft.com/office/drawing/2014/main" id="{D4105E05-1B0C-4C60-5AE8-141EE92A2ED1}"/>
                </a:ext>
              </a:extLst>
            </p:cNvPr>
            <p:cNvGrpSpPr/>
            <p:nvPr/>
          </p:nvGrpSpPr>
          <p:grpSpPr>
            <a:xfrm>
              <a:off x="215981" y="883750"/>
              <a:ext cx="1933732" cy="1470089"/>
              <a:chOff x="421468" y="2226950"/>
              <a:chExt cx="2555090" cy="1883072"/>
            </a:xfrm>
          </p:grpSpPr>
          <p:pic>
            <p:nvPicPr>
              <p:cNvPr id="29" name="Graphic 28" descr="Group">
                <a:extLst>
                  <a:ext uri="{FF2B5EF4-FFF2-40B4-BE49-F238E27FC236}">
                    <a16:creationId xmlns:a16="http://schemas.microsoft.com/office/drawing/2014/main" id="{FC110CEB-44D4-7722-20FB-8806DC1FF7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468" y="2393789"/>
                <a:ext cx="1671383" cy="1671383"/>
              </a:xfrm>
              <a:prstGeom prst="rect">
                <a:avLst/>
              </a:prstGeom>
            </p:spPr>
          </p:pic>
          <p:pic>
            <p:nvPicPr>
              <p:cNvPr id="30" name="Graphic 29" descr="Needle">
                <a:extLst>
                  <a:ext uri="{FF2B5EF4-FFF2-40B4-BE49-F238E27FC236}">
                    <a16:creationId xmlns:a16="http://schemas.microsoft.com/office/drawing/2014/main" id="{6869AC45-01EF-C959-9F14-3F73538132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3850" y="2226950"/>
                <a:ext cx="1032708" cy="1032708"/>
              </a:xfrm>
              <a:prstGeom prst="rect">
                <a:avLst/>
              </a:prstGeom>
            </p:spPr>
          </p:pic>
          <p:pic>
            <p:nvPicPr>
              <p:cNvPr id="31" name="Graphic 30" descr="Needle">
                <a:extLst>
                  <a:ext uri="{FF2B5EF4-FFF2-40B4-BE49-F238E27FC236}">
                    <a16:creationId xmlns:a16="http://schemas.microsoft.com/office/drawing/2014/main" id="{5A69D0C1-E47D-F133-424F-40A297AF87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13076" y="3077314"/>
                <a:ext cx="1032708" cy="1032708"/>
              </a:xfrm>
              <a:prstGeom prst="rect">
                <a:avLst/>
              </a:prstGeom>
            </p:spPr>
          </p:pic>
        </p:grpSp>
        <p:pic>
          <p:nvPicPr>
            <p:cNvPr id="26" name="Graphic 25" descr="Group">
              <a:extLst>
                <a:ext uri="{FF2B5EF4-FFF2-40B4-BE49-F238E27FC236}">
                  <a16:creationId xmlns:a16="http://schemas.microsoft.com/office/drawing/2014/main" id="{EA0FF1A5-B174-EA59-B574-FA9CC7E1E4C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63314" y="1114602"/>
              <a:ext cx="1263633" cy="1263633"/>
            </a:xfrm>
            <a:prstGeom prst="rect">
              <a:avLst/>
            </a:prstGeom>
          </p:spPr>
        </p:pic>
        <p:pic>
          <p:nvPicPr>
            <p:cNvPr id="27" name="Graphic 26" descr="Group">
              <a:extLst>
                <a:ext uri="{FF2B5EF4-FFF2-40B4-BE49-F238E27FC236}">
                  <a16:creationId xmlns:a16="http://schemas.microsoft.com/office/drawing/2014/main" id="{356195C6-C39C-8068-7348-902961230B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137" y="1986503"/>
              <a:ext cx="1193986" cy="1193986"/>
            </a:xfrm>
            <a:prstGeom prst="rect">
              <a:avLst/>
            </a:prstGeom>
          </p:spPr>
        </p:pic>
        <p:sp>
          <p:nvSpPr>
            <p:cNvPr id="28" name="Right Brace 27">
              <a:extLst>
                <a:ext uri="{FF2B5EF4-FFF2-40B4-BE49-F238E27FC236}">
                  <a16:creationId xmlns:a16="http://schemas.microsoft.com/office/drawing/2014/main" id="{556ADE1C-6021-A524-F65D-C0B3D4A8BA38}"/>
                </a:ext>
              </a:extLst>
            </p:cNvPr>
            <p:cNvSpPr/>
            <p:nvPr/>
          </p:nvSpPr>
          <p:spPr>
            <a:xfrm>
              <a:off x="2149713" y="1618795"/>
              <a:ext cx="483174" cy="1231715"/>
            </a:xfrm>
            <a:prstGeom prst="rightBrace">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grpSp>
      <p:sp>
        <p:nvSpPr>
          <p:cNvPr id="32" name="Right Brace 31">
            <a:extLst>
              <a:ext uri="{FF2B5EF4-FFF2-40B4-BE49-F238E27FC236}">
                <a16:creationId xmlns:a16="http://schemas.microsoft.com/office/drawing/2014/main" id="{D0479619-84AE-6174-4342-B25CB69EE909}"/>
              </a:ext>
            </a:extLst>
          </p:cNvPr>
          <p:cNvSpPr/>
          <p:nvPr/>
        </p:nvSpPr>
        <p:spPr>
          <a:xfrm>
            <a:off x="6151324" y="4253625"/>
            <a:ext cx="2036960" cy="1661996"/>
          </a:xfrm>
          <a:prstGeom prst="rightBrace">
            <a:avLst/>
          </a:prstGeom>
          <a:ln w="412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pic>
        <p:nvPicPr>
          <p:cNvPr id="33" name="Graphic 32" descr="Group">
            <a:extLst>
              <a:ext uri="{FF2B5EF4-FFF2-40B4-BE49-F238E27FC236}">
                <a16:creationId xmlns:a16="http://schemas.microsoft.com/office/drawing/2014/main" id="{266D67E5-73BE-FFC8-3F5E-879CB67064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4735" y="5003026"/>
            <a:ext cx="1505000" cy="1505000"/>
          </a:xfrm>
          <a:prstGeom prst="rect">
            <a:avLst/>
          </a:prstGeom>
        </p:spPr>
      </p:pic>
    </p:spTree>
    <p:extLst>
      <p:ext uri="{BB962C8B-B14F-4D97-AF65-F5344CB8AC3E}">
        <p14:creationId xmlns:p14="http://schemas.microsoft.com/office/powerpoint/2010/main" val="510432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99EE-CD63-E04D-98BC-ACF0E4DCA9A0}"/>
              </a:ext>
            </a:extLst>
          </p:cNvPr>
          <p:cNvSpPr>
            <a:spLocks noGrp="1"/>
          </p:cNvSpPr>
          <p:nvPr>
            <p:ph type="title"/>
          </p:nvPr>
        </p:nvSpPr>
        <p:spPr>
          <a:xfrm>
            <a:off x="0" y="372742"/>
            <a:ext cx="18313979" cy="973840"/>
          </a:xfrm>
        </p:spPr>
        <p:txBody>
          <a:bodyPr/>
          <a:lstStyle/>
          <a:p>
            <a:pPr marL="636690" lvl="1" algn="ctr"/>
            <a:r>
              <a:rPr lang="en-US" sz="4400" dirty="0">
                <a:solidFill>
                  <a:schemeClr val="accent1"/>
                </a:solidFill>
                <a:effectLst/>
                <a:latin typeface="Arial" panose="020B0604020202020204" pitchFamily="34" charset="0"/>
                <a:cs typeface="Arial" panose="020B0604020202020204" pitchFamily="34" charset="0"/>
              </a:rPr>
              <a:t>Efficacy and Safety of RSVPreF3 OA</a:t>
            </a:r>
            <a:endParaRPr lang="en-US" sz="4400" dirty="0">
              <a:solidFill>
                <a:schemeClr val="accent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67BF328-FFFE-7141-A58F-4EBB6423CCB2}"/>
              </a:ext>
            </a:extLst>
          </p:cNvPr>
          <p:cNvSpPr>
            <a:spLocks noGrp="1"/>
          </p:cNvSpPr>
          <p:nvPr>
            <p:ph idx="1"/>
          </p:nvPr>
        </p:nvSpPr>
        <p:spPr>
          <a:xfrm>
            <a:off x="571501" y="1588050"/>
            <a:ext cx="17170979" cy="8013150"/>
          </a:xfrm>
        </p:spPr>
        <p:txBody>
          <a:bodyPr/>
          <a:lstStyle/>
          <a:p>
            <a:endParaRPr lang="en-US" sz="1200" dirty="0"/>
          </a:p>
          <a:p>
            <a:endParaRPr lang="en-US" sz="3600" dirty="0"/>
          </a:p>
          <a:p>
            <a:pPr marL="0" indent="0">
              <a:buNone/>
            </a:pPr>
            <a:endParaRPr lang="en-US" sz="3600" dirty="0"/>
          </a:p>
          <a:p>
            <a:endParaRPr lang="en-US" sz="3600" dirty="0"/>
          </a:p>
        </p:txBody>
      </p:sp>
      <p:sp>
        <p:nvSpPr>
          <p:cNvPr id="3" name="Content Placeholder 3">
            <a:extLst>
              <a:ext uri="{FF2B5EF4-FFF2-40B4-BE49-F238E27FC236}">
                <a16:creationId xmlns:a16="http://schemas.microsoft.com/office/drawing/2014/main" id="{B2575380-89A8-99C7-DD9A-A20966C3A2BD}"/>
              </a:ext>
            </a:extLst>
          </p:cNvPr>
          <p:cNvSpPr txBox="1">
            <a:spLocks/>
          </p:cNvSpPr>
          <p:nvPr/>
        </p:nvSpPr>
        <p:spPr>
          <a:xfrm>
            <a:off x="723901" y="1740450"/>
            <a:ext cx="17170979" cy="8013150"/>
          </a:xfrm>
          <a:prstGeom prst="rect">
            <a:avLst/>
          </a:prstGeom>
        </p:spPr>
        <p:txBody>
          <a:bodyPr lIns="114286" tIns="57144" rIns="114286" bIns="57144"/>
          <a:lstStyle>
            <a:lvl1pPr marL="428574" indent="-428574" algn="l" defTabSz="571433" rtl="0" eaLnBrk="1" latinLnBrk="0" hangingPunct="1">
              <a:spcBef>
                <a:spcPts val="0"/>
              </a:spcBef>
              <a:spcAft>
                <a:spcPts val="1500"/>
              </a:spcAft>
              <a:buFont typeface="Arial"/>
              <a:buChar char="•"/>
              <a:defRPr sz="4000" kern="1200">
                <a:solidFill>
                  <a:schemeClr val="bg1"/>
                </a:solidFill>
                <a:latin typeface="+mn-lt"/>
                <a:ea typeface="+mn-ea"/>
                <a:cs typeface="+mn-cs"/>
              </a:defRPr>
            </a:lvl1pPr>
            <a:lvl2pPr marL="928579" indent="-357146" algn="l" defTabSz="571433" rtl="0" eaLnBrk="1" latinLnBrk="0" hangingPunct="1">
              <a:spcBef>
                <a:spcPts val="0"/>
              </a:spcBef>
              <a:spcAft>
                <a:spcPts val="1500"/>
              </a:spcAft>
              <a:buFont typeface="Arial"/>
              <a:buChar char="–"/>
              <a:defRPr sz="3600" kern="1200">
                <a:solidFill>
                  <a:schemeClr val="bg1"/>
                </a:solidFill>
                <a:latin typeface="+mn-lt"/>
                <a:ea typeface="+mn-ea"/>
                <a:cs typeface="+mn-cs"/>
              </a:defRPr>
            </a:lvl2pPr>
            <a:lvl3pPr marL="1428583" indent="-285718" algn="l" defTabSz="571433" rtl="0" eaLnBrk="1" latinLnBrk="0" hangingPunct="1">
              <a:spcBef>
                <a:spcPts val="0"/>
              </a:spcBef>
              <a:spcAft>
                <a:spcPts val="1500"/>
              </a:spcAft>
              <a:buFont typeface="Arial"/>
              <a:buChar char="•"/>
              <a:defRPr sz="3200" kern="1200">
                <a:solidFill>
                  <a:schemeClr val="bg1"/>
                </a:solidFill>
                <a:latin typeface="+mn-lt"/>
                <a:ea typeface="+mn-ea"/>
                <a:cs typeface="+mn-cs"/>
              </a:defRPr>
            </a:lvl3pPr>
            <a:lvl4pPr marL="2000015" indent="-285718" algn="l" defTabSz="571433" rtl="0" eaLnBrk="1" latinLnBrk="0" hangingPunct="1">
              <a:spcBef>
                <a:spcPts val="0"/>
              </a:spcBef>
              <a:spcAft>
                <a:spcPts val="1500"/>
              </a:spcAft>
              <a:buFont typeface="Arial"/>
              <a:buChar char="–"/>
              <a:defRPr sz="2400" kern="1200">
                <a:solidFill>
                  <a:schemeClr val="bg1"/>
                </a:solidFill>
                <a:latin typeface="+mn-lt"/>
                <a:ea typeface="+mn-ea"/>
                <a:cs typeface="+mn-cs"/>
              </a:defRPr>
            </a:lvl4pPr>
            <a:lvl5pPr marL="2571450" indent="-285718" algn="l" defTabSz="571433" rtl="0" eaLnBrk="1" latinLnBrk="0" hangingPunct="1">
              <a:spcBef>
                <a:spcPts val="0"/>
              </a:spcBef>
              <a:spcAft>
                <a:spcPts val="1500"/>
              </a:spcAft>
              <a:buFont typeface="Arial"/>
              <a:buChar char="»"/>
              <a:defRPr sz="2400" kern="1200">
                <a:solidFill>
                  <a:schemeClr val="bg1"/>
                </a:solidFill>
                <a:latin typeface="+mn-lt"/>
                <a:ea typeface="+mn-ea"/>
                <a:cs typeface="+mn-cs"/>
              </a:defRPr>
            </a:lvl5pPr>
            <a:lvl6pPr marL="3142883" indent="-285718" algn="l" defTabSz="571433" rtl="0" eaLnBrk="1" latinLnBrk="0" hangingPunct="1">
              <a:spcBef>
                <a:spcPct val="20000"/>
              </a:spcBef>
              <a:buFont typeface="Arial"/>
              <a:buChar char="•"/>
              <a:defRPr sz="2500" kern="1200">
                <a:solidFill>
                  <a:schemeClr val="tx1"/>
                </a:solidFill>
                <a:latin typeface="+mn-lt"/>
                <a:ea typeface="+mn-ea"/>
                <a:cs typeface="+mn-cs"/>
              </a:defRPr>
            </a:lvl6pPr>
            <a:lvl7pPr marL="3714315" indent="-285718" algn="l" defTabSz="571433" rtl="0" eaLnBrk="1" latinLnBrk="0" hangingPunct="1">
              <a:spcBef>
                <a:spcPct val="20000"/>
              </a:spcBef>
              <a:buFont typeface="Arial"/>
              <a:buChar char="•"/>
              <a:defRPr sz="2500" kern="1200">
                <a:solidFill>
                  <a:schemeClr val="tx1"/>
                </a:solidFill>
                <a:latin typeface="+mn-lt"/>
                <a:ea typeface="+mn-ea"/>
                <a:cs typeface="+mn-cs"/>
              </a:defRPr>
            </a:lvl7pPr>
            <a:lvl8pPr marL="4285750" indent="-285718" algn="l" defTabSz="571433" rtl="0" eaLnBrk="1" latinLnBrk="0" hangingPunct="1">
              <a:spcBef>
                <a:spcPct val="20000"/>
              </a:spcBef>
              <a:buFont typeface="Arial"/>
              <a:buChar char="•"/>
              <a:defRPr sz="2500" kern="1200">
                <a:solidFill>
                  <a:schemeClr val="tx1"/>
                </a:solidFill>
                <a:latin typeface="+mn-lt"/>
                <a:ea typeface="+mn-ea"/>
                <a:cs typeface="+mn-cs"/>
              </a:defRPr>
            </a:lvl8pPr>
            <a:lvl9pPr marL="4857183" indent="-285718" algn="l" defTabSz="571433" rtl="0" eaLnBrk="1" latinLnBrk="0" hangingPunct="1">
              <a:spcBef>
                <a:spcPct val="20000"/>
              </a:spcBef>
              <a:buFont typeface="Arial"/>
              <a:buChar char="•"/>
              <a:defRPr sz="2500" kern="1200">
                <a:solidFill>
                  <a:schemeClr val="tx1"/>
                </a:solidFill>
                <a:latin typeface="+mn-lt"/>
                <a:ea typeface="+mn-ea"/>
                <a:cs typeface="+mn-cs"/>
              </a:defRPr>
            </a:lvl9pPr>
          </a:lstStyle>
          <a:p>
            <a:endParaRPr lang="en-US" sz="1200" dirty="0"/>
          </a:p>
          <a:p>
            <a:pPr marL="0" indent="0">
              <a:buNone/>
            </a:pPr>
            <a:endParaRPr lang="en-US" dirty="0"/>
          </a:p>
          <a:p>
            <a:pPr marL="0" indent="0">
              <a:buFont typeface="Arial"/>
              <a:buNone/>
            </a:pPr>
            <a:endParaRPr lang="en-US" sz="3600" dirty="0"/>
          </a:p>
          <a:p>
            <a:endParaRPr lang="en-US" sz="3600" dirty="0"/>
          </a:p>
        </p:txBody>
      </p:sp>
      <p:pic>
        <p:nvPicPr>
          <p:cNvPr id="6" name="Picture 5">
            <a:extLst>
              <a:ext uri="{FF2B5EF4-FFF2-40B4-BE49-F238E27FC236}">
                <a16:creationId xmlns:a16="http://schemas.microsoft.com/office/drawing/2014/main" id="{C5962424-1BCB-F8AA-C3CB-2EDE26D814FF}"/>
              </a:ext>
            </a:extLst>
          </p:cNvPr>
          <p:cNvPicPr>
            <a:picLocks noChangeAspect="1"/>
          </p:cNvPicPr>
          <p:nvPr/>
        </p:nvPicPr>
        <p:blipFill>
          <a:blip r:embed="rId3"/>
          <a:stretch>
            <a:fillRect/>
          </a:stretch>
        </p:blipFill>
        <p:spPr>
          <a:xfrm>
            <a:off x="393120" y="1650134"/>
            <a:ext cx="8914800" cy="3933629"/>
          </a:xfrm>
          <a:prstGeom prst="rect">
            <a:avLst/>
          </a:prstGeom>
        </p:spPr>
      </p:pic>
      <p:pic>
        <p:nvPicPr>
          <p:cNvPr id="10" name="Picture 9">
            <a:extLst>
              <a:ext uri="{FF2B5EF4-FFF2-40B4-BE49-F238E27FC236}">
                <a16:creationId xmlns:a16="http://schemas.microsoft.com/office/drawing/2014/main" id="{FD58C3F3-A22C-66EC-19E6-2E41F5E1387C}"/>
              </a:ext>
            </a:extLst>
          </p:cNvPr>
          <p:cNvPicPr>
            <a:picLocks noChangeAspect="1"/>
          </p:cNvPicPr>
          <p:nvPr/>
        </p:nvPicPr>
        <p:blipFill>
          <a:blip r:embed="rId4"/>
          <a:stretch>
            <a:fillRect/>
          </a:stretch>
        </p:blipFill>
        <p:spPr>
          <a:xfrm>
            <a:off x="9710494" y="1650134"/>
            <a:ext cx="7629411" cy="3933629"/>
          </a:xfrm>
          <a:prstGeom prst="rect">
            <a:avLst/>
          </a:prstGeom>
        </p:spPr>
      </p:pic>
      <p:graphicFrame>
        <p:nvGraphicFramePr>
          <p:cNvPr id="14" name="Table 9">
            <a:extLst>
              <a:ext uri="{FF2B5EF4-FFF2-40B4-BE49-F238E27FC236}">
                <a16:creationId xmlns:a16="http://schemas.microsoft.com/office/drawing/2014/main" id="{BB8F8DAD-FB7E-6C6E-F960-CE5F8206B673}"/>
              </a:ext>
            </a:extLst>
          </p:cNvPr>
          <p:cNvGraphicFramePr>
            <a:graphicFrameLocks/>
          </p:cNvGraphicFramePr>
          <p:nvPr/>
        </p:nvGraphicFramePr>
        <p:xfrm>
          <a:off x="8408091" y="5853150"/>
          <a:ext cx="9156008" cy="3968022"/>
        </p:xfrm>
        <a:graphic>
          <a:graphicData uri="http://schemas.openxmlformats.org/drawingml/2006/table">
            <a:tbl>
              <a:tblPr firstRow="1" bandRow="1">
                <a:tableStyleId>{21E4AEA4-8DFA-4A89-87EB-49C32662AFE0}</a:tableStyleId>
              </a:tblPr>
              <a:tblGrid>
                <a:gridCol w="3454906">
                  <a:extLst>
                    <a:ext uri="{9D8B030D-6E8A-4147-A177-3AD203B41FA5}">
                      <a16:colId xmlns:a16="http://schemas.microsoft.com/office/drawing/2014/main" val="769863076"/>
                    </a:ext>
                  </a:extLst>
                </a:gridCol>
                <a:gridCol w="2937709">
                  <a:extLst>
                    <a:ext uri="{9D8B030D-6E8A-4147-A177-3AD203B41FA5}">
                      <a16:colId xmlns:a16="http://schemas.microsoft.com/office/drawing/2014/main" val="1608993011"/>
                    </a:ext>
                  </a:extLst>
                </a:gridCol>
                <a:gridCol w="2763393">
                  <a:extLst>
                    <a:ext uri="{9D8B030D-6E8A-4147-A177-3AD203B41FA5}">
                      <a16:colId xmlns:a16="http://schemas.microsoft.com/office/drawing/2014/main" val="1053383203"/>
                    </a:ext>
                  </a:extLst>
                </a:gridCol>
              </a:tblGrid>
              <a:tr h="610572">
                <a:tc>
                  <a:txBody>
                    <a:bodyPr/>
                    <a:lstStyle/>
                    <a:p>
                      <a:pPr algn="ctr"/>
                      <a:r>
                        <a:rPr lang="en-US" sz="2800" dirty="0"/>
                        <a:t>Reaction</a:t>
                      </a:r>
                    </a:p>
                  </a:txBody>
                  <a:tcPr marL="68580" marR="68580" marT="34290" marB="34290">
                    <a:solidFill>
                      <a:srgbClr val="14467E"/>
                    </a:solidFill>
                  </a:tcPr>
                </a:tc>
                <a:tc>
                  <a:txBody>
                    <a:bodyPr/>
                    <a:lstStyle/>
                    <a:p>
                      <a:pPr algn="ctr"/>
                      <a:r>
                        <a:rPr lang="en-US" sz="2800" dirty="0"/>
                        <a:t>Vaccine %</a:t>
                      </a:r>
                    </a:p>
                  </a:txBody>
                  <a:tcPr marL="68580" marR="68580" marT="34290" marB="34290">
                    <a:solidFill>
                      <a:srgbClr val="14467E"/>
                    </a:solidFill>
                  </a:tcPr>
                </a:tc>
                <a:tc>
                  <a:txBody>
                    <a:bodyPr/>
                    <a:lstStyle/>
                    <a:p>
                      <a:pPr algn="ctr"/>
                      <a:r>
                        <a:rPr lang="en-US" sz="2800" dirty="0"/>
                        <a:t>Placebo %</a:t>
                      </a:r>
                    </a:p>
                  </a:txBody>
                  <a:tcPr marL="68580" marR="68580" marT="34290" marB="34290">
                    <a:solidFill>
                      <a:srgbClr val="14467E"/>
                    </a:solidFill>
                  </a:tcPr>
                </a:tc>
                <a:extLst>
                  <a:ext uri="{0D108BD9-81ED-4DB2-BD59-A6C34878D82A}">
                    <a16:rowId xmlns:a16="http://schemas.microsoft.com/office/drawing/2014/main" val="4114333095"/>
                  </a:ext>
                </a:extLst>
              </a:tr>
              <a:tr h="655873">
                <a:tc>
                  <a:txBody>
                    <a:bodyPr/>
                    <a:lstStyle/>
                    <a:p>
                      <a:pPr algn="ctr"/>
                      <a:r>
                        <a:rPr lang="en-US" sz="2800" dirty="0"/>
                        <a:t>General/local</a:t>
                      </a:r>
                    </a:p>
                  </a:txBody>
                  <a:tcPr marL="68580" marR="68580" marT="34290" marB="34290"/>
                </a:tc>
                <a:tc>
                  <a:txBody>
                    <a:bodyPr/>
                    <a:lstStyle/>
                    <a:p>
                      <a:pPr algn="ctr"/>
                      <a:r>
                        <a:rPr lang="en-US" sz="2800" dirty="0"/>
                        <a:t>33</a:t>
                      </a:r>
                    </a:p>
                  </a:txBody>
                  <a:tcPr marL="68580" marR="68580" marT="34290" marB="34290"/>
                </a:tc>
                <a:tc>
                  <a:txBody>
                    <a:bodyPr/>
                    <a:lstStyle/>
                    <a:p>
                      <a:pPr algn="ctr"/>
                      <a:r>
                        <a:rPr lang="en-US" sz="2800" dirty="0"/>
                        <a:t>18</a:t>
                      </a:r>
                    </a:p>
                  </a:txBody>
                  <a:tcPr marL="68580" marR="68580" marT="34290" marB="34290"/>
                </a:tc>
                <a:extLst>
                  <a:ext uri="{0D108BD9-81ED-4DB2-BD59-A6C34878D82A}">
                    <a16:rowId xmlns:a16="http://schemas.microsoft.com/office/drawing/2014/main" val="106164939"/>
                  </a:ext>
                </a:extLst>
              </a:tr>
              <a:tr h="543304">
                <a:tc>
                  <a:txBody>
                    <a:bodyPr/>
                    <a:lstStyle/>
                    <a:p>
                      <a:pPr algn="ctr"/>
                      <a:r>
                        <a:rPr lang="en-US" sz="2800" dirty="0"/>
                        <a:t>Nervous system</a:t>
                      </a:r>
                    </a:p>
                  </a:txBody>
                  <a:tcPr marL="68580" marR="68580" marT="34290" marB="34290"/>
                </a:tc>
                <a:tc>
                  <a:txBody>
                    <a:bodyPr/>
                    <a:lstStyle/>
                    <a:p>
                      <a:pPr algn="ctr"/>
                      <a:r>
                        <a:rPr lang="en-US" sz="2800" dirty="0"/>
                        <a:t>6</a:t>
                      </a:r>
                    </a:p>
                  </a:txBody>
                  <a:tcPr marL="68580" marR="68580" marT="34290" marB="34290"/>
                </a:tc>
                <a:tc>
                  <a:txBody>
                    <a:bodyPr/>
                    <a:lstStyle/>
                    <a:p>
                      <a:pPr algn="ctr"/>
                      <a:r>
                        <a:rPr lang="en-US" sz="2800" dirty="0"/>
                        <a:t>4</a:t>
                      </a:r>
                    </a:p>
                  </a:txBody>
                  <a:tcPr marL="68580" marR="68580" marT="34290" marB="34290"/>
                </a:tc>
                <a:extLst>
                  <a:ext uri="{0D108BD9-81ED-4DB2-BD59-A6C34878D82A}">
                    <a16:rowId xmlns:a16="http://schemas.microsoft.com/office/drawing/2014/main" val="1524942640"/>
                  </a:ext>
                </a:extLst>
              </a:tr>
              <a:tr h="576365">
                <a:tc>
                  <a:txBody>
                    <a:bodyPr/>
                    <a:lstStyle/>
                    <a:p>
                      <a:pPr algn="ctr"/>
                      <a:r>
                        <a:rPr lang="en-US" sz="2800" dirty="0"/>
                        <a:t>Respiratory</a:t>
                      </a:r>
                    </a:p>
                  </a:txBody>
                  <a:tcPr marL="68580" marR="68580" marT="34290" marB="34290"/>
                </a:tc>
                <a:tc>
                  <a:txBody>
                    <a:bodyPr/>
                    <a:lstStyle/>
                    <a:p>
                      <a:pPr algn="ctr"/>
                      <a:r>
                        <a:rPr lang="en-US" sz="2800" dirty="0"/>
                        <a:t>4</a:t>
                      </a:r>
                    </a:p>
                  </a:txBody>
                  <a:tcPr marL="68580" marR="68580" marT="34290" marB="34290"/>
                </a:tc>
                <a:tc>
                  <a:txBody>
                    <a:bodyPr/>
                    <a:lstStyle/>
                    <a:p>
                      <a:pPr algn="ctr"/>
                      <a:r>
                        <a:rPr lang="en-US" sz="2800" dirty="0"/>
                        <a:t>4</a:t>
                      </a:r>
                    </a:p>
                  </a:txBody>
                  <a:tcPr marL="68580" marR="68580" marT="34290" marB="34290"/>
                </a:tc>
                <a:extLst>
                  <a:ext uri="{0D108BD9-81ED-4DB2-BD59-A6C34878D82A}">
                    <a16:rowId xmlns:a16="http://schemas.microsoft.com/office/drawing/2014/main" val="1873927592"/>
                  </a:ext>
                </a:extLst>
              </a:tr>
              <a:tr h="543304">
                <a:tc>
                  <a:txBody>
                    <a:bodyPr/>
                    <a:lstStyle/>
                    <a:p>
                      <a:pPr algn="ctr"/>
                      <a:r>
                        <a:rPr lang="en-US" sz="2800" dirty="0"/>
                        <a:t>Musculoskeletal</a:t>
                      </a:r>
                    </a:p>
                  </a:txBody>
                  <a:tcPr marL="68580" marR="68580" marT="34290" marB="34290"/>
                </a:tc>
                <a:tc>
                  <a:txBody>
                    <a:bodyPr/>
                    <a:lstStyle/>
                    <a:p>
                      <a:pPr algn="ctr"/>
                      <a:r>
                        <a:rPr lang="en-US" sz="2800" dirty="0"/>
                        <a:t>4</a:t>
                      </a:r>
                    </a:p>
                  </a:txBody>
                  <a:tcPr marL="68580" marR="68580" marT="34290" marB="34290"/>
                </a:tc>
                <a:tc>
                  <a:txBody>
                    <a:bodyPr/>
                    <a:lstStyle/>
                    <a:p>
                      <a:pPr algn="ctr"/>
                      <a:r>
                        <a:rPr lang="en-US" sz="2800" dirty="0"/>
                        <a:t>3</a:t>
                      </a:r>
                    </a:p>
                  </a:txBody>
                  <a:tcPr marL="68580" marR="68580" marT="34290" marB="34290"/>
                </a:tc>
                <a:extLst>
                  <a:ext uri="{0D108BD9-81ED-4DB2-BD59-A6C34878D82A}">
                    <a16:rowId xmlns:a16="http://schemas.microsoft.com/office/drawing/2014/main" val="3776271097"/>
                  </a:ext>
                </a:extLst>
              </a:tr>
              <a:tr h="543304">
                <a:tc>
                  <a:txBody>
                    <a:bodyPr/>
                    <a:lstStyle/>
                    <a:p>
                      <a:pPr algn="ctr"/>
                      <a:r>
                        <a:rPr lang="en-US" sz="2800" dirty="0"/>
                        <a:t>Infection</a:t>
                      </a:r>
                    </a:p>
                  </a:txBody>
                  <a:tcPr marL="68580" marR="68580" marT="34290" marB="34290"/>
                </a:tc>
                <a:tc>
                  <a:txBody>
                    <a:bodyPr/>
                    <a:lstStyle/>
                    <a:p>
                      <a:pPr algn="ctr"/>
                      <a:r>
                        <a:rPr lang="en-US" sz="2800" dirty="0"/>
                        <a:t>4</a:t>
                      </a:r>
                    </a:p>
                  </a:txBody>
                  <a:tcPr marL="68580" marR="68580" marT="34290" marB="34290"/>
                </a:tc>
                <a:tc>
                  <a:txBody>
                    <a:bodyPr/>
                    <a:lstStyle/>
                    <a:p>
                      <a:pPr algn="ctr"/>
                      <a:r>
                        <a:rPr lang="en-US" sz="2800" dirty="0"/>
                        <a:t>4</a:t>
                      </a:r>
                    </a:p>
                  </a:txBody>
                  <a:tcPr marL="68580" marR="68580" marT="34290" marB="34290"/>
                </a:tc>
                <a:extLst>
                  <a:ext uri="{0D108BD9-81ED-4DB2-BD59-A6C34878D82A}">
                    <a16:rowId xmlns:a16="http://schemas.microsoft.com/office/drawing/2014/main" val="351920313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GI</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3</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2</a:t>
                      </a:r>
                    </a:p>
                  </a:txBody>
                  <a:tcPr marL="68580" marR="68580" marT="34290" marB="34290"/>
                </a:tc>
                <a:extLst>
                  <a:ext uri="{0D108BD9-81ED-4DB2-BD59-A6C34878D82A}">
                    <a16:rowId xmlns:a16="http://schemas.microsoft.com/office/drawing/2014/main" val="2285537978"/>
                  </a:ext>
                </a:extLst>
              </a:tr>
            </a:tbl>
          </a:graphicData>
        </a:graphic>
      </p:graphicFrame>
      <p:graphicFrame>
        <p:nvGraphicFramePr>
          <p:cNvPr id="15" name="Table 14">
            <a:extLst>
              <a:ext uri="{FF2B5EF4-FFF2-40B4-BE49-F238E27FC236}">
                <a16:creationId xmlns:a16="http://schemas.microsoft.com/office/drawing/2014/main" id="{0A35EB4D-F725-21F6-B41D-6B6C32AE14B4}"/>
              </a:ext>
            </a:extLst>
          </p:cNvPr>
          <p:cNvGraphicFramePr>
            <a:graphicFrameLocks noGrp="1"/>
          </p:cNvGraphicFramePr>
          <p:nvPr>
            <p:extLst>
              <p:ext uri="{D42A27DB-BD31-4B8C-83A1-F6EECF244321}">
                <p14:modId xmlns:p14="http://schemas.microsoft.com/office/powerpoint/2010/main" val="2783441655"/>
              </p:ext>
            </p:extLst>
          </p:nvPr>
        </p:nvGraphicFramePr>
        <p:xfrm>
          <a:off x="1174859" y="6562460"/>
          <a:ext cx="6342841" cy="2069356"/>
        </p:xfrm>
        <a:graphic>
          <a:graphicData uri="http://schemas.openxmlformats.org/drawingml/2006/table">
            <a:tbl>
              <a:tblPr/>
              <a:tblGrid>
                <a:gridCol w="6342841">
                  <a:extLst>
                    <a:ext uri="{9D8B030D-6E8A-4147-A177-3AD203B41FA5}">
                      <a16:colId xmlns:a16="http://schemas.microsoft.com/office/drawing/2014/main" val="1087675276"/>
                    </a:ext>
                  </a:extLst>
                </a:gridCol>
              </a:tblGrid>
              <a:tr h="2069356">
                <a:tc>
                  <a:txBody>
                    <a:bodyPr/>
                    <a:lstStyle/>
                    <a:p>
                      <a:pPr algn="l"/>
                      <a:r>
                        <a:rPr lang="en-US" dirty="0">
                          <a:solidFill>
                            <a:schemeClr val="accent1"/>
                          </a:solidFill>
                          <a:effectLst/>
                          <a:latin typeface="Helvetica" pitchFamily="2" charset="0"/>
                        </a:rPr>
                        <a:t>Across all RSVPreF3 trials inflammatory neurologic events were reported in three of 17,922 adults vaccinated with RSVPreF3. Events included one case of GBS and two cases of acute disseminated encephalomyelitis</a:t>
                      </a:r>
                    </a:p>
                  </a:txBody>
                  <a:tcPr marL="47625" marR="47625" marT="0" marB="0">
                    <a:lnL>
                      <a:noFill/>
                    </a:lnL>
                    <a:lnR>
                      <a:noFill/>
                    </a:lnR>
                    <a:lnT>
                      <a:noFill/>
                    </a:lnT>
                    <a:lnB>
                      <a:noFill/>
                    </a:lnB>
                  </a:tcPr>
                </a:tc>
                <a:extLst>
                  <a:ext uri="{0D108BD9-81ED-4DB2-BD59-A6C34878D82A}">
                    <a16:rowId xmlns:a16="http://schemas.microsoft.com/office/drawing/2014/main" val="875097680"/>
                  </a:ext>
                </a:extLst>
              </a:tr>
            </a:tbl>
          </a:graphicData>
        </a:graphic>
      </p:graphicFrame>
      <p:sp>
        <p:nvSpPr>
          <p:cNvPr id="17" name="TextBox 16">
            <a:extLst>
              <a:ext uri="{FF2B5EF4-FFF2-40B4-BE49-F238E27FC236}">
                <a16:creationId xmlns:a16="http://schemas.microsoft.com/office/drawing/2014/main" id="{B389CA4B-AE35-C803-DC31-9A55BC4435F8}"/>
              </a:ext>
            </a:extLst>
          </p:cNvPr>
          <p:cNvSpPr txBox="1"/>
          <p:nvPr/>
        </p:nvSpPr>
        <p:spPr>
          <a:xfrm>
            <a:off x="284468" y="9579479"/>
            <a:ext cx="8859532" cy="461665"/>
          </a:xfrm>
          <a:prstGeom prst="rect">
            <a:avLst/>
          </a:prstGeom>
          <a:noFill/>
        </p:spPr>
        <p:txBody>
          <a:bodyPr wrap="square">
            <a:spAutoFit/>
          </a:bodyPr>
          <a:lstStyle/>
          <a:p>
            <a:r>
              <a:rPr lang="en-US" sz="1200" dirty="0">
                <a:solidFill>
                  <a:schemeClr val="bg1"/>
                </a:solidFill>
                <a:effectLst/>
                <a:latin typeface="Helvetica" pitchFamily="2" charset="0"/>
              </a:rPr>
              <a:t>Centers for Disease Control and Prevention | MMWR | July 21, 2023 | Vol. 72 | No. 29 ; </a:t>
            </a:r>
          </a:p>
          <a:p>
            <a:r>
              <a:rPr lang="en-US" sz="1200" dirty="0">
                <a:solidFill>
                  <a:schemeClr val="bg1"/>
                </a:solidFill>
                <a:latin typeface="Helvetica" pitchFamily="2" charset="0"/>
              </a:rPr>
              <a:t>FDA Vaccines and Related Biological Products Advisory Committee Meetings  February 28 and March 1, 2023 </a:t>
            </a:r>
            <a:endParaRPr lang="en-US" sz="1200" dirty="0">
              <a:solidFill>
                <a:schemeClr val="bg1"/>
              </a:solidFill>
            </a:endParaRPr>
          </a:p>
        </p:txBody>
      </p:sp>
    </p:spTree>
    <p:extLst>
      <p:ext uri="{BB962C8B-B14F-4D97-AF65-F5344CB8AC3E}">
        <p14:creationId xmlns:p14="http://schemas.microsoft.com/office/powerpoint/2010/main" val="4141915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7C038D-035A-8F7D-CF6D-84F308CB97AE}"/>
              </a:ext>
            </a:extLst>
          </p:cNvPr>
          <p:cNvSpPr>
            <a:spLocks noGrp="1"/>
          </p:cNvSpPr>
          <p:nvPr>
            <p:ph type="title"/>
          </p:nvPr>
        </p:nvSpPr>
        <p:spPr/>
        <p:txBody>
          <a:bodyPr/>
          <a:lstStyle/>
          <a:p>
            <a:r>
              <a:rPr lang="en-US" sz="4800" dirty="0">
                <a:solidFill>
                  <a:schemeClr val="accent1"/>
                </a:solidFill>
                <a:effectLst/>
                <a:latin typeface="Arial" panose="020B0604020202020204" pitchFamily="34" charset="0"/>
                <a:cs typeface="Arial" panose="020B0604020202020204" pitchFamily="34" charset="0"/>
              </a:rPr>
              <a:t>Phase 2b Clinical Trial of Revaccination with RSVPreF3 </a:t>
            </a:r>
            <a:r>
              <a:rPr lang="en-US" dirty="0">
                <a:solidFill>
                  <a:schemeClr val="accent1"/>
                </a:solidFill>
                <a:latin typeface="Arial" panose="020B0604020202020204" pitchFamily="34" charset="0"/>
                <a:cs typeface="Arial" panose="020B0604020202020204" pitchFamily="34" charset="0"/>
              </a:rPr>
              <a:t>OA</a:t>
            </a:r>
            <a:endParaRPr lang="en-US" dirty="0">
              <a:solidFill>
                <a:srgbClr val="23E8FD"/>
              </a:solidFill>
            </a:endParaRPr>
          </a:p>
        </p:txBody>
      </p:sp>
      <p:sp>
        <p:nvSpPr>
          <p:cNvPr id="2" name="TextBox 1">
            <a:extLst>
              <a:ext uri="{FF2B5EF4-FFF2-40B4-BE49-F238E27FC236}">
                <a16:creationId xmlns:a16="http://schemas.microsoft.com/office/drawing/2014/main" id="{CFC90B78-E9B1-DFE6-BB31-48B8E1B2CFDC}"/>
              </a:ext>
            </a:extLst>
          </p:cNvPr>
          <p:cNvSpPr txBox="1"/>
          <p:nvPr/>
        </p:nvSpPr>
        <p:spPr>
          <a:xfrm>
            <a:off x="284739" y="1971421"/>
            <a:ext cx="17744504" cy="2000548"/>
          </a:xfrm>
          <a:prstGeom prst="rect">
            <a:avLst/>
          </a:prstGeom>
          <a:noFill/>
        </p:spPr>
        <p:txBody>
          <a:bodyPr wrap="square" rtlCol="0">
            <a:spAutoFit/>
          </a:bodyPr>
          <a:lstStyle/>
          <a:p>
            <a:pPr algn="l" fontAlgn="base"/>
            <a:r>
              <a:rPr lang="en-DE" sz="3200" dirty="0">
                <a:solidFill>
                  <a:schemeClr val="bg1"/>
                </a:solidFill>
              </a:rPr>
              <a:t>Primary Objective: </a:t>
            </a:r>
            <a:r>
              <a:rPr lang="en-GB" sz="3200" dirty="0">
                <a:solidFill>
                  <a:schemeClr val="bg1"/>
                </a:solidFill>
              </a:rPr>
              <a:t>T</a:t>
            </a:r>
            <a:r>
              <a:rPr lang="en-GB" sz="3200" b="0" i="0" dirty="0">
                <a:solidFill>
                  <a:schemeClr val="bg1"/>
                </a:solidFill>
                <a:effectLst/>
              </a:rPr>
              <a:t>o evaluate the safety, reactogenicity, and immunogenicity of 120 </a:t>
            </a:r>
            <a:r>
              <a:rPr lang="el-GR" sz="3200" b="0" i="0" dirty="0">
                <a:solidFill>
                  <a:schemeClr val="bg1"/>
                </a:solidFill>
                <a:effectLst/>
              </a:rPr>
              <a:t>μ</a:t>
            </a:r>
            <a:r>
              <a:rPr lang="en-GB" sz="3200" b="0" i="0" dirty="0">
                <a:solidFill>
                  <a:schemeClr val="bg1"/>
                </a:solidFill>
                <a:effectLst/>
              </a:rPr>
              <a:t>g RSVPreF3, administered as the third vaccine dose (dose 3) 18 months after dose 2 in participants who had received 2 doses of the RSVPreF3 containing 30, 60, or 120 </a:t>
            </a:r>
            <a:r>
              <a:rPr lang="el-GR" sz="3200" b="0" i="0" dirty="0">
                <a:solidFill>
                  <a:schemeClr val="bg1"/>
                </a:solidFill>
                <a:effectLst/>
              </a:rPr>
              <a:t>μ</a:t>
            </a:r>
            <a:r>
              <a:rPr lang="en-GB" sz="3200" b="0" i="0" dirty="0">
                <a:solidFill>
                  <a:schemeClr val="bg1"/>
                </a:solidFill>
                <a:effectLst/>
              </a:rPr>
              <a:t>g of RSVPreF3.</a:t>
            </a:r>
            <a:br>
              <a:rPr lang="en-GB" sz="2800" dirty="0"/>
            </a:br>
            <a:endParaRPr lang="en-DE" sz="2800" dirty="0">
              <a:solidFill>
                <a:schemeClr val="bg1"/>
              </a:solidFill>
            </a:endParaRPr>
          </a:p>
        </p:txBody>
      </p:sp>
      <p:pic>
        <p:nvPicPr>
          <p:cNvPr id="4" name="Picture 3" descr="A screenshot of a computer&#10;&#10;Description automatically generated">
            <a:extLst>
              <a:ext uri="{FF2B5EF4-FFF2-40B4-BE49-F238E27FC236}">
                <a16:creationId xmlns:a16="http://schemas.microsoft.com/office/drawing/2014/main" id="{F331449B-153B-4CE5-6F38-A97E2D36A26A}"/>
              </a:ext>
            </a:extLst>
          </p:cNvPr>
          <p:cNvPicPr>
            <a:picLocks noChangeAspect="1"/>
          </p:cNvPicPr>
          <p:nvPr/>
        </p:nvPicPr>
        <p:blipFill rotWithShape="1">
          <a:blip r:embed="rId2"/>
          <a:srcRect b="30689"/>
          <a:stretch/>
        </p:blipFill>
        <p:spPr>
          <a:xfrm>
            <a:off x="1216478" y="4355340"/>
            <a:ext cx="13258709" cy="4769610"/>
          </a:xfrm>
          <a:prstGeom prst="rect">
            <a:avLst/>
          </a:prstGeom>
        </p:spPr>
      </p:pic>
      <p:sp>
        <p:nvSpPr>
          <p:cNvPr id="7" name="TextBox 6">
            <a:extLst>
              <a:ext uri="{FF2B5EF4-FFF2-40B4-BE49-F238E27FC236}">
                <a16:creationId xmlns:a16="http://schemas.microsoft.com/office/drawing/2014/main" id="{D93642E8-4433-2FBF-8AB0-0ACA4FCB4517}"/>
              </a:ext>
            </a:extLst>
          </p:cNvPr>
          <p:cNvSpPr txBox="1"/>
          <p:nvPr/>
        </p:nvSpPr>
        <p:spPr>
          <a:xfrm>
            <a:off x="284739" y="9560670"/>
            <a:ext cx="7766865" cy="276999"/>
          </a:xfrm>
          <a:prstGeom prst="rect">
            <a:avLst/>
          </a:prstGeom>
          <a:noFill/>
        </p:spPr>
        <p:txBody>
          <a:bodyPr wrap="square">
            <a:spAutoFit/>
          </a:bodyPr>
          <a:lstStyle/>
          <a:p>
            <a:r>
              <a:rPr lang="en-US" sz="1200" dirty="0">
                <a:solidFill>
                  <a:schemeClr val="bg1"/>
                </a:solidFill>
                <a:latin typeface="Helvetica" pitchFamily="2" charset="0"/>
                <a:cs typeface="Calibri" panose="020F0502020204030204" pitchFamily="34" charset="0"/>
              </a:rPr>
              <a:t>Leroux-</a:t>
            </a:r>
            <a:r>
              <a:rPr lang="en-US" sz="1200" dirty="0" err="1">
                <a:solidFill>
                  <a:schemeClr val="bg1"/>
                </a:solidFill>
                <a:latin typeface="Helvetica" pitchFamily="2" charset="0"/>
                <a:cs typeface="Calibri" panose="020F0502020204030204" pitchFamily="34" charset="0"/>
              </a:rPr>
              <a:t>Roels</a:t>
            </a:r>
            <a:r>
              <a:rPr lang="en-US" sz="1200" dirty="0">
                <a:solidFill>
                  <a:schemeClr val="bg1"/>
                </a:solidFill>
                <a:latin typeface="Helvetica" pitchFamily="2" charset="0"/>
                <a:cs typeface="Calibri" panose="020F0502020204030204" pitchFamily="34" charset="0"/>
              </a:rPr>
              <a:t> I, et al. </a:t>
            </a:r>
            <a:r>
              <a:rPr lang="en-US" sz="1200" i="1" dirty="0">
                <a:solidFill>
                  <a:schemeClr val="bg1"/>
                </a:solidFill>
                <a:latin typeface="Helvetica" pitchFamily="2" charset="0"/>
                <a:cs typeface="Calibri" panose="020F0502020204030204" pitchFamily="34" charset="0"/>
              </a:rPr>
              <a:t>J Infect Dis</a:t>
            </a:r>
            <a:r>
              <a:rPr lang="en-US" sz="1200" dirty="0">
                <a:solidFill>
                  <a:schemeClr val="bg1"/>
                </a:solidFill>
                <a:latin typeface="Helvetica" pitchFamily="2" charset="0"/>
                <a:cs typeface="Calibri" panose="020F0502020204030204" pitchFamily="34" charset="0"/>
              </a:rPr>
              <a:t> 2023;Sep 12:jiad321. Online ahead of print. </a:t>
            </a:r>
          </a:p>
        </p:txBody>
      </p:sp>
    </p:spTree>
    <p:extLst>
      <p:ext uri="{BB962C8B-B14F-4D97-AF65-F5344CB8AC3E}">
        <p14:creationId xmlns:p14="http://schemas.microsoft.com/office/powerpoint/2010/main" val="1041840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7C038D-035A-8F7D-CF6D-84F308CB97AE}"/>
              </a:ext>
            </a:extLst>
          </p:cNvPr>
          <p:cNvSpPr>
            <a:spLocks noGrp="1"/>
          </p:cNvSpPr>
          <p:nvPr>
            <p:ph type="title"/>
          </p:nvPr>
        </p:nvSpPr>
        <p:spPr/>
        <p:txBody>
          <a:bodyPr/>
          <a:lstStyle/>
          <a:p>
            <a:r>
              <a:rPr lang="en-US" sz="4800" dirty="0">
                <a:solidFill>
                  <a:schemeClr val="accent1"/>
                </a:solidFill>
                <a:effectLst/>
                <a:latin typeface="Arial" panose="020B0604020202020204" pitchFamily="34" charset="0"/>
                <a:cs typeface="Arial" panose="020B0604020202020204" pitchFamily="34" charset="0"/>
              </a:rPr>
              <a:t>Phase 2b Clinical Trial of Revaccination with RSVPreF3 </a:t>
            </a:r>
            <a:r>
              <a:rPr lang="en-US" dirty="0">
                <a:solidFill>
                  <a:schemeClr val="accent1"/>
                </a:solidFill>
                <a:latin typeface="Arial" panose="020B0604020202020204" pitchFamily="34" charset="0"/>
                <a:cs typeface="Arial" panose="020B0604020202020204" pitchFamily="34" charset="0"/>
              </a:rPr>
              <a:t>OA</a:t>
            </a:r>
            <a:endParaRPr lang="en-US" dirty="0">
              <a:solidFill>
                <a:srgbClr val="23E8FD"/>
              </a:solidFill>
            </a:endParaRPr>
          </a:p>
        </p:txBody>
      </p:sp>
      <p:sp>
        <p:nvSpPr>
          <p:cNvPr id="2" name="TextBox 1">
            <a:extLst>
              <a:ext uri="{FF2B5EF4-FFF2-40B4-BE49-F238E27FC236}">
                <a16:creationId xmlns:a16="http://schemas.microsoft.com/office/drawing/2014/main" id="{CFC90B78-E9B1-DFE6-BB31-48B8E1B2CFDC}"/>
              </a:ext>
            </a:extLst>
          </p:cNvPr>
          <p:cNvSpPr txBox="1"/>
          <p:nvPr/>
        </p:nvSpPr>
        <p:spPr>
          <a:xfrm>
            <a:off x="10441110" y="2334923"/>
            <a:ext cx="6488897" cy="1200329"/>
          </a:xfrm>
          <a:prstGeom prst="rect">
            <a:avLst/>
          </a:prstGeom>
          <a:noFill/>
        </p:spPr>
        <p:txBody>
          <a:bodyPr wrap="square" rtlCol="0">
            <a:spAutoFit/>
          </a:bodyPr>
          <a:lstStyle/>
          <a:p>
            <a:pPr algn="ctr" fontAlgn="base"/>
            <a:r>
              <a:rPr lang="en-GB" sz="2400" b="0" i="0" dirty="0">
                <a:solidFill>
                  <a:schemeClr val="bg1"/>
                </a:solidFill>
                <a:effectLst/>
              </a:rPr>
              <a:t>Humoral immune responses in terms of RSVPreF3-specific IgG GMCs (ELU/mL) in the 120/120 </a:t>
            </a:r>
            <a:r>
              <a:rPr lang="el-GR" sz="2400" b="0" i="0" dirty="0">
                <a:solidFill>
                  <a:schemeClr val="bg1"/>
                </a:solidFill>
                <a:effectLst/>
              </a:rPr>
              <a:t>μ</a:t>
            </a:r>
            <a:r>
              <a:rPr lang="en-GB" sz="2400" b="0" i="0" dirty="0">
                <a:solidFill>
                  <a:schemeClr val="bg1"/>
                </a:solidFill>
                <a:effectLst/>
              </a:rPr>
              <a:t>g RSVPreF3 group</a:t>
            </a:r>
            <a:endParaRPr lang="en-DE" sz="2400" dirty="0">
              <a:solidFill>
                <a:schemeClr val="bg1"/>
              </a:solidFill>
            </a:endParaRPr>
          </a:p>
        </p:txBody>
      </p:sp>
      <p:pic>
        <p:nvPicPr>
          <p:cNvPr id="7" name="Picture 6" descr="A graph of a parent study&#10;&#10;Description automatically generated">
            <a:extLst>
              <a:ext uri="{FF2B5EF4-FFF2-40B4-BE49-F238E27FC236}">
                <a16:creationId xmlns:a16="http://schemas.microsoft.com/office/drawing/2014/main" id="{32C31E7E-D3C9-EBCB-0384-D8436687D2E6}"/>
              </a:ext>
            </a:extLst>
          </p:cNvPr>
          <p:cNvPicPr>
            <a:picLocks noChangeAspect="1"/>
          </p:cNvPicPr>
          <p:nvPr/>
        </p:nvPicPr>
        <p:blipFill>
          <a:blip r:embed="rId2"/>
          <a:stretch>
            <a:fillRect/>
          </a:stretch>
        </p:blipFill>
        <p:spPr>
          <a:xfrm>
            <a:off x="9663972" y="4201333"/>
            <a:ext cx="8043171" cy="3516361"/>
          </a:xfrm>
          <a:prstGeom prst="rect">
            <a:avLst/>
          </a:prstGeom>
        </p:spPr>
      </p:pic>
      <p:sp>
        <p:nvSpPr>
          <p:cNvPr id="8" name="TextBox 7">
            <a:extLst>
              <a:ext uri="{FF2B5EF4-FFF2-40B4-BE49-F238E27FC236}">
                <a16:creationId xmlns:a16="http://schemas.microsoft.com/office/drawing/2014/main" id="{34718185-7DCA-5AE1-355F-DEA0038FB2F4}"/>
              </a:ext>
            </a:extLst>
          </p:cNvPr>
          <p:cNvSpPr txBox="1"/>
          <p:nvPr/>
        </p:nvSpPr>
        <p:spPr>
          <a:xfrm>
            <a:off x="1357993" y="2455795"/>
            <a:ext cx="7217229" cy="1200329"/>
          </a:xfrm>
          <a:prstGeom prst="rect">
            <a:avLst/>
          </a:prstGeom>
          <a:noFill/>
        </p:spPr>
        <p:txBody>
          <a:bodyPr wrap="square" rtlCol="0">
            <a:spAutoFit/>
          </a:bodyPr>
          <a:lstStyle/>
          <a:p>
            <a:pPr algn="ctr"/>
            <a:r>
              <a:rPr lang="en-GB" sz="2400" b="0" i="0" dirty="0">
                <a:solidFill>
                  <a:schemeClr val="bg1"/>
                </a:solidFill>
                <a:effectLst/>
              </a:rPr>
              <a:t>Percentage of participants reporting (</a:t>
            </a:r>
            <a:r>
              <a:rPr lang="en-GB" sz="2400" b="0" i="1" dirty="0">
                <a:solidFill>
                  <a:schemeClr val="bg1"/>
                </a:solidFill>
                <a:effectLst/>
              </a:rPr>
              <a:t>A</a:t>
            </a:r>
            <a:r>
              <a:rPr lang="en-GB" sz="2400" b="0" i="0" dirty="0">
                <a:solidFill>
                  <a:schemeClr val="bg1"/>
                </a:solidFill>
                <a:effectLst/>
              </a:rPr>
              <a:t>) at least 1 solicited AE (any, administration-site, and systemic adverse event) within 4 days,</a:t>
            </a:r>
            <a:endParaRPr lang="en-DE" sz="2400" dirty="0">
              <a:solidFill>
                <a:schemeClr val="bg1"/>
              </a:solidFill>
            </a:endParaRPr>
          </a:p>
        </p:txBody>
      </p:sp>
      <p:pic>
        <p:nvPicPr>
          <p:cNvPr id="10" name="Picture 9" descr="A graph of different levels of data&#10;&#10;Description automatically generated with medium confidence">
            <a:extLst>
              <a:ext uri="{FF2B5EF4-FFF2-40B4-BE49-F238E27FC236}">
                <a16:creationId xmlns:a16="http://schemas.microsoft.com/office/drawing/2014/main" id="{6F9FC107-8B59-3737-2189-F4E43D7426FC}"/>
              </a:ext>
            </a:extLst>
          </p:cNvPr>
          <p:cNvPicPr>
            <a:picLocks noChangeAspect="1"/>
          </p:cNvPicPr>
          <p:nvPr/>
        </p:nvPicPr>
        <p:blipFill>
          <a:blip r:embed="rId3"/>
          <a:stretch>
            <a:fillRect/>
          </a:stretch>
        </p:blipFill>
        <p:spPr>
          <a:xfrm>
            <a:off x="897570" y="4201333"/>
            <a:ext cx="8322057" cy="3516362"/>
          </a:xfrm>
          <a:prstGeom prst="rect">
            <a:avLst/>
          </a:prstGeom>
        </p:spPr>
      </p:pic>
      <p:sp>
        <p:nvSpPr>
          <p:cNvPr id="12" name="TextBox 11">
            <a:extLst>
              <a:ext uri="{FF2B5EF4-FFF2-40B4-BE49-F238E27FC236}">
                <a16:creationId xmlns:a16="http://schemas.microsoft.com/office/drawing/2014/main" id="{7333FA41-B464-D3C3-BE8C-D3505D3B73D3}"/>
              </a:ext>
            </a:extLst>
          </p:cNvPr>
          <p:cNvSpPr txBox="1"/>
          <p:nvPr/>
        </p:nvSpPr>
        <p:spPr>
          <a:xfrm>
            <a:off x="284739" y="9560670"/>
            <a:ext cx="7766865" cy="276999"/>
          </a:xfrm>
          <a:prstGeom prst="rect">
            <a:avLst/>
          </a:prstGeom>
          <a:noFill/>
        </p:spPr>
        <p:txBody>
          <a:bodyPr wrap="square">
            <a:spAutoFit/>
          </a:bodyPr>
          <a:lstStyle/>
          <a:p>
            <a:r>
              <a:rPr lang="en-US" sz="1200" dirty="0">
                <a:solidFill>
                  <a:schemeClr val="bg1"/>
                </a:solidFill>
                <a:latin typeface="Helvetica" pitchFamily="2" charset="0"/>
                <a:cs typeface="Calibri" panose="020F0502020204030204" pitchFamily="34" charset="0"/>
              </a:rPr>
              <a:t>Leroux-</a:t>
            </a:r>
            <a:r>
              <a:rPr lang="en-US" sz="1200" dirty="0" err="1">
                <a:solidFill>
                  <a:schemeClr val="bg1"/>
                </a:solidFill>
                <a:latin typeface="Helvetica" pitchFamily="2" charset="0"/>
                <a:cs typeface="Calibri" panose="020F0502020204030204" pitchFamily="34" charset="0"/>
              </a:rPr>
              <a:t>Roels</a:t>
            </a:r>
            <a:r>
              <a:rPr lang="en-US" sz="1200" dirty="0">
                <a:solidFill>
                  <a:schemeClr val="bg1"/>
                </a:solidFill>
                <a:latin typeface="Helvetica" pitchFamily="2" charset="0"/>
                <a:cs typeface="Calibri" panose="020F0502020204030204" pitchFamily="34" charset="0"/>
              </a:rPr>
              <a:t> I, et al. </a:t>
            </a:r>
            <a:r>
              <a:rPr lang="en-US" sz="1200" i="1" dirty="0">
                <a:solidFill>
                  <a:schemeClr val="bg1"/>
                </a:solidFill>
                <a:latin typeface="Helvetica" pitchFamily="2" charset="0"/>
                <a:cs typeface="Calibri" panose="020F0502020204030204" pitchFamily="34" charset="0"/>
              </a:rPr>
              <a:t>J Infect Dis</a:t>
            </a:r>
            <a:r>
              <a:rPr lang="en-US" sz="1200" dirty="0">
                <a:solidFill>
                  <a:schemeClr val="bg1"/>
                </a:solidFill>
                <a:latin typeface="Helvetica" pitchFamily="2" charset="0"/>
                <a:cs typeface="Calibri" panose="020F0502020204030204" pitchFamily="34" charset="0"/>
              </a:rPr>
              <a:t> 2023;Sep 12:jiad321. Online ahead of print. </a:t>
            </a:r>
          </a:p>
        </p:txBody>
      </p:sp>
    </p:spTree>
    <p:extLst>
      <p:ext uri="{BB962C8B-B14F-4D97-AF65-F5344CB8AC3E}">
        <p14:creationId xmlns:p14="http://schemas.microsoft.com/office/powerpoint/2010/main" val="3471938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0A68-06BB-6FDA-6C9E-E70F91760D10}"/>
              </a:ext>
            </a:extLst>
          </p:cNvPr>
          <p:cNvSpPr>
            <a:spLocks noGrp="1"/>
          </p:cNvSpPr>
          <p:nvPr>
            <p:ph type="title"/>
          </p:nvPr>
        </p:nvSpPr>
        <p:spPr>
          <a:xfrm>
            <a:off x="1273302" y="129140"/>
            <a:ext cx="15773400" cy="1385360"/>
          </a:xfrm>
        </p:spPr>
        <p:txBody>
          <a:bodyPr>
            <a:normAutofit/>
          </a:bodyPr>
          <a:lstStyle/>
          <a:p>
            <a:pPr algn="ctr" fontAlgn="base"/>
            <a:r>
              <a:rPr lang="en-US" sz="4800" dirty="0" err="1">
                <a:solidFill>
                  <a:schemeClr val="accent1"/>
                </a:solidFill>
                <a:effectLst/>
                <a:latin typeface="Arial" panose="020B0604020202020204" pitchFamily="34" charset="0"/>
                <a:cs typeface="Arial" panose="020B0604020202020204" pitchFamily="34" charset="0"/>
              </a:rPr>
              <a:t>RSVpreF</a:t>
            </a:r>
            <a:r>
              <a:rPr lang="en-US" sz="4800" dirty="0">
                <a:solidFill>
                  <a:schemeClr val="accent1"/>
                </a:solidFill>
                <a:effectLst/>
                <a:latin typeface="Arial" panose="020B0604020202020204" pitchFamily="34" charset="0"/>
                <a:cs typeface="Arial" panose="020B0604020202020204" pitchFamily="34" charset="0"/>
              </a:rPr>
              <a:t> </a:t>
            </a:r>
            <a:r>
              <a:rPr lang="en-US" sz="4800" dirty="0">
                <a:solidFill>
                  <a:srgbClr val="23E8FD"/>
                </a:solidFill>
                <a:cs typeface="Calibri" panose="020F0502020204030204" pitchFamily="34" charset="0"/>
              </a:rPr>
              <a:t>Adult RSV Challenge Study (Phase 2b) </a:t>
            </a:r>
          </a:p>
        </p:txBody>
      </p:sp>
      <p:sp>
        <p:nvSpPr>
          <p:cNvPr id="5" name="TextBox 4">
            <a:extLst>
              <a:ext uri="{FF2B5EF4-FFF2-40B4-BE49-F238E27FC236}">
                <a16:creationId xmlns:a16="http://schemas.microsoft.com/office/drawing/2014/main" id="{9CEF56C1-A3AC-B4E2-854E-8D00A3289D45}"/>
              </a:ext>
            </a:extLst>
          </p:cNvPr>
          <p:cNvSpPr txBox="1"/>
          <p:nvPr/>
        </p:nvSpPr>
        <p:spPr>
          <a:xfrm>
            <a:off x="546227" y="9548336"/>
            <a:ext cx="7766865" cy="276999"/>
          </a:xfrm>
          <a:prstGeom prst="rect">
            <a:avLst/>
          </a:prstGeom>
          <a:noFill/>
        </p:spPr>
        <p:txBody>
          <a:bodyPr wrap="square">
            <a:spAutoFit/>
          </a:bodyPr>
          <a:lstStyle/>
          <a:p>
            <a:r>
              <a:rPr lang="en-US" sz="1200" dirty="0" err="1">
                <a:solidFill>
                  <a:schemeClr val="bg1"/>
                </a:solidFill>
                <a:latin typeface="Helvetica" pitchFamily="2" charset="0"/>
                <a:cs typeface="Calibri" panose="020F0502020204030204" pitchFamily="34" charset="0"/>
              </a:rPr>
              <a:t>Schmoele-Thoma</a:t>
            </a:r>
            <a:r>
              <a:rPr lang="en-US" sz="1200" dirty="0">
                <a:solidFill>
                  <a:schemeClr val="bg1"/>
                </a:solidFill>
                <a:latin typeface="Helvetica" pitchFamily="2" charset="0"/>
                <a:cs typeface="Calibri" panose="020F0502020204030204" pitchFamily="34" charset="0"/>
              </a:rPr>
              <a:t> B et al. </a:t>
            </a:r>
            <a:r>
              <a:rPr lang="en-US" sz="1200" i="1" dirty="0">
                <a:solidFill>
                  <a:schemeClr val="bg1"/>
                </a:solidFill>
                <a:latin typeface="Helvetica" pitchFamily="2" charset="0"/>
                <a:cs typeface="Calibri" panose="020F0502020204030204" pitchFamily="34" charset="0"/>
              </a:rPr>
              <a:t>N </a:t>
            </a:r>
            <a:r>
              <a:rPr lang="en-US" sz="1200" i="1" dirty="0" err="1">
                <a:solidFill>
                  <a:schemeClr val="bg1"/>
                </a:solidFill>
                <a:latin typeface="Helvetica" pitchFamily="2" charset="0"/>
                <a:cs typeface="Calibri" panose="020F0502020204030204" pitchFamily="34" charset="0"/>
              </a:rPr>
              <a:t>Engl</a:t>
            </a:r>
            <a:r>
              <a:rPr lang="en-US" sz="1200" i="1" dirty="0">
                <a:solidFill>
                  <a:schemeClr val="bg1"/>
                </a:solidFill>
                <a:latin typeface="Helvetica" pitchFamily="2" charset="0"/>
                <a:cs typeface="Calibri" panose="020F0502020204030204" pitchFamily="34" charset="0"/>
              </a:rPr>
              <a:t> J Med</a:t>
            </a:r>
            <a:r>
              <a:rPr lang="en-US" sz="1200" dirty="0">
                <a:solidFill>
                  <a:schemeClr val="bg1"/>
                </a:solidFill>
                <a:latin typeface="Helvetica" pitchFamily="2" charset="0"/>
                <a:cs typeface="Calibri" panose="020F0502020204030204" pitchFamily="34" charset="0"/>
              </a:rPr>
              <a:t>. 2022;386(25</a:t>
            </a:r>
            <a:r>
              <a:rPr lang="en-US" sz="1200" dirty="0">
                <a:latin typeface="Helvetica" pitchFamily="2" charset="0"/>
                <a:cs typeface="Calibri" panose="020F0502020204030204" pitchFamily="34" charset="0"/>
              </a:rPr>
              <a:t>):2377-2386. </a:t>
            </a:r>
          </a:p>
        </p:txBody>
      </p:sp>
      <p:pic>
        <p:nvPicPr>
          <p:cNvPr id="11" name="Picture 10">
            <a:extLst>
              <a:ext uri="{FF2B5EF4-FFF2-40B4-BE49-F238E27FC236}">
                <a16:creationId xmlns:a16="http://schemas.microsoft.com/office/drawing/2014/main" id="{21CEA18C-5161-6692-133A-E6EB46BF0B32}"/>
              </a:ext>
            </a:extLst>
          </p:cNvPr>
          <p:cNvPicPr>
            <a:picLocks noChangeAspect="1"/>
          </p:cNvPicPr>
          <p:nvPr/>
        </p:nvPicPr>
        <p:blipFill rotWithShape="1">
          <a:blip r:embed="rId2"/>
          <a:srcRect l="-2717" t="7947" r="6149" b="4519"/>
          <a:stretch/>
        </p:blipFill>
        <p:spPr>
          <a:xfrm>
            <a:off x="9476979" y="3093510"/>
            <a:ext cx="7569723" cy="4711165"/>
          </a:xfrm>
          <a:prstGeom prst="rect">
            <a:avLst/>
          </a:prstGeom>
          <a:solidFill>
            <a:schemeClr val="bg1"/>
          </a:solidFill>
        </p:spPr>
      </p:pic>
      <p:sp>
        <p:nvSpPr>
          <p:cNvPr id="7" name="TextBox 6">
            <a:extLst>
              <a:ext uri="{FF2B5EF4-FFF2-40B4-BE49-F238E27FC236}">
                <a16:creationId xmlns:a16="http://schemas.microsoft.com/office/drawing/2014/main" id="{A30E690C-0C31-87F5-FBD3-974085CAEAEC}"/>
              </a:ext>
            </a:extLst>
          </p:cNvPr>
          <p:cNvSpPr txBox="1"/>
          <p:nvPr/>
        </p:nvSpPr>
        <p:spPr>
          <a:xfrm>
            <a:off x="9274629" y="3559629"/>
            <a:ext cx="184731" cy="477054"/>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AE8B2120-6F5E-BC6D-0294-DE40CEFDEBF8}"/>
              </a:ext>
            </a:extLst>
          </p:cNvPr>
          <p:cNvSpPr txBox="1"/>
          <p:nvPr/>
        </p:nvSpPr>
        <p:spPr>
          <a:xfrm>
            <a:off x="546227" y="2787917"/>
            <a:ext cx="8551450" cy="5016758"/>
          </a:xfrm>
          <a:prstGeom prst="rect">
            <a:avLst/>
          </a:prstGeom>
          <a:noFill/>
        </p:spPr>
        <p:txBody>
          <a:bodyPr wrap="square" rtlCol="0">
            <a:spAutoFit/>
          </a:bodyPr>
          <a:lstStyle/>
          <a:p>
            <a:pPr algn="ctr"/>
            <a:r>
              <a:rPr lang="en-DE" sz="3200" u="sng" dirty="0">
                <a:solidFill>
                  <a:schemeClr val="bg1"/>
                </a:solidFill>
              </a:rPr>
              <a:t>Primary Objective</a:t>
            </a:r>
          </a:p>
          <a:p>
            <a:pPr algn="ctr"/>
            <a:endParaRPr lang="en-DE" sz="3200" u="sng" dirty="0">
              <a:solidFill>
                <a:schemeClr val="bg1"/>
              </a:solidFill>
            </a:endParaRPr>
          </a:p>
          <a:p>
            <a:r>
              <a:rPr lang="en-GB" sz="3200" b="0" i="0" dirty="0">
                <a:solidFill>
                  <a:schemeClr val="bg1"/>
                </a:solidFill>
                <a:effectLst/>
              </a:rPr>
              <a:t>RT-qPCR−confirmed detectable RSV infection on at least 2 consecutive days with at least one clinical symptom of any grade from two categories or at least one grade 2 symptom from any category, the total symptom score from day 1 to discharge, and the area under the curve (AUC) for the RSV viral load in nasal-wash samples measured by means of RT-qPCR from day 2 after challenge to discharge</a:t>
            </a:r>
            <a:endParaRPr lang="en-DE" sz="3200" dirty="0">
              <a:solidFill>
                <a:schemeClr val="bg1"/>
              </a:solidFill>
            </a:endParaRPr>
          </a:p>
        </p:txBody>
      </p:sp>
    </p:spTree>
    <p:extLst>
      <p:ext uri="{BB962C8B-B14F-4D97-AF65-F5344CB8AC3E}">
        <p14:creationId xmlns:p14="http://schemas.microsoft.com/office/powerpoint/2010/main" val="1578368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0A68-06BB-6FDA-6C9E-E70F91760D10}"/>
              </a:ext>
            </a:extLst>
          </p:cNvPr>
          <p:cNvSpPr>
            <a:spLocks noGrp="1"/>
          </p:cNvSpPr>
          <p:nvPr>
            <p:ph type="title"/>
          </p:nvPr>
        </p:nvSpPr>
        <p:spPr>
          <a:xfrm>
            <a:off x="1273302" y="129140"/>
            <a:ext cx="15773400" cy="1385360"/>
          </a:xfrm>
        </p:spPr>
        <p:txBody>
          <a:bodyPr>
            <a:normAutofit/>
          </a:bodyPr>
          <a:lstStyle/>
          <a:p>
            <a:pPr algn="ctr" fontAlgn="base"/>
            <a:r>
              <a:rPr lang="en-US" sz="4800" dirty="0" err="1">
                <a:solidFill>
                  <a:schemeClr val="accent1"/>
                </a:solidFill>
                <a:effectLst/>
                <a:latin typeface="Arial" panose="020B0604020202020204" pitchFamily="34" charset="0"/>
                <a:cs typeface="Arial" panose="020B0604020202020204" pitchFamily="34" charset="0"/>
              </a:rPr>
              <a:t>RSVpreF</a:t>
            </a:r>
            <a:r>
              <a:rPr lang="en-US" sz="4800" dirty="0">
                <a:solidFill>
                  <a:schemeClr val="accent1"/>
                </a:solidFill>
                <a:effectLst/>
                <a:latin typeface="Arial" panose="020B0604020202020204" pitchFamily="34" charset="0"/>
                <a:cs typeface="Arial" panose="020B0604020202020204" pitchFamily="34" charset="0"/>
              </a:rPr>
              <a:t> </a:t>
            </a:r>
            <a:r>
              <a:rPr lang="en-US" sz="4800" dirty="0">
                <a:solidFill>
                  <a:srgbClr val="23E8FD"/>
                </a:solidFill>
                <a:cs typeface="Calibri" panose="020F0502020204030204" pitchFamily="34" charset="0"/>
              </a:rPr>
              <a:t>Adult RSV Challenge Study (Phase 2b) </a:t>
            </a:r>
          </a:p>
        </p:txBody>
      </p:sp>
      <p:sp>
        <p:nvSpPr>
          <p:cNvPr id="5" name="TextBox 4">
            <a:extLst>
              <a:ext uri="{FF2B5EF4-FFF2-40B4-BE49-F238E27FC236}">
                <a16:creationId xmlns:a16="http://schemas.microsoft.com/office/drawing/2014/main" id="{9CEF56C1-A3AC-B4E2-854E-8D00A3289D45}"/>
              </a:ext>
            </a:extLst>
          </p:cNvPr>
          <p:cNvSpPr txBox="1"/>
          <p:nvPr/>
        </p:nvSpPr>
        <p:spPr>
          <a:xfrm>
            <a:off x="546227" y="9548336"/>
            <a:ext cx="7766865" cy="276999"/>
          </a:xfrm>
          <a:prstGeom prst="rect">
            <a:avLst/>
          </a:prstGeom>
          <a:noFill/>
        </p:spPr>
        <p:txBody>
          <a:bodyPr wrap="square">
            <a:spAutoFit/>
          </a:bodyPr>
          <a:lstStyle/>
          <a:p>
            <a:r>
              <a:rPr lang="en-US" sz="1200" dirty="0" err="1">
                <a:solidFill>
                  <a:schemeClr val="bg1"/>
                </a:solidFill>
                <a:latin typeface="Helvetica" pitchFamily="2" charset="0"/>
                <a:cs typeface="Calibri" panose="020F0502020204030204" pitchFamily="34" charset="0"/>
              </a:rPr>
              <a:t>Schmoele-Thoma</a:t>
            </a:r>
            <a:r>
              <a:rPr lang="en-US" sz="1200" dirty="0">
                <a:solidFill>
                  <a:schemeClr val="bg1"/>
                </a:solidFill>
                <a:latin typeface="Helvetica" pitchFamily="2" charset="0"/>
                <a:cs typeface="Calibri" panose="020F0502020204030204" pitchFamily="34" charset="0"/>
              </a:rPr>
              <a:t> B et al. </a:t>
            </a:r>
            <a:r>
              <a:rPr lang="en-US" sz="1200" i="1" dirty="0">
                <a:solidFill>
                  <a:schemeClr val="bg1"/>
                </a:solidFill>
                <a:latin typeface="Helvetica" pitchFamily="2" charset="0"/>
                <a:cs typeface="Calibri" panose="020F0502020204030204" pitchFamily="34" charset="0"/>
              </a:rPr>
              <a:t>N </a:t>
            </a:r>
            <a:r>
              <a:rPr lang="en-US" sz="1200" i="1" dirty="0" err="1">
                <a:solidFill>
                  <a:schemeClr val="bg1"/>
                </a:solidFill>
                <a:latin typeface="Helvetica" pitchFamily="2" charset="0"/>
                <a:cs typeface="Calibri" panose="020F0502020204030204" pitchFamily="34" charset="0"/>
              </a:rPr>
              <a:t>Engl</a:t>
            </a:r>
            <a:r>
              <a:rPr lang="en-US" sz="1200" i="1" dirty="0">
                <a:solidFill>
                  <a:schemeClr val="bg1"/>
                </a:solidFill>
                <a:latin typeface="Helvetica" pitchFamily="2" charset="0"/>
                <a:cs typeface="Calibri" panose="020F0502020204030204" pitchFamily="34" charset="0"/>
              </a:rPr>
              <a:t> J Med</a:t>
            </a:r>
            <a:r>
              <a:rPr lang="en-US" sz="1200" dirty="0">
                <a:solidFill>
                  <a:schemeClr val="bg1"/>
                </a:solidFill>
                <a:latin typeface="Helvetica" pitchFamily="2" charset="0"/>
                <a:cs typeface="Calibri" panose="020F0502020204030204" pitchFamily="34" charset="0"/>
              </a:rPr>
              <a:t>. 2022;386(25</a:t>
            </a:r>
            <a:r>
              <a:rPr lang="en-US" sz="1200" dirty="0">
                <a:latin typeface="Helvetica" pitchFamily="2" charset="0"/>
                <a:cs typeface="Calibri" panose="020F0502020204030204" pitchFamily="34" charset="0"/>
              </a:rPr>
              <a:t>):2377-2386. </a:t>
            </a:r>
          </a:p>
        </p:txBody>
      </p:sp>
      <p:pic>
        <p:nvPicPr>
          <p:cNvPr id="3" name="Picture 2">
            <a:extLst>
              <a:ext uri="{FF2B5EF4-FFF2-40B4-BE49-F238E27FC236}">
                <a16:creationId xmlns:a16="http://schemas.microsoft.com/office/drawing/2014/main" id="{25957D86-C695-0B4D-CA81-4B2898CC9DD1}"/>
              </a:ext>
            </a:extLst>
          </p:cNvPr>
          <p:cNvPicPr>
            <a:picLocks noChangeAspect="1"/>
          </p:cNvPicPr>
          <p:nvPr/>
        </p:nvPicPr>
        <p:blipFill rotWithShape="1">
          <a:blip r:embed="rId2"/>
          <a:srcRect l="3981" t="37902" r="3876" b="34596"/>
          <a:stretch/>
        </p:blipFill>
        <p:spPr>
          <a:xfrm>
            <a:off x="10277608" y="1678703"/>
            <a:ext cx="7681396" cy="3647114"/>
          </a:xfrm>
          <a:prstGeom prst="rect">
            <a:avLst/>
          </a:prstGeom>
        </p:spPr>
      </p:pic>
      <p:pic>
        <p:nvPicPr>
          <p:cNvPr id="4" name="Picture 3">
            <a:extLst>
              <a:ext uri="{FF2B5EF4-FFF2-40B4-BE49-F238E27FC236}">
                <a16:creationId xmlns:a16="http://schemas.microsoft.com/office/drawing/2014/main" id="{1D29283F-3F79-A8C6-7D8E-9957E10B93DC}"/>
              </a:ext>
            </a:extLst>
          </p:cNvPr>
          <p:cNvPicPr>
            <a:picLocks noChangeAspect="1"/>
          </p:cNvPicPr>
          <p:nvPr/>
        </p:nvPicPr>
        <p:blipFill rotWithShape="1">
          <a:blip r:embed="rId2"/>
          <a:srcRect l="3981" t="70659" r="3876"/>
          <a:stretch/>
        </p:blipFill>
        <p:spPr>
          <a:xfrm>
            <a:off x="10277608" y="5753837"/>
            <a:ext cx="7764406" cy="3932998"/>
          </a:xfrm>
          <a:prstGeom prst="rect">
            <a:avLst/>
          </a:prstGeom>
        </p:spPr>
      </p:pic>
      <p:pic>
        <p:nvPicPr>
          <p:cNvPr id="15" name="Graphic 14" descr="Group">
            <a:extLst>
              <a:ext uri="{FF2B5EF4-FFF2-40B4-BE49-F238E27FC236}">
                <a16:creationId xmlns:a16="http://schemas.microsoft.com/office/drawing/2014/main" id="{F68A01F1-D21F-E6FD-923C-D21728A46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757" y="6266609"/>
            <a:ext cx="1942060" cy="1942060"/>
          </a:xfrm>
          <a:prstGeom prst="rect">
            <a:avLst/>
          </a:prstGeom>
        </p:spPr>
      </p:pic>
      <p:grpSp>
        <p:nvGrpSpPr>
          <p:cNvPr id="27" name="Group 26">
            <a:extLst>
              <a:ext uri="{FF2B5EF4-FFF2-40B4-BE49-F238E27FC236}">
                <a16:creationId xmlns:a16="http://schemas.microsoft.com/office/drawing/2014/main" id="{97FBC52D-18BF-A345-4453-0FD07C835ED9}"/>
              </a:ext>
            </a:extLst>
          </p:cNvPr>
          <p:cNvGrpSpPr/>
          <p:nvPr/>
        </p:nvGrpSpPr>
        <p:grpSpPr>
          <a:xfrm>
            <a:off x="656433" y="4275228"/>
            <a:ext cx="5566450" cy="3445108"/>
            <a:chOff x="215981" y="883750"/>
            <a:chExt cx="3710966" cy="2296739"/>
          </a:xfrm>
        </p:grpSpPr>
        <p:grpSp>
          <p:nvGrpSpPr>
            <p:cNvPr id="10" name="Group 9">
              <a:extLst>
                <a:ext uri="{FF2B5EF4-FFF2-40B4-BE49-F238E27FC236}">
                  <a16:creationId xmlns:a16="http://schemas.microsoft.com/office/drawing/2014/main" id="{8C7D9C06-ADFC-1FD6-A199-DFF5E68184C9}"/>
                </a:ext>
              </a:extLst>
            </p:cNvPr>
            <p:cNvGrpSpPr/>
            <p:nvPr/>
          </p:nvGrpSpPr>
          <p:grpSpPr>
            <a:xfrm>
              <a:off x="215981" y="883750"/>
              <a:ext cx="1933732" cy="1470089"/>
              <a:chOff x="421468" y="2226950"/>
              <a:chExt cx="2555090" cy="1883072"/>
            </a:xfrm>
          </p:grpSpPr>
          <p:pic>
            <p:nvPicPr>
              <p:cNvPr id="12" name="Graphic 11" descr="Group">
                <a:extLst>
                  <a:ext uri="{FF2B5EF4-FFF2-40B4-BE49-F238E27FC236}">
                    <a16:creationId xmlns:a16="http://schemas.microsoft.com/office/drawing/2014/main" id="{5459A30F-D2DB-3F76-5AC1-B161A772A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68" y="2393789"/>
                <a:ext cx="1671383" cy="1671383"/>
              </a:xfrm>
              <a:prstGeom prst="rect">
                <a:avLst/>
              </a:prstGeom>
            </p:spPr>
          </p:pic>
          <p:pic>
            <p:nvPicPr>
              <p:cNvPr id="13" name="Graphic 12" descr="Needle">
                <a:extLst>
                  <a:ext uri="{FF2B5EF4-FFF2-40B4-BE49-F238E27FC236}">
                    <a16:creationId xmlns:a16="http://schemas.microsoft.com/office/drawing/2014/main" id="{DB8199A8-7B8C-8A80-DB9C-60BB2120AA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3850" y="2226950"/>
                <a:ext cx="1032708" cy="1032708"/>
              </a:xfrm>
              <a:prstGeom prst="rect">
                <a:avLst/>
              </a:prstGeom>
            </p:spPr>
          </p:pic>
          <p:pic>
            <p:nvPicPr>
              <p:cNvPr id="14" name="Graphic 13" descr="Needle">
                <a:extLst>
                  <a:ext uri="{FF2B5EF4-FFF2-40B4-BE49-F238E27FC236}">
                    <a16:creationId xmlns:a16="http://schemas.microsoft.com/office/drawing/2014/main" id="{F946216F-96E9-8D9E-05A6-4CEF6067DB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13076" y="3077314"/>
                <a:ext cx="1032708" cy="1032708"/>
              </a:xfrm>
              <a:prstGeom prst="rect">
                <a:avLst/>
              </a:prstGeom>
            </p:spPr>
          </p:pic>
        </p:grpSp>
        <p:pic>
          <p:nvPicPr>
            <p:cNvPr id="16" name="Graphic 15" descr="Group">
              <a:extLst>
                <a:ext uri="{FF2B5EF4-FFF2-40B4-BE49-F238E27FC236}">
                  <a16:creationId xmlns:a16="http://schemas.microsoft.com/office/drawing/2014/main" id="{CDDE82AD-7242-6886-0EE0-177C859C56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63314" y="1114602"/>
              <a:ext cx="1263633" cy="1263633"/>
            </a:xfrm>
            <a:prstGeom prst="rect">
              <a:avLst/>
            </a:prstGeom>
          </p:spPr>
        </p:pic>
        <p:pic>
          <p:nvPicPr>
            <p:cNvPr id="17" name="Graphic 16" descr="Group">
              <a:extLst>
                <a:ext uri="{FF2B5EF4-FFF2-40B4-BE49-F238E27FC236}">
                  <a16:creationId xmlns:a16="http://schemas.microsoft.com/office/drawing/2014/main" id="{0F0D4375-C237-8403-55DD-F1FACEECCD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8137" y="1986503"/>
              <a:ext cx="1193986" cy="1193986"/>
            </a:xfrm>
            <a:prstGeom prst="rect">
              <a:avLst/>
            </a:prstGeom>
          </p:spPr>
        </p:pic>
        <p:sp>
          <p:nvSpPr>
            <p:cNvPr id="18" name="Right Brace 17">
              <a:extLst>
                <a:ext uri="{FF2B5EF4-FFF2-40B4-BE49-F238E27FC236}">
                  <a16:creationId xmlns:a16="http://schemas.microsoft.com/office/drawing/2014/main" id="{BC479C18-272F-6DCE-96D4-945603A86910}"/>
                </a:ext>
              </a:extLst>
            </p:cNvPr>
            <p:cNvSpPr/>
            <p:nvPr/>
          </p:nvSpPr>
          <p:spPr>
            <a:xfrm>
              <a:off x="2149713" y="1618795"/>
              <a:ext cx="483174" cy="1231715"/>
            </a:xfrm>
            <a:prstGeom prst="rightBrace">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grpSp>
      <p:pic>
        <p:nvPicPr>
          <p:cNvPr id="20" name="Graphic 19" descr="Sun">
            <a:extLst>
              <a:ext uri="{FF2B5EF4-FFF2-40B4-BE49-F238E27FC236}">
                <a16:creationId xmlns:a16="http://schemas.microsoft.com/office/drawing/2014/main" id="{5BE2EB93-106A-52A9-50C7-32A7FB9279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611427">
            <a:off x="7144628" y="4781247"/>
            <a:ext cx="1193096" cy="1193096"/>
          </a:xfrm>
          <a:prstGeom prst="rect">
            <a:avLst/>
          </a:prstGeom>
        </p:spPr>
      </p:pic>
      <p:pic>
        <p:nvPicPr>
          <p:cNvPr id="24" name="Graphic 23" descr="Add">
            <a:extLst>
              <a:ext uri="{FF2B5EF4-FFF2-40B4-BE49-F238E27FC236}">
                <a16:creationId xmlns:a16="http://schemas.microsoft.com/office/drawing/2014/main" id="{70C6882E-C883-434E-AABE-AB534654AB7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65502" y="5484560"/>
            <a:ext cx="1190572" cy="1190572"/>
          </a:xfrm>
          <a:prstGeom prst="rect">
            <a:avLst/>
          </a:prstGeom>
        </p:spPr>
      </p:pic>
      <p:pic>
        <p:nvPicPr>
          <p:cNvPr id="25" name="Graphic 24" descr="Sun">
            <a:extLst>
              <a:ext uri="{FF2B5EF4-FFF2-40B4-BE49-F238E27FC236}">
                <a16:creationId xmlns:a16="http://schemas.microsoft.com/office/drawing/2014/main" id="{47E9BD01-54CA-5464-B52A-EE99E0161A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611427">
            <a:off x="7180744" y="6227220"/>
            <a:ext cx="1193096" cy="1193096"/>
          </a:xfrm>
          <a:prstGeom prst="rect">
            <a:avLst/>
          </a:prstGeom>
        </p:spPr>
      </p:pic>
      <p:sp>
        <p:nvSpPr>
          <p:cNvPr id="26" name="Right Brace 25">
            <a:extLst>
              <a:ext uri="{FF2B5EF4-FFF2-40B4-BE49-F238E27FC236}">
                <a16:creationId xmlns:a16="http://schemas.microsoft.com/office/drawing/2014/main" id="{BBA72EFF-807E-79A0-B0C9-D5338F90D9EB}"/>
              </a:ext>
            </a:extLst>
          </p:cNvPr>
          <p:cNvSpPr/>
          <p:nvPr/>
        </p:nvSpPr>
        <p:spPr>
          <a:xfrm>
            <a:off x="8602670" y="5143500"/>
            <a:ext cx="1385360" cy="1694422"/>
          </a:xfrm>
          <a:prstGeom prst="rightBrace">
            <a:avLst>
              <a:gd name="adj1" fmla="val 8333"/>
              <a:gd name="adj2" fmla="val 48701"/>
            </a:avLst>
          </a:prstGeom>
          <a:ln w="539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7" name="TextBox 6">
            <a:extLst>
              <a:ext uri="{FF2B5EF4-FFF2-40B4-BE49-F238E27FC236}">
                <a16:creationId xmlns:a16="http://schemas.microsoft.com/office/drawing/2014/main" id="{A30E690C-0C31-87F5-FBD3-974085CAEAEC}"/>
              </a:ext>
            </a:extLst>
          </p:cNvPr>
          <p:cNvSpPr txBox="1"/>
          <p:nvPr/>
        </p:nvSpPr>
        <p:spPr>
          <a:xfrm>
            <a:off x="9274629" y="3559629"/>
            <a:ext cx="184731" cy="477054"/>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3748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7481-3293-8E46-9CEE-547465A35812}"/>
              </a:ext>
            </a:extLst>
          </p:cNvPr>
          <p:cNvSpPr>
            <a:spLocks noGrp="1"/>
          </p:cNvSpPr>
          <p:nvPr>
            <p:ph type="title"/>
          </p:nvPr>
        </p:nvSpPr>
        <p:spPr/>
        <p:txBody>
          <a:bodyPr/>
          <a:lstStyle/>
          <a:p>
            <a:r>
              <a:rPr lang="en-US" sz="4400" dirty="0"/>
              <a:t>Learning Objectives</a:t>
            </a:r>
          </a:p>
        </p:txBody>
      </p:sp>
      <p:sp>
        <p:nvSpPr>
          <p:cNvPr id="3" name="Content Placeholder 2"/>
          <p:cNvSpPr>
            <a:spLocks noGrp="1"/>
          </p:cNvSpPr>
          <p:nvPr>
            <p:ph idx="1"/>
          </p:nvPr>
        </p:nvSpPr>
        <p:spPr>
          <a:xfrm>
            <a:off x="558510" y="2600826"/>
            <a:ext cx="17170979" cy="5085347"/>
          </a:xfrm>
        </p:spPr>
        <p:txBody>
          <a:bodyPr/>
          <a:lstStyle/>
          <a:p>
            <a:r>
              <a:rPr lang="en-US" sz="3600" dirty="0">
                <a:effectLst/>
                <a:ea typeface="Times New Roman" panose="02020603050405020304" pitchFamily="18" charset="0"/>
                <a:cs typeface="Times New Roman" panose="02020603050405020304" pitchFamily="18" charset="0"/>
              </a:rPr>
              <a:t>Understand the epidemiology and clinical impact of RSV in an elderly population</a:t>
            </a:r>
            <a:endParaRPr lang="en-DE" sz="3600" dirty="0">
              <a:effectLst/>
              <a:ea typeface="Times New Roman" panose="02020603050405020304" pitchFamily="18" charset="0"/>
              <a:cs typeface="Times New Roman" panose="02020603050405020304" pitchFamily="18" charset="0"/>
            </a:endParaRPr>
          </a:p>
          <a:p>
            <a:r>
              <a:rPr lang="en-US" sz="3600" dirty="0">
                <a:effectLst/>
                <a:ea typeface="Times New Roman" panose="02020603050405020304" pitchFamily="18" charset="0"/>
                <a:cs typeface="Times New Roman" panose="02020603050405020304" pitchFamily="18" charset="0"/>
              </a:rPr>
              <a:t>Understand the mechanism of action of RSV vaccines and data regarding their efficacy and safety</a:t>
            </a:r>
          </a:p>
          <a:p>
            <a:r>
              <a:rPr lang="en-US" sz="3600" dirty="0">
                <a:effectLst/>
                <a:ea typeface="Times New Roman" panose="02020603050405020304" pitchFamily="18" charset="0"/>
                <a:cs typeface="Times New Roman" panose="02020603050405020304" pitchFamily="18" charset="0"/>
              </a:rPr>
              <a:t>Be able to have effective conversations with elderly people regarding pros and cons of RSV vaccination </a:t>
            </a:r>
          </a:p>
          <a:p>
            <a:pPr marL="0" indent="0">
              <a:buNone/>
            </a:pPr>
            <a:endParaRPr lang="en-US" sz="3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180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198969-A9E9-84BE-DFB9-37E1CA667858}"/>
              </a:ext>
            </a:extLst>
          </p:cNvPr>
          <p:cNvSpPr txBox="1"/>
          <p:nvPr/>
        </p:nvSpPr>
        <p:spPr>
          <a:xfrm>
            <a:off x="314681" y="9866832"/>
            <a:ext cx="9144000" cy="271485"/>
          </a:xfrm>
          <a:prstGeom prst="rect">
            <a:avLst/>
          </a:prstGeom>
          <a:noFill/>
        </p:spPr>
        <p:txBody>
          <a:bodyPr wrap="square">
            <a:spAutoFit/>
          </a:bodyPr>
          <a:lstStyle/>
          <a:p>
            <a:pPr>
              <a:lnSpc>
                <a:spcPct val="97000"/>
              </a:lnSpc>
            </a:pPr>
            <a:r>
              <a:rPr lang="en-US" sz="1200" spc="-2" dirty="0">
                <a:solidFill>
                  <a:schemeClr val="bg1"/>
                </a:solidFill>
                <a:latin typeface="Helvetica" pitchFamily="2" charset="0"/>
                <a:ea typeface="Arial Unicode MS"/>
              </a:rPr>
              <a:t>Walsh EE et al. </a:t>
            </a:r>
            <a:r>
              <a:rPr lang="en-US" sz="1200" i="1" spc="-2" dirty="0">
                <a:solidFill>
                  <a:schemeClr val="bg1"/>
                </a:solidFill>
                <a:latin typeface="Helvetica" pitchFamily="2" charset="0"/>
                <a:ea typeface="Arial Unicode MS"/>
              </a:rPr>
              <a:t>N </a:t>
            </a:r>
            <a:r>
              <a:rPr lang="en-US" sz="1200" i="1" spc="-2" dirty="0" err="1">
                <a:solidFill>
                  <a:schemeClr val="bg1"/>
                </a:solidFill>
                <a:latin typeface="Helvetica" pitchFamily="2" charset="0"/>
                <a:ea typeface="Arial Unicode MS"/>
              </a:rPr>
              <a:t>Engl</a:t>
            </a:r>
            <a:r>
              <a:rPr lang="en-US" sz="1200" i="1" spc="-2" dirty="0">
                <a:solidFill>
                  <a:schemeClr val="bg1"/>
                </a:solidFill>
                <a:latin typeface="Helvetica" pitchFamily="2" charset="0"/>
                <a:ea typeface="Arial Unicode MS"/>
              </a:rPr>
              <a:t> J Med. </a:t>
            </a:r>
            <a:r>
              <a:rPr lang="en-US" sz="1200" spc="-2" dirty="0">
                <a:solidFill>
                  <a:schemeClr val="bg1"/>
                </a:solidFill>
                <a:latin typeface="Helvetica" pitchFamily="2" charset="0"/>
                <a:ea typeface="Arial Unicode MS"/>
              </a:rPr>
              <a:t>2023;388(16):1465-1477.</a:t>
            </a:r>
          </a:p>
        </p:txBody>
      </p:sp>
      <p:pic>
        <p:nvPicPr>
          <p:cNvPr id="32" name="Picture 31">
            <a:extLst>
              <a:ext uri="{FF2B5EF4-FFF2-40B4-BE49-F238E27FC236}">
                <a16:creationId xmlns:a16="http://schemas.microsoft.com/office/drawing/2014/main" id="{D91993D0-A117-4EAE-BD2F-FF8AD50CE50C}"/>
              </a:ext>
            </a:extLst>
          </p:cNvPr>
          <p:cNvPicPr>
            <a:picLocks noChangeAspect="1"/>
          </p:cNvPicPr>
          <p:nvPr/>
        </p:nvPicPr>
        <p:blipFill rotWithShape="1">
          <a:blip r:embed="rId3"/>
          <a:srcRect r="20301"/>
          <a:stretch/>
        </p:blipFill>
        <p:spPr>
          <a:xfrm>
            <a:off x="3207102" y="3982616"/>
            <a:ext cx="11415186" cy="3812935"/>
          </a:xfrm>
          <a:prstGeom prst="rect">
            <a:avLst/>
          </a:prstGeom>
        </p:spPr>
      </p:pic>
      <p:sp>
        <p:nvSpPr>
          <p:cNvPr id="5" name="Title 4">
            <a:extLst>
              <a:ext uri="{FF2B5EF4-FFF2-40B4-BE49-F238E27FC236}">
                <a16:creationId xmlns:a16="http://schemas.microsoft.com/office/drawing/2014/main" id="{B9568F1E-94D8-DD7B-CFB0-A48D61567AFD}"/>
              </a:ext>
            </a:extLst>
          </p:cNvPr>
          <p:cNvSpPr>
            <a:spLocks noGrp="1"/>
          </p:cNvSpPr>
          <p:nvPr>
            <p:ph type="title"/>
          </p:nvPr>
        </p:nvSpPr>
        <p:spPr/>
        <p:txBody>
          <a:bodyPr/>
          <a:lstStyle/>
          <a:p>
            <a:r>
              <a:rPr lang="en-US" sz="4800" dirty="0">
                <a:solidFill>
                  <a:srgbClr val="23E8FD"/>
                </a:solidFill>
                <a:cs typeface="Calibri" panose="020F0502020204030204" pitchFamily="34" charset="0"/>
              </a:rPr>
              <a:t>Efficacy and Safety of </a:t>
            </a:r>
            <a:r>
              <a:rPr lang="en-US" sz="4800" dirty="0" err="1">
                <a:solidFill>
                  <a:schemeClr val="accent1"/>
                </a:solidFill>
                <a:effectLst/>
                <a:latin typeface="Arial" panose="020B0604020202020204" pitchFamily="34" charset="0"/>
                <a:cs typeface="Arial" panose="020B0604020202020204" pitchFamily="34" charset="0"/>
              </a:rPr>
              <a:t>RSVpreF</a:t>
            </a:r>
            <a:r>
              <a:rPr lang="en-US" sz="4800" dirty="0">
                <a:solidFill>
                  <a:schemeClr val="accent1"/>
                </a:solidFill>
                <a:effectLst/>
                <a:latin typeface="Arial" panose="020B0604020202020204" pitchFamily="34" charset="0"/>
                <a:cs typeface="Arial" panose="020B0604020202020204" pitchFamily="34" charset="0"/>
              </a:rPr>
              <a:t> </a:t>
            </a:r>
            <a:r>
              <a:rPr lang="en-US" sz="4800" dirty="0">
                <a:solidFill>
                  <a:srgbClr val="23E8FD"/>
                </a:solidFill>
                <a:cs typeface="Calibri" panose="020F0502020204030204" pitchFamily="34" charset="0"/>
              </a:rPr>
              <a:t>in Older Adults</a:t>
            </a:r>
            <a:endParaRPr lang="en-US" sz="4800" dirty="0">
              <a:solidFill>
                <a:srgbClr val="23E8FD"/>
              </a:solidFill>
            </a:endParaRPr>
          </a:p>
        </p:txBody>
      </p:sp>
      <p:sp>
        <p:nvSpPr>
          <p:cNvPr id="2" name="TextBox 1">
            <a:extLst>
              <a:ext uri="{FF2B5EF4-FFF2-40B4-BE49-F238E27FC236}">
                <a16:creationId xmlns:a16="http://schemas.microsoft.com/office/drawing/2014/main" id="{9FB74F5A-9B16-29AB-6E11-D3F43BAF66ED}"/>
              </a:ext>
            </a:extLst>
          </p:cNvPr>
          <p:cNvSpPr txBox="1"/>
          <p:nvPr/>
        </p:nvSpPr>
        <p:spPr>
          <a:xfrm>
            <a:off x="284739" y="1971421"/>
            <a:ext cx="17744504" cy="2062103"/>
          </a:xfrm>
          <a:prstGeom prst="rect">
            <a:avLst/>
          </a:prstGeom>
          <a:noFill/>
        </p:spPr>
        <p:txBody>
          <a:bodyPr wrap="square" rtlCol="0">
            <a:spAutoFit/>
          </a:bodyPr>
          <a:lstStyle/>
          <a:p>
            <a:pPr algn="ctr"/>
            <a:r>
              <a:rPr lang="en-DE" sz="3200" dirty="0">
                <a:solidFill>
                  <a:schemeClr val="bg1"/>
                </a:solidFill>
              </a:rPr>
              <a:t>Primary Objective: Efficacy of RSVpreF vaccine in preventing RSV-associated LRTD with at least 2 signs or symptoms (cough, wheezing, sputum production, shortness of breath, or tachypnea) lasting more than 1 day and RSV infection that was confirmed by means of RT-PCR assay within 7 days after onset of signs or symptoms.</a:t>
            </a:r>
          </a:p>
        </p:txBody>
      </p:sp>
    </p:spTree>
    <p:extLst>
      <p:ext uri="{BB962C8B-B14F-4D97-AF65-F5344CB8AC3E}">
        <p14:creationId xmlns:p14="http://schemas.microsoft.com/office/powerpoint/2010/main" val="1668955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198969-A9E9-84BE-DFB9-37E1CA667858}"/>
              </a:ext>
            </a:extLst>
          </p:cNvPr>
          <p:cNvSpPr txBox="1"/>
          <p:nvPr/>
        </p:nvSpPr>
        <p:spPr>
          <a:xfrm>
            <a:off x="314681" y="9866832"/>
            <a:ext cx="9144000" cy="271485"/>
          </a:xfrm>
          <a:prstGeom prst="rect">
            <a:avLst/>
          </a:prstGeom>
          <a:noFill/>
        </p:spPr>
        <p:txBody>
          <a:bodyPr wrap="square">
            <a:spAutoFit/>
          </a:bodyPr>
          <a:lstStyle/>
          <a:p>
            <a:pPr>
              <a:lnSpc>
                <a:spcPct val="97000"/>
              </a:lnSpc>
            </a:pPr>
            <a:r>
              <a:rPr lang="en-US" sz="1200" spc="-2" dirty="0">
                <a:solidFill>
                  <a:schemeClr val="bg1"/>
                </a:solidFill>
                <a:latin typeface="Helvetica" pitchFamily="2" charset="0"/>
                <a:ea typeface="Arial Unicode MS"/>
              </a:rPr>
              <a:t>Walsh EE et al. </a:t>
            </a:r>
            <a:r>
              <a:rPr lang="en-US" sz="1200" i="1" spc="-2" dirty="0">
                <a:solidFill>
                  <a:schemeClr val="bg1"/>
                </a:solidFill>
                <a:latin typeface="Helvetica" pitchFamily="2" charset="0"/>
                <a:ea typeface="Arial Unicode MS"/>
              </a:rPr>
              <a:t>N </a:t>
            </a:r>
            <a:r>
              <a:rPr lang="en-US" sz="1200" i="1" spc="-2" dirty="0" err="1">
                <a:solidFill>
                  <a:schemeClr val="bg1"/>
                </a:solidFill>
                <a:latin typeface="Helvetica" pitchFamily="2" charset="0"/>
                <a:ea typeface="Arial Unicode MS"/>
              </a:rPr>
              <a:t>Engl</a:t>
            </a:r>
            <a:r>
              <a:rPr lang="en-US" sz="1200" i="1" spc="-2" dirty="0">
                <a:solidFill>
                  <a:schemeClr val="bg1"/>
                </a:solidFill>
                <a:latin typeface="Helvetica" pitchFamily="2" charset="0"/>
                <a:ea typeface="Arial Unicode MS"/>
              </a:rPr>
              <a:t> J Med. </a:t>
            </a:r>
            <a:r>
              <a:rPr lang="en-US" sz="1200" spc="-2" dirty="0">
                <a:solidFill>
                  <a:schemeClr val="bg1"/>
                </a:solidFill>
                <a:latin typeface="Helvetica" pitchFamily="2" charset="0"/>
                <a:ea typeface="Arial Unicode MS"/>
              </a:rPr>
              <a:t>2023;388(16):1465-1477.</a:t>
            </a:r>
          </a:p>
        </p:txBody>
      </p:sp>
      <p:pic>
        <p:nvPicPr>
          <p:cNvPr id="18" name="Graphic 17" descr="Group">
            <a:extLst>
              <a:ext uri="{FF2B5EF4-FFF2-40B4-BE49-F238E27FC236}">
                <a16:creationId xmlns:a16="http://schemas.microsoft.com/office/drawing/2014/main" id="{83B6620E-9B1A-61EC-9A95-962C8D6026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1857" y="3176231"/>
            <a:ext cx="1728194" cy="1728194"/>
          </a:xfrm>
          <a:prstGeom prst="rect">
            <a:avLst/>
          </a:prstGeom>
        </p:spPr>
      </p:pic>
      <p:grpSp>
        <p:nvGrpSpPr>
          <p:cNvPr id="20" name="Group 19">
            <a:extLst>
              <a:ext uri="{FF2B5EF4-FFF2-40B4-BE49-F238E27FC236}">
                <a16:creationId xmlns:a16="http://schemas.microsoft.com/office/drawing/2014/main" id="{BFD0A26E-9DAF-BC96-F646-1A59A74524EF}"/>
              </a:ext>
            </a:extLst>
          </p:cNvPr>
          <p:cNvGrpSpPr/>
          <p:nvPr/>
        </p:nvGrpSpPr>
        <p:grpSpPr>
          <a:xfrm>
            <a:off x="851857" y="1208463"/>
            <a:ext cx="5196674" cy="3670838"/>
            <a:chOff x="215981" y="883750"/>
            <a:chExt cx="3710966" cy="2296739"/>
          </a:xfrm>
        </p:grpSpPr>
        <p:grpSp>
          <p:nvGrpSpPr>
            <p:cNvPr id="21" name="Group 20">
              <a:extLst>
                <a:ext uri="{FF2B5EF4-FFF2-40B4-BE49-F238E27FC236}">
                  <a16:creationId xmlns:a16="http://schemas.microsoft.com/office/drawing/2014/main" id="{2286180E-D208-BA3A-DFDC-F0D3610123BD}"/>
                </a:ext>
              </a:extLst>
            </p:cNvPr>
            <p:cNvGrpSpPr/>
            <p:nvPr/>
          </p:nvGrpSpPr>
          <p:grpSpPr>
            <a:xfrm>
              <a:off x="215981" y="883750"/>
              <a:ext cx="1933732" cy="1470089"/>
              <a:chOff x="421468" y="2226950"/>
              <a:chExt cx="2555090" cy="1883072"/>
            </a:xfrm>
          </p:grpSpPr>
          <p:pic>
            <p:nvPicPr>
              <p:cNvPr id="25" name="Graphic 24" descr="Group">
                <a:extLst>
                  <a:ext uri="{FF2B5EF4-FFF2-40B4-BE49-F238E27FC236}">
                    <a16:creationId xmlns:a16="http://schemas.microsoft.com/office/drawing/2014/main" id="{D02CC0D8-E37F-2736-1A3A-DA24107F1C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68" y="2393789"/>
                <a:ext cx="1671383" cy="1671383"/>
              </a:xfrm>
              <a:prstGeom prst="rect">
                <a:avLst/>
              </a:prstGeom>
            </p:spPr>
          </p:pic>
          <p:pic>
            <p:nvPicPr>
              <p:cNvPr id="26" name="Graphic 25" descr="Needle">
                <a:extLst>
                  <a:ext uri="{FF2B5EF4-FFF2-40B4-BE49-F238E27FC236}">
                    <a16:creationId xmlns:a16="http://schemas.microsoft.com/office/drawing/2014/main" id="{7285EE88-C5BB-4EB6-1850-99272FD997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3850" y="2226950"/>
                <a:ext cx="1032708" cy="1032708"/>
              </a:xfrm>
              <a:prstGeom prst="rect">
                <a:avLst/>
              </a:prstGeom>
            </p:spPr>
          </p:pic>
          <p:pic>
            <p:nvPicPr>
              <p:cNvPr id="27" name="Graphic 26" descr="Needle">
                <a:extLst>
                  <a:ext uri="{FF2B5EF4-FFF2-40B4-BE49-F238E27FC236}">
                    <a16:creationId xmlns:a16="http://schemas.microsoft.com/office/drawing/2014/main" id="{203D9F97-A3A3-E156-ECF5-C0B3935D0D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13076" y="3077314"/>
                <a:ext cx="1032708" cy="1032708"/>
              </a:xfrm>
              <a:prstGeom prst="rect">
                <a:avLst/>
              </a:prstGeom>
            </p:spPr>
          </p:pic>
        </p:grpSp>
        <p:pic>
          <p:nvPicPr>
            <p:cNvPr id="22" name="Graphic 21" descr="Group">
              <a:extLst>
                <a:ext uri="{FF2B5EF4-FFF2-40B4-BE49-F238E27FC236}">
                  <a16:creationId xmlns:a16="http://schemas.microsoft.com/office/drawing/2014/main" id="{EFD1641D-DC72-F204-18B3-02282F0974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63314" y="1114602"/>
              <a:ext cx="1263633" cy="1263633"/>
            </a:xfrm>
            <a:prstGeom prst="rect">
              <a:avLst/>
            </a:prstGeom>
          </p:spPr>
        </p:pic>
        <p:pic>
          <p:nvPicPr>
            <p:cNvPr id="23" name="Graphic 22" descr="Group">
              <a:extLst>
                <a:ext uri="{FF2B5EF4-FFF2-40B4-BE49-F238E27FC236}">
                  <a16:creationId xmlns:a16="http://schemas.microsoft.com/office/drawing/2014/main" id="{2032DDAA-A892-4ECD-692D-52D1C7AE16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98137" y="1986503"/>
              <a:ext cx="1193986" cy="1193986"/>
            </a:xfrm>
            <a:prstGeom prst="rect">
              <a:avLst/>
            </a:prstGeom>
          </p:spPr>
        </p:pic>
        <p:sp>
          <p:nvSpPr>
            <p:cNvPr id="24" name="Right Brace 23">
              <a:extLst>
                <a:ext uri="{FF2B5EF4-FFF2-40B4-BE49-F238E27FC236}">
                  <a16:creationId xmlns:a16="http://schemas.microsoft.com/office/drawing/2014/main" id="{28B9CC1D-9A5C-9789-9415-087FC6612A3C}"/>
                </a:ext>
              </a:extLst>
            </p:cNvPr>
            <p:cNvSpPr/>
            <p:nvPr/>
          </p:nvSpPr>
          <p:spPr>
            <a:xfrm>
              <a:off x="2149713" y="1618795"/>
              <a:ext cx="483174" cy="1231715"/>
            </a:xfrm>
            <a:prstGeom prst="rightBrace">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grpSp>
      <p:pic>
        <p:nvPicPr>
          <p:cNvPr id="30" name="Picture 29">
            <a:extLst>
              <a:ext uri="{FF2B5EF4-FFF2-40B4-BE49-F238E27FC236}">
                <a16:creationId xmlns:a16="http://schemas.microsoft.com/office/drawing/2014/main" id="{24A6F128-5546-DE80-3029-FD4AE147D7D5}"/>
              </a:ext>
            </a:extLst>
          </p:cNvPr>
          <p:cNvPicPr/>
          <p:nvPr/>
        </p:nvPicPr>
        <p:blipFill>
          <a:blip r:embed="rId13"/>
          <a:stretch/>
        </p:blipFill>
        <p:spPr>
          <a:xfrm>
            <a:off x="11706764" y="1498006"/>
            <a:ext cx="5922128" cy="7809940"/>
          </a:xfrm>
          <a:prstGeom prst="rect">
            <a:avLst/>
          </a:prstGeom>
          <a:ln>
            <a:noFill/>
          </a:ln>
        </p:spPr>
      </p:pic>
      <p:sp>
        <p:nvSpPr>
          <p:cNvPr id="33" name="Right Brace 32">
            <a:extLst>
              <a:ext uri="{FF2B5EF4-FFF2-40B4-BE49-F238E27FC236}">
                <a16:creationId xmlns:a16="http://schemas.microsoft.com/office/drawing/2014/main" id="{A9324E71-349D-36E7-1010-9B0457E275C7}"/>
              </a:ext>
            </a:extLst>
          </p:cNvPr>
          <p:cNvSpPr/>
          <p:nvPr/>
        </p:nvSpPr>
        <p:spPr>
          <a:xfrm>
            <a:off x="6767757" y="2276609"/>
            <a:ext cx="2855626" cy="2019642"/>
          </a:xfrm>
          <a:prstGeom prst="rightBrace">
            <a:avLst/>
          </a:prstGeom>
          <a:ln w="412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graphicFrame>
        <p:nvGraphicFramePr>
          <p:cNvPr id="3" name="Table 2">
            <a:extLst>
              <a:ext uri="{FF2B5EF4-FFF2-40B4-BE49-F238E27FC236}">
                <a16:creationId xmlns:a16="http://schemas.microsoft.com/office/drawing/2014/main" id="{213A49CB-8383-21DE-2BEB-F09CA939DC53}"/>
              </a:ext>
            </a:extLst>
          </p:cNvPr>
          <p:cNvGraphicFramePr>
            <a:graphicFrameLocks noGrp="1"/>
          </p:cNvGraphicFramePr>
          <p:nvPr/>
        </p:nvGraphicFramePr>
        <p:xfrm>
          <a:off x="314681" y="8230282"/>
          <a:ext cx="11370168" cy="1280160"/>
        </p:xfrm>
        <a:graphic>
          <a:graphicData uri="http://schemas.openxmlformats.org/drawingml/2006/table">
            <a:tbl>
              <a:tblPr/>
              <a:tblGrid>
                <a:gridCol w="11370168">
                  <a:extLst>
                    <a:ext uri="{9D8B030D-6E8A-4147-A177-3AD203B41FA5}">
                      <a16:colId xmlns:a16="http://schemas.microsoft.com/office/drawing/2014/main" val="1197504026"/>
                    </a:ext>
                  </a:extLst>
                </a:gridCol>
              </a:tblGrid>
              <a:tr h="1022833">
                <a:tc>
                  <a:txBody>
                    <a:bodyPr/>
                    <a:lstStyle/>
                    <a:p>
                      <a:r>
                        <a:rPr lang="en-US" sz="2800" b="1" dirty="0">
                          <a:solidFill>
                            <a:schemeClr val="accent1"/>
                          </a:solidFill>
                          <a:effectLst/>
                          <a:latin typeface="Helvetica" pitchFamily="2" charset="0"/>
                        </a:rPr>
                        <a:t>New or increased: </a:t>
                      </a:r>
                      <a:r>
                        <a:rPr lang="en-US" sz="2800" dirty="0">
                          <a:solidFill>
                            <a:schemeClr val="accent1"/>
                          </a:solidFill>
                          <a:effectLst/>
                          <a:latin typeface="+mn-lt"/>
                        </a:rPr>
                        <a:t>sore throat, nasal symptoms (respiratory tract symptom): cough, wheezing, sputum, dyspnea, tachypnea (lower respiratory tract symptom)</a:t>
                      </a:r>
                    </a:p>
                  </a:txBody>
                  <a:tcPr marL="71438" marR="71438" marT="0" marB="0">
                    <a:lnL>
                      <a:noFill/>
                    </a:lnL>
                    <a:lnR>
                      <a:noFill/>
                    </a:lnR>
                    <a:lnT>
                      <a:noFill/>
                    </a:lnT>
                    <a:lnB>
                      <a:noFill/>
                    </a:lnB>
                  </a:tcPr>
                </a:tc>
                <a:extLst>
                  <a:ext uri="{0D108BD9-81ED-4DB2-BD59-A6C34878D82A}">
                    <a16:rowId xmlns:a16="http://schemas.microsoft.com/office/drawing/2014/main" val="1309951489"/>
                  </a:ext>
                </a:extLst>
              </a:tr>
            </a:tbl>
          </a:graphicData>
        </a:graphic>
      </p:graphicFrame>
      <p:sp>
        <p:nvSpPr>
          <p:cNvPr id="5" name="Title 4">
            <a:extLst>
              <a:ext uri="{FF2B5EF4-FFF2-40B4-BE49-F238E27FC236}">
                <a16:creationId xmlns:a16="http://schemas.microsoft.com/office/drawing/2014/main" id="{B9568F1E-94D8-DD7B-CFB0-A48D61567AFD}"/>
              </a:ext>
            </a:extLst>
          </p:cNvPr>
          <p:cNvSpPr>
            <a:spLocks noGrp="1"/>
          </p:cNvSpPr>
          <p:nvPr>
            <p:ph type="title"/>
          </p:nvPr>
        </p:nvSpPr>
        <p:spPr/>
        <p:txBody>
          <a:bodyPr/>
          <a:lstStyle/>
          <a:p>
            <a:r>
              <a:rPr lang="en-US" sz="4800" dirty="0">
                <a:solidFill>
                  <a:srgbClr val="23E8FD"/>
                </a:solidFill>
                <a:cs typeface="Calibri" panose="020F0502020204030204" pitchFamily="34" charset="0"/>
              </a:rPr>
              <a:t>Efficacy and Safety of </a:t>
            </a:r>
            <a:r>
              <a:rPr lang="en-US" sz="4800" dirty="0" err="1">
                <a:solidFill>
                  <a:schemeClr val="accent1"/>
                </a:solidFill>
                <a:effectLst/>
                <a:latin typeface="Arial" panose="020B0604020202020204" pitchFamily="34" charset="0"/>
                <a:cs typeface="Arial" panose="020B0604020202020204" pitchFamily="34" charset="0"/>
              </a:rPr>
              <a:t>RSVpreF</a:t>
            </a:r>
            <a:r>
              <a:rPr lang="en-US" sz="4800" dirty="0">
                <a:solidFill>
                  <a:schemeClr val="accent1"/>
                </a:solidFill>
                <a:effectLst/>
                <a:latin typeface="Arial" panose="020B0604020202020204" pitchFamily="34" charset="0"/>
                <a:cs typeface="Arial" panose="020B0604020202020204" pitchFamily="34" charset="0"/>
              </a:rPr>
              <a:t> </a:t>
            </a:r>
            <a:r>
              <a:rPr lang="en-US" sz="4800" dirty="0">
                <a:solidFill>
                  <a:srgbClr val="23E8FD"/>
                </a:solidFill>
                <a:cs typeface="Calibri" panose="020F0502020204030204" pitchFamily="34" charset="0"/>
              </a:rPr>
              <a:t>in Older Adults</a:t>
            </a:r>
            <a:endParaRPr lang="en-US" sz="4800" dirty="0">
              <a:solidFill>
                <a:srgbClr val="23E8FD"/>
              </a:solidFill>
            </a:endParaRPr>
          </a:p>
        </p:txBody>
      </p:sp>
    </p:spTree>
    <p:extLst>
      <p:ext uri="{BB962C8B-B14F-4D97-AF65-F5344CB8AC3E}">
        <p14:creationId xmlns:p14="http://schemas.microsoft.com/office/powerpoint/2010/main" val="3064654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99EE-CD63-E04D-98BC-ACF0E4DCA9A0}"/>
              </a:ext>
            </a:extLst>
          </p:cNvPr>
          <p:cNvSpPr>
            <a:spLocks noGrp="1"/>
          </p:cNvSpPr>
          <p:nvPr>
            <p:ph type="title"/>
          </p:nvPr>
        </p:nvSpPr>
        <p:spPr/>
        <p:txBody>
          <a:bodyPr/>
          <a:lstStyle/>
          <a:p>
            <a:r>
              <a:rPr lang="en-US" sz="4400" dirty="0" err="1">
                <a:solidFill>
                  <a:schemeClr val="accent1"/>
                </a:solidFill>
                <a:effectLst/>
                <a:latin typeface="Arial" panose="020B0604020202020204" pitchFamily="34" charset="0"/>
                <a:cs typeface="Arial" panose="020B0604020202020204" pitchFamily="34" charset="0"/>
              </a:rPr>
              <a:t>RSVpreF</a:t>
            </a:r>
            <a:r>
              <a:rPr lang="en-US" sz="4400" dirty="0">
                <a:solidFill>
                  <a:schemeClr val="accent1"/>
                </a:solidFill>
                <a:effectLst/>
                <a:latin typeface="Arial" panose="020B0604020202020204" pitchFamily="34" charset="0"/>
                <a:cs typeface="Arial" panose="020B0604020202020204" pitchFamily="34" charset="0"/>
              </a:rPr>
              <a:t> recombinant stabilized preF vaccine  </a:t>
            </a:r>
            <a:br>
              <a:rPr lang="en-US" sz="4400" dirty="0">
                <a:solidFill>
                  <a:schemeClr val="accent1"/>
                </a:solidFill>
                <a:effectLst/>
                <a:latin typeface="Arial" panose="020B0604020202020204" pitchFamily="34" charset="0"/>
                <a:cs typeface="Arial" panose="020B0604020202020204" pitchFamily="34" charset="0"/>
              </a:rPr>
            </a:br>
            <a:endParaRPr lang="en-US" sz="4400" dirty="0"/>
          </a:p>
        </p:txBody>
      </p:sp>
      <p:sp>
        <p:nvSpPr>
          <p:cNvPr id="3" name="Text Placeholder 2">
            <a:extLst>
              <a:ext uri="{FF2B5EF4-FFF2-40B4-BE49-F238E27FC236}">
                <a16:creationId xmlns:a16="http://schemas.microsoft.com/office/drawing/2014/main" id="{C74CE89D-9425-19BA-6C59-FD62E270DC48}"/>
              </a:ext>
            </a:extLst>
          </p:cNvPr>
          <p:cNvSpPr>
            <a:spLocks noGrp="1"/>
          </p:cNvSpPr>
          <p:nvPr>
            <p:ph type="body" sz="quarter" idx="10"/>
          </p:nvPr>
        </p:nvSpPr>
        <p:spPr>
          <a:xfrm>
            <a:off x="379287" y="8961934"/>
            <a:ext cx="8296362" cy="1074037"/>
          </a:xfrm>
        </p:spPr>
        <p:txBody>
          <a:bodyPr/>
          <a:lstStyle/>
          <a:p>
            <a:r>
              <a:rPr lang="en-US" sz="1200" dirty="0">
                <a:effectLst/>
                <a:latin typeface="Helvetica" pitchFamily="2" charset="0"/>
              </a:rPr>
              <a:t>Centers for Disease Control and Prevention | MMWR | July 21, 2023 | Vol. 72 | No. 29 ; </a:t>
            </a:r>
          </a:p>
          <a:p>
            <a:r>
              <a:rPr lang="en-US" sz="1200" dirty="0">
                <a:latin typeface="Helvetica" pitchFamily="2" charset="0"/>
              </a:rPr>
              <a:t>FDA Vaccines and Related Biological Products Advisory Committee Meetings </a:t>
            </a:r>
          </a:p>
          <a:p>
            <a:r>
              <a:rPr lang="en-US" sz="1200" dirty="0">
                <a:latin typeface="Helvetica" pitchFamily="2" charset="0"/>
              </a:rPr>
              <a:t>February 28 and March 1, 2023 </a:t>
            </a:r>
            <a:endParaRPr lang="en-US" sz="1200" dirty="0"/>
          </a:p>
          <a:p>
            <a:endParaRPr lang="en-US" dirty="0">
              <a:effectLst/>
              <a:latin typeface="Helvetica" pitchFamily="2" charset="0"/>
            </a:endParaRPr>
          </a:p>
        </p:txBody>
      </p:sp>
      <p:pic>
        <p:nvPicPr>
          <p:cNvPr id="6" name="Picture 5">
            <a:extLst>
              <a:ext uri="{FF2B5EF4-FFF2-40B4-BE49-F238E27FC236}">
                <a16:creationId xmlns:a16="http://schemas.microsoft.com/office/drawing/2014/main" id="{2D32F12C-EE26-551E-059D-31EE4E2D125D}"/>
              </a:ext>
            </a:extLst>
          </p:cNvPr>
          <p:cNvPicPr>
            <a:picLocks noChangeAspect="1"/>
          </p:cNvPicPr>
          <p:nvPr/>
        </p:nvPicPr>
        <p:blipFill>
          <a:blip r:embed="rId3"/>
          <a:stretch>
            <a:fillRect/>
          </a:stretch>
        </p:blipFill>
        <p:spPr>
          <a:xfrm>
            <a:off x="379287" y="1729751"/>
            <a:ext cx="8764713" cy="4095660"/>
          </a:xfrm>
          <a:prstGeom prst="rect">
            <a:avLst/>
          </a:prstGeom>
        </p:spPr>
      </p:pic>
      <p:pic>
        <p:nvPicPr>
          <p:cNvPr id="10" name="Picture 9">
            <a:extLst>
              <a:ext uri="{FF2B5EF4-FFF2-40B4-BE49-F238E27FC236}">
                <a16:creationId xmlns:a16="http://schemas.microsoft.com/office/drawing/2014/main" id="{B3705BFA-2940-5174-BD1C-59D09170CC34}"/>
              </a:ext>
            </a:extLst>
          </p:cNvPr>
          <p:cNvPicPr>
            <a:picLocks noChangeAspect="1"/>
          </p:cNvPicPr>
          <p:nvPr/>
        </p:nvPicPr>
        <p:blipFill>
          <a:blip r:embed="rId4"/>
          <a:stretch>
            <a:fillRect/>
          </a:stretch>
        </p:blipFill>
        <p:spPr>
          <a:xfrm>
            <a:off x="9375816" y="1736778"/>
            <a:ext cx="8210548" cy="4095660"/>
          </a:xfrm>
          <a:prstGeom prst="rect">
            <a:avLst/>
          </a:prstGeom>
        </p:spPr>
      </p:pic>
      <p:graphicFrame>
        <p:nvGraphicFramePr>
          <p:cNvPr id="11" name="Table 10">
            <a:extLst>
              <a:ext uri="{FF2B5EF4-FFF2-40B4-BE49-F238E27FC236}">
                <a16:creationId xmlns:a16="http://schemas.microsoft.com/office/drawing/2014/main" id="{0AF64071-4EC5-B350-97BE-183D6B555C21}"/>
              </a:ext>
            </a:extLst>
          </p:cNvPr>
          <p:cNvGraphicFramePr>
            <a:graphicFrameLocks noGrp="1"/>
          </p:cNvGraphicFramePr>
          <p:nvPr>
            <p:extLst>
              <p:ext uri="{D42A27DB-BD31-4B8C-83A1-F6EECF244321}">
                <p14:modId xmlns:p14="http://schemas.microsoft.com/office/powerpoint/2010/main" val="467859960"/>
              </p:ext>
            </p:extLst>
          </p:nvPr>
        </p:nvGraphicFramePr>
        <p:xfrm>
          <a:off x="650089" y="6569860"/>
          <a:ext cx="8725727" cy="1402080"/>
        </p:xfrm>
        <a:graphic>
          <a:graphicData uri="http://schemas.openxmlformats.org/drawingml/2006/table">
            <a:tbl>
              <a:tblPr/>
              <a:tblGrid>
                <a:gridCol w="8725727">
                  <a:extLst>
                    <a:ext uri="{9D8B030D-6E8A-4147-A177-3AD203B41FA5}">
                      <a16:colId xmlns:a16="http://schemas.microsoft.com/office/drawing/2014/main" val="1693068615"/>
                    </a:ext>
                  </a:extLst>
                </a:gridCol>
              </a:tblGrid>
              <a:tr h="0">
                <a:tc>
                  <a:txBody>
                    <a:bodyPr/>
                    <a:lstStyle/>
                    <a:p>
                      <a:pPr algn="l"/>
                      <a:r>
                        <a:rPr lang="en-US" dirty="0">
                          <a:solidFill>
                            <a:schemeClr val="accent1"/>
                          </a:solidFill>
                          <a:effectLst/>
                          <a:latin typeface="Helvetica" pitchFamily="2" charset="0"/>
                        </a:rPr>
                        <a:t>Across all RSVpreF clinical trials, inflammatory neurologic events were reported in three of 20,255 adults. The events included GBS, Miller Fisher syndrome (a GBS variant), and undifferentiated motor-sensory axonal polyneuropathy. </a:t>
                      </a:r>
                    </a:p>
                  </a:txBody>
                  <a:tcPr marL="47625" marR="47625" marT="0" marB="0">
                    <a:lnL>
                      <a:noFill/>
                    </a:lnL>
                    <a:lnR>
                      <a:noFill/>
                    </a:lnR>
                    <a:lnT>
                      <a:noFill/>
                    </a:lnT>
                    <a:lnB>
                      <a:noFill/>
                    </a:lnB>
                  </a:tcPr>
                </a:tc>
                <a:extLst>
                  <a:ext uri="{0D108BD9-81ED-4DB2-BD59-A6C34878D82A}">
                    <a16:rowId xmlns:a16="http://schemas.microsoft.com/office/drawing/2014/main" val="285771441"/>
                  </a:ext>
                </a:extLst>
              </a:tr>
            </a:tbl>
          </a:graphicData>
        </a:graphic>
      </p:graphicFrame>
      <p:graphicFrame>
        <p:nvGraphicFramePr>
          <p:cNvPr id="4" name="Table 4">
            <a:extLst>
              <a:ext uri="{FF2B5EF4-FFF2-40B4-BE49-F238E27FC236}">
                <a16:creationId xmlns:a16="http://schemas.microsoft.com/office/drawing/2014/main" id="{38BA44D1-D746-C41B-1126-C2F8F54D8F29}"/>
              </a:ext>
            </a:extLst>
          </p:cNvPr>
          <p:cNvGraphicFramePr>
            <a:graphicFrameLocks/>
          </p:cNvGraphicFramePr>
          <p:nvPr>
            <p:extLst>
              <p:ext uri="{D42A27DB-BD31-4B8C-83A1-F6EECF244321}">
                <p14:modId xmlns:p14="http://schemas.microsoft.com/office/powerpoint/2010/main" val="3852175128"/>
              </p:ext>
            </p:extLst>
          </p:nvPr>
        </p:nvGraphicFramePr>
        <p:xfrm>
          <a:off x="9612353" y="6235197"/>
          <a:ext cx="8210548" cy="3800774"/>
        </p:xfrm>
        <a:graphic>
          <a:graphicData uri="http://schemas.openxmlformats.org/drawingml/2006/table">
            <a:tbl>
              <a:tblPr firstRow="1" bandRow="1">
                <a:tableStyleId>{21E4AEA4-8DFA-4A89-87EB-49C32662AFE0}</a:tableStyleId>
              </a:tblPr>
              <a:tblGrid>
                <a:gridCol w="3036382">
                  <a:extLst>
                    <a:ext uri="{9D8B030D-6E8A-4147-A177-3AD203B41FA5}">
                      <a16:colId xmlns:a16="http://schemas.microsoft.com/office/drawing/2014/main" val="1229567301"/>
                    </a:ext>
                  </a:extLst>
                </a:gridCol>
                <a:gridCol w="2520175">
                  <a:extLst>
                    <a:ext uri="{9D8B030D-6E8A-4147-A177-3AD203B41FA5}">
                      <a16:colId xmlns:a16="http://schemas.microsoft.com/office/drawing/2014/main" val="2814574270"/>
                    </a:ext>
                  </a:extLst>
                </a:gridCol>
                <a:gridCol w="2653991">
                  <a:extLst>
                    <a:ext uri="{9D8B030D-6E8A-4147-A177-3AD203B41FA5}">
                      <a16:colId xmlns:a16="http://schemas.microsoft.com/office/drawing/2014/main" val="3539016529"/>
                    </a:ext>
                  </a:extLst>
                </a:gridCol>
              </a:tblGrid>
              <a:tr h="591812">
                <a:tc>
                  <a:txBody>
                    <a:bodyPr/>
                    <a:lstStyle/>
                    <a:p>
                      <a:pPr algn="ctr"/>
                      <a:r>
                        <a:rPr lang="en-US" sz="2800" dirty="0"/>
                        <a:t>Reaction</a:t>
                      </a:r>
                    </a:p>
                  </a:txBody>
                  <a:tcPr marL="68580" marR="68580" marT="34290" marB="34290">
                    <a:solidFill>
                      <a:srgbClr val="14467E"/>
                    </a:solidFill>
                  </a:tcPr>
                </a:tc>
                <a:tc>
                  <a:txBody>
                    <a:bodyPr/>
                    <a:lstStyle/>
                    <a:p>
                      <a:pPr algn="ctr"/>
                      <a:r>
                        <a:rPr lang="en-US" sz="2800" dirty="0"/>
                        <a:t>Vaccine %</a:t>
                      </a:r>
                    </a:p>
                  </a:txBody>
                  <a:tcPr marL="68580" marR="68580" marT="34290" marB="34290">
                    <a:solidFill>
                      <a:srgbClr val="14467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Placebo %</a:t>
                      </a:r>
                    </a:p>
                  </a:txBody>
                  <a:tcPr marL="68580" marR="68580" marT="34290" marB="34290">
                    <a:solidFill>
                      <a:srgbClr val="14467E"/>
                    </a:solidFill>
                  </a:tcPr>
                </a:tc>
                <a:extLst>
                  <a:ext uri="{0D108BD9-81ED-4DB2-BD59-A6C34878D82A}">
                    <a16:rowId xmlns:a16="http://schemas.microsoft.com/office/drawing/2014/main" val="2364759014"/>
                  </a:ext>
                </a:extLst>
              </a:tr>
              <a:tr h="534827">
                <a:tc>
                  <a:txBody>
                    <a:bodyPr/>
                    <a:lstStyle/>
                    <a:p>
                      <a:pPr algn="ctr"/>
                      <a:r>
                        <a:rPr lang="en-US" sz="2800" dirty="0"/>
                        <a:t>Local reaction</a:t>
                      </a:r>
                    </a:p>
                  </a:txBody>
                  <a:tcPr marL="68580" marR="68580" marT="34290" marB="34290"/>
                </a:tc>
                <a:tc>
                  <a:txBody>
                    <a:bodyPr/>
                    <a:lstStyle/>
                    <a:p>
                      <a:pPr algn="ctr"/>
                      <a:r>
                        <a:rPr lang="en-US" sz="2800" dirty="0"/>
                        <a:t>12.2 </a:t>
                      </a:r>
                    </a:p>
                  </a:txBody>
                  <a:tcPr marL="68580" marR="68580" marT="34290" marB="34290"/>
                </a:tc>
                <a:tc>
                  <a:txBody>
                    <a:bodyPr/>
                    <a:lstStyle/>
                    <a:p>
                      <a:pPr algn="ctr"/>
                      <a:r>
                        <a:rPr lang="en-US" sz="2800" dirty="0"/>
                        <a:t>6.6</a:t>
                      </a:r>
                    </a:p>
                  </a:txBody>
                  <a:tcPr marL="68580" marR="68580" marT="34290" marB="34290"/>
                </a:tc>
                <a:extLst>
                  <a:ext uri="{0D108BD9-81ED-4DB2-BD59-A6C34878D82A}">
                    <a16:rowId xmlns:a16="http://schemas.microsoft.com/office/drawing/2014/main" val="2657356547"/>
                  </a:ext>
                </a:extLst>
              </a:tr>
              <a:tr h="534827">
                <a:tc>
                  <a:txBody>
                    <a:bodyPr/>
                    <a:lstStyle/>
                    <a:p>
                      <a:pPr algn="ctr"/>
                      <a:r>
                        <a:rPr lang="en-US" sz="2800" dirty="0"/>
                        <a:t>fatigue</a:t>
                      </a:r>
                    </a:p>
                  </a:txBody>
                  <a:tcPr marL="68580" marR="68580" marT="34290" marB="34290"/>
                </a:tc>
                <a:tc>
                  <a:txBody>
                    <a:bodyPr/>
                    <a:lstStyle/>
                    <a:p>
                      <a:pPr algn="ctr"/>
                      <a:r>
                        <a:rPr lang="en-US" sz="2800" dirty="0"/>
                        <a:t>15.5</a:t>
                      </a:r>
                    </a:p>
                  </a:txBody>
                  <a:tcPr marL="68580" marR="68580" marT="34290" marB="34290"/>
                </a:tc>
                <a:tc>
                  <a:txBody>
                    <a:bodyPr/>
                    <a:lstStyle/>
                    <a:p>
                      <a:pPr algn="ctr"/>
                      <a:r>
                        <a:rPr lang="en-US" sz="2800" dirty="0"/>
                        <a:t>14.4</a:t>
                      </a:r>
                    </a:p>
                  </a:txBody>
                  <a:tcPr marL="68580" marR="68580" marT="34290" marB="34290"/>
                </a:tc>
                <a:extLst>
                  <a:ext uri="{0D108BD9-81ED-4DB2-BD59-A6C34878D82A}">
                    <a16:rowId xmlns:a16="http://schemas.microsoft.com/office/drawing/2014/main" val="677164271"/>
                  </a:ext>
                </a:extLst>
              </a:tr>
              <a:tr h="534827">
                <a:tc>
                  <a:txBody>
                    <a:bodyPr/>
                    <a:lstStyle/>
                    <a:p>
                      <a:pPr algn="ctr"/>
                      <a:r>
                        <a:rPr lang="en-US" sz="2800" dirty="0"/>
                        <a:t>headache</a:t>
                      </a:r>
                    </a:p>
                  </a:txBody>
                  <a:tcPr marL="68580" marR="68580" marT="34290" marB="34290"/>
                </a:tc>
                <a:tc>
                  <a:txBody>
                    <a:bodyPr/>
                    <a:lstStyle/>
                    <a:p>
                      <a:pPr algn="ctr"/>
                      <a:r>
                        <a:rPr lang="en-US" sz="2800" dirty="0"/>
                        <a:t>12.8</a:t>
                      </a:r>
                    </a:p>
                  </a:txBody>
                  <a:tcPr marL="68580" marR="68580" marT="34290" marB="34290"/>
                </a:tc>
                <a:tc>
                  <a:txBody>
                    <a:bodyPr/>
                    <a:lstStyle/>
                    <a:p>
                      <a:pPr algn="ctr"/>
                      <a:r>
                        <a:rPr lang="en-US" sz="2800" dirty="0"/>
                        <a:t>11.7</a:t>
                      </a:r>
                    </a:p>
                  </a:txBody>
                  <a:tcPr marL="68580" marR="68580" marT="34290" marB="34290"/>
                </a:tc>
                <a:extLst>
                  <a:ext uri="{0D108BD9-81ED-4DB2-BD59-A6C34878D82A}">
                    <a16:rowId xmlns:a16="http://schemas.microsoft.com/office/drawing/2014/main" val="4138013732"/>
                  </a:ext>
                </a:extLst>
              </a:tr>
              <a:tr h="534827">
                <a:tc>
                  <a:txBody>
                    <a:bodyPr/>
                    <a:lstStyle/>
                    <a:p>
                      <a:pPr algn="ctr"/>
                      <a:r>
                        <a:rPr lang="en-US" sz="2800" dirty="0"/>
                        <a:t>Muscle pain</a:t>
                      </a:r>
                    </a:p>
                  </a:txBody>
                  <a:tcPr marL="68580" marR="68580" marT="34290" marB="34290"/>
                </a:tc>
                <a:tc>
                  <a:txBody>
                    <a:bodyPr/>
                    <a:lstStyle/>
                    <a:p>
                      <a:pPr algn="ctr"/>
                      <a:r>
                        <a:rPr lang="en-US" sz="2800" dirty="0"/>
                        <a:t>10.1</a:t>
                      </a:r>
                    </a:p>
                  </a:txBody>
                  <a:tcPr marL="68580" marR="68580" marT="34290" marB="34290"/>
                </a:tc>
                <a:tc>
                  <a:txBody>
                    <a:bodyPr/>
                    <a:lstStyle/>
                    <a:p>
                      <a:pPr algn="ctr"/>
                      <a:r>
                        <a:rPr lang="en-US" sz="2800" dirty="0"/>
                        <a:t>8.4</a:t>
                      </a:r>
                    </a:p>
                  </a:txBody>
                  <a:tcPr marL="68580" marR="68580" marT="34290" marB="34290"/>
                </a:tc>
                <a:extLst>
                  <a:ext uri="{0D108BD9-81ED-4DB2-BD59-A6C34878D82A}">
                    <a16:rowId xmlns:a16="http://schemas.microsoft.com/office/drawing/2014/main" val="926214947"/>
                  </a:ext>
                </a:extLst>
              </a:tr>
              <a:tr h="534827">
                <a:tc>
                  <a:txBody>
                    <a:bodyPr/>
                    <a:lstStyle/>
                    <a:p>
                      <a:pPr algn="ctr"/>
                      <a:r>
                        <a:rPr lang="en-US" sz="2800" dirty="0"/>
                        <a:t>Joint pain</a:t>
                      </a:r>
                    </a:p>
                  </a:txBody>
                  <a:tcPr marL="68580" marR="68580" marT="34290" marB="34290"/>
                </a:tc>
                <a:tc>
                  <a:txBody>
                    <a:bodyPr/>
                    <a:lstStyle/>
                    <a:p>
                      <a:pPr algn="ctr"/>
                      <a:r>
                        <a:rPr lang="en-US" sz="2800" dirty="0"/>
                        <a:t>7.5</a:t>
                      </a:r>
                    </a:p>
                  </a:txBody>
                  <a:tcPr marL="68580" marR="68580" marT="34290" marB="34290"/>
                </a:tc>
                <a:tc>
                  <a:txBody>
                    <a:bodyPr/>
                    <a:lstStyle/>
                    <a:p>
                      <a:pPr algn="ctr"/>
                      <a:r>
                        <a:rPr lang="en-US" sz="2800" dirty="0"/>
                        <a:t>6.9</a:t>
                      </a:r>
                    </a:p>
                  </a:txBody>
                  <a:tcPr marL="68580" marR="68580" marT="34290" marB="34290"/>
                </a:tc>
                <a:extLst>
                  <a:ext uri="{0D108BD9-81ED-4DB2-BD59-A6C34878D82A}">
                    <a16:rowId xmlns:a16="http://schemas.microsoft.com/office/drawing/2014/main" val="2783433098"/>
                  </a:ext>
                </a:extLst>
              </a:tr>
              <a:tr h="534827">
                <a:tc>
                  <a:txBody>
                    <a:bodyPr/>
                    <a:lstStyle/>
                    <a:p>
                      <a:pPr algn="ctr"/>
                      <a:r>
                        <a:rPr lang="en-US" sz="2800" dirty="0"/>
                        <a:t>GI </a:t>
                      </a:r>
                    </a:p>
                  </a:txBody>
                  <a:tcPr marL="68580" marR="68580" marT="34290" marB="34290"/>
                </a:tc>
                <a:tc>
                  <a:txBody>
                    <a:bodyPr/>
                    <a:lstStyle/>
                    <a:p>
                      <a:pPr algn="ctr"/>
                      <a:r>
                        <a:rPr lang="en-US" sz="2800" dirty="0"/>
                        <a:t>3.4-5.9</a:t>
                      </a:r>
                    </a:p>
                  </a:txBody>
                  <a:tcPr marL="68580" marR="68580" marT="34290" marB="34290"/>
                </a:tc>
                <a:tc>
                  <a:txBody>
                    <a:bodyPr/>
                    <a:lstStyle/>
                    <a:p>
                      <a:pPr algn="ctr"/>
                      <a:r>
                        <a:rPr lang="en-US" sz="2800" dirty="0"/>
                        <a:t>3.7-5.2</a:t>
                      </a:r>
                    </a:p>
                  </a:txBody>
                  <a:tcPr marL="68580" marR="68580" marT="34290" marB="34290"/>
                </a:tc>
                <a:extLst>
                  <a:ext uri="{0D108BD9-81ED-4DB2-BD59-A6C34878D82A}">
                    <a16:rowId xmlns:a16="http://schemas.microsoft.com/office/drawing/2014/main" val="3006224628"/>
                  </a:ext>
                </a:extLst>
              </a:tr>
            </a:tbl>
          </a:graphicData>
        </a:graphic>
      </p:graphicFrame>
    </p:spTree>
    <p:extLst>
      <p:ext uri="{BB962C8B-B14F-4D97-AF65-F5344CB8AC3E}">
        <p14:creationId xmlns:p14="http://schemas.microsoft.com/office/powerpoint/2010/main" val="192596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198969-A9E9-84BE-DFB9-37E1CA667858}"/>
              </a:ext>
            </a:extLst>
          </p:cNvPr>
          <p:cNvSpPr txBox="1"/>
          <p:nvPr/>
        </p:nvSpPr>
        <p:spPr>
          <a:xfrm>
            <a:off x="1105990" y="9658151"/>
            <a:ext cx="11751042" cy="276999"/>
          </a:xfrm>
          <a:prstGeom prst="rect">
            <a:avLst/>
          </a:prstGeom>
          <a:noFill/>
        </p:spPr>
        <p:txBody>
          <a:bodyPr wrap="square">
            <a:spAutoFit/>
          </a:bodyPr>
          <a:lstStyle/>
          <a:p>
            <a:r>
              <a:rPr lang="en-US" sz="1200" dirty="0">
                <a:solidFill>
                  <a:schemeClr val="bg1"/>
                </a:solidFill>
                <a:latin typeface="Helvetica" pitchFamily="2" charset="0"/>
                <a:cs typeface="Calibri" panose="020F0502020204030204" pitchFamily="34" charset="0"/>
              </a:rPr>
              <a:t>FDA Vaccines and Related Biological Products Advisory Committee Meeting February 28, 2023 </a:t>
            </a:r>
          </a:p>
        </p:txBody>
      </p:sp>
      <p:pic>
        <p:nvPicPr>
          <p:cNvPr id="18" name="Graphic 17" descr="Group">
            <a:extLst>
              <a:ext uri="{FF2B5EF4-FFF2-40B4-BE49-F238E27FC236}">
                <a16:creationId xmlns:a16="http://schemas.microsoft.com/office/drawing/2014/main" id="{83B6620E-9B1A-61EC-9A95-962C8D6026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8250" y="5892023"/>
            <a:ext cx="1728194" cy="1728194"/>
          </a:xfrm>
          <a:prstGeom prst="rect">
            <a:avLst/>
          </a:prstGeom>
        </p:spPr>
      </p:pic>
      <p:graphicFrame>
        <p:nvGraphicFramePr>
          <p:cNvPr id="3" name="Table 2">
            <a:extLst>
              <a:ext uri="{FF2B5EF4-FFF2-40B4-BE49-F238E27FC236}">
                <a16:creationId xmlns:a16="http://schemas.microsoft.com/office/drawing/2014/main" id="{213A49CB-8383-21DE-2BEB-F09CA939DC53}"/>
              </a:ext>
            </a:extLst>
          </p:cNvPr>
          <p:cNvGraphicFramePr>
            <a:graphicFrameLocks noGrp="1"/>
          </p:cNvGraphicFramePr>
          <p:nvPr>
            <p:extLst>
              <p:ext uri="{D42A27DB-BD31-4B8C-83A1-F6EECF244321}">
                <p14:modId xmlns:p14="http://schemas.microsoft.com/office/powerpoint/2010/main" val="4093231776"/>
              </p:ext>
            </p:extLst>
          </p:nvPr>
        </p:nvGraphicFramePr>
        <p:xfrm>
          <a:off x="835292" y="1333184"/>
          <a:ext cx="16014600" cy="914400"/>
        </p:xfrm>
        <a:graphic>
          <a:graphicData uri="http://schemas.openxmlformats.org/drawingml/2006/table">
            <a:tbl>
              <a:tblPr/>
              <a:tblGrid>
                <a:gridCol w="16014600">
                  <a:extLst>
                    <a:ext uri="{9D8B030D-6E8A-4147-A177-3AD203B41FA5}">
                      <a16:colId xmlns:a16="http://schemas.microsoft.com/office/drawing/2014/main" val="1197504026"/>
                    </a:ext>
                  </a:extLst>
                </a:gridCol>
              </a:tblGrid>
              <a:tr h="914400">
                <a:tc>
                  <a:txBody>
                    <a:bodyPr/>
                    <a:lstStyle/>
                    <a:p>
                      <a:r>
                        <a:rPr lang="en-US" sz="3000" b="1" dirty="0">
                          <a:solidFill>
                            <a:schemeClr val="accent1"/>
                          </a:solidFill>
                          <a:effectLst/>
                          <a:latin typeface="+mn-lt"/>
                        </a:rPr>
                        <a:t>Lower respiratory tract infection (LRTI) defined as:</a:t>
                      </a:r>
                    </a:p>
                    <a:p>
                      <a:r>
                        <a:rPr lang="en-US" sz="3000" b="1" dirty="0">
                          <a:solidFill>
                            <a:schemeClr val="accent1"/>
                          </a:solidFill>
                          <a:effectLst/>
                          <a:latin typeface="+mn-lt"/>
                        </a:rPr>
                        <a:t>New or increased cough, wheezing, sputum, dyspnea, tachypnea </a:t>
                      </a:r>
                    </a:p>
                  </a:txBody>
                  <a:tcPr marL="71438" marR="71438" marT="0" marB="0">
                    <a:lnL>
                      <a:noFill/>
                    </a:lnL>
                    <a:lnR>
                      <a:noFill/>
                    </a:lnR>
                    <a:lnT>
                      <a:noFill/>
                    </a:lnT>
                    <a:lnB>
                      <a:noFill/>
                    </a:lnB>
                  </a:tcPr>
                </a:tc>
                <a:extLst>
                  <a:ext uri="{0D108BD9-81ED-4DB2-BD59-A6C34878D82A}">
                    <a16:rowId xmlns:a16="http://schemas.microsoft.com/office/drawing/2014/main" val="1309951489"/>
                  </a:ext>
                </a:extLst>
              </a:tr>
            </a:tbl>
          </a:graphicData>
        </a:graphic>
      </p:graphicFrame>
      <p:pic>
        <p:nvPicPr>
          <p:cNvPr id="10" name="Picture 9">
            <a:extLst>
              <a:ext uri="{FF2B5EF4-FFF2-40B4-BE49-F238E27FC236}">
                <a16:creationId xmlns:a16="http://schemas.microsoft.com/office/drawing/2014/main" id="{23D4E619-0931-CC4D-D89C-DD484D5A6B7B}"/>
              </a:ext>
            </a:extLst>
          </p:cNvPr>
          <p:cNvPicPr>
            <a:picLocks noChangeAspect="1"/>
          </p:cNvPicPr>
          <p:nvPr/>
        </p:nvPicPr>
        <p:blipFill>
          <a:blip r:embed="rId5"/>
          <a:stretch>
            <a:fillRect/>
          </a:stretch>
        </p:blipFill>
        <p:spPr>
          <a:xfrm>
            <a:off x="2662629" y="2624207"/>
            <a:ext cx="12647672" cy="2848574"/>
          </a:xfrm>
          <a:prstGeom prst="rect">
            <a:avLst/>
          </a:prstGeom>
          <a:ln>
            <a:solidFill>
              <a:srgbClr val="C00000"/>
            </a:solidFill>
          </a:ln>
        </p:spPr>
      </p:pic>
      <p:pic>
        <p:nvPicPr>
          <p:cNvPr id="12" name="Picture 11">
            <a:extLst>
              <a:ext uri="{FF2B5EF4-FFF2-40B4-BE49-F238E27FC236}">
                <a16:creationId xmlns:a16="http://schemas.microsoft.com/office/drawing/2014/main" id="{E200DA9F-3AA6-608E-9094-89F8ECFD9233}"/>
              </a:ext>
            </a:extLst>
          </p:cNvPr>
          <p:cNvPicPr>
            <a:picLocks noChangeAspect="1"/>
          </p:cNvPicPr>
          <p:nvPr/>
        </p:nvPicPr>
        <p:blipFill rotWithShape="1">
          <a:blip r:embed="rId6"/>
          <a:srcRect l="2525" r="4734"/>
          <a:stretch/>
        </p:blipFill>
        <p:spPr>
          <a:xfrm>
            <a:off x="1883079" y="7358455"/>
            <a:ext cx="13427222" cy="1190220"/>
          </a:xfrm>
          <a:prstGeom prst="rect">
            <a:avLst/>
          </a:prstGeom>
          <a:ln>
            <a:solidFill>
              <a:schemeClr val="tx1"/>
            </a:solidFill>
          </a:ln>
        </p:spPr>
      </p:pic>
      <p:pic>
        <p:nvPicPr>
          <p:cNvPr id="14" name="Graphic 13" descr="Group">
            <a:extLst>
              <a:ext uri="{FF2B5EF4-FFF2-40B4-BE49-F238E27FC236}">
                <a16:creationId xmlns:a16="http://schemas.microsoft.com/office/drawing/2014/main" id="{864CDFEF-9933-1AAA-7403-EC988DE88A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40805" y="5884033"/>
            <a:ext cx="1728194" cy="1728194"/>
          </a:xfrm>
          <a:prstGeom prst="rect">
            <a:avLst/>
          </a:prstGeom>
        </p:spPr>
      </p:pic>
      <p:sp>
        <p:nvSpPr>
          <p:cNvPr id="15" name="TextBox 14">
            <a:extLst>
              <a:ext uri="{FF2B5EF4-FFF2-40B4-BE49-F238E27FC236}">
                <a16:creationId xmlns:a16="http://schemas.microsoft.com/office/drawing/2014/main" id="{514C3533-F495-D598-0CF4-5729A81AA4C5}"/>
              </a:ext>
            </a:extLst>
          </p:cNvPr>
          <p:cNvSpPr txBox="1"/>
          <p:nvPr/>
        </p:nvSpPr>
        <p:spPr>
          <a:xfrm>
            <a:off x="11920721" y="6432954"/>
            <a:ext cx="3635482" cy="646331"/>
          </a:xfrm>
          <a:prstGeom prst="rect">
            <a:avLst/>
          </a:prstGeom>
          <a:noFill/>
        </p:spPr>
        <p:txBody>
          <a:bodyPr wrap="none" rtlCol="0">
            <a:spAutoFit/>
          </a:bodyPr>
          <a:lstStyle/>
          <a:p>
            <a:r>
              <a:rPr lang="en-US" sz="3600" b="1" dirty="0">
                <a:solidFill>
                  <a:srgbClr val="FFFFFF"/>
                </a:solidFill>
              </a:rPr>
              <a:t>Vaccine Efficacy %</a:t>
            </a:r>
          </a:p>
        </p:txBody>
      </p:sp>
      <p:sp>
        <p:nvSpPr>
          <p:cNvPr id="17" name="TextBox 16">
            <a:extLst>
              <a:ext uri="{FF2B5EF4-FFF2-40B4-BE49-F238E27FC236}">
                <a16:creationId xmlns:a16="http://schemas.microsoft.com/office/drawing/2014/main" id="{901D0AD8-0467-004A-DC2C-07E2A002EDBA}"/>
              </a:ext>
            </a:extLst>
          </p:cNvPr>
          <p:cNvSpPr txBox="1"/>
          <p:nvPr/>
        </p:nvSpPr>
        <p:spPr>
          <a:xfrm>
            <a:off x="2128981" y="5913959"/>
            <a:ext cx="5113646" cy="646331"/>
          </a:xfrm>
          <a:prstGeom prst="rect">
            <a:avLst/>
          </a:prstGeom>
          <a:noFill/>
        </p:spPr>
        <p:txBody>
          <a:bodyPr wrap="square">
            <a:spAutoFit/>
          </a:bodyPr>
          <a:lstStyle/>
          <a:p>
            <a:r>
              <a:rPr lang="en-US" sz="3600" b="1" dirty="0">
                <a:solidFill>
                  <a:schemeClr val="accent1"/>
                </a:solidFill>
                <a:latin typeface="Helvetica" pitchFamily="2" charset="0"/>
              </a:rPr>
              <a:t>&gt; 2 LRTI symptoms</a:t>
            </a:r>
            <a:endParaRPr lang="en-US" sz="3600" dirty="0">
              <a:solidFill>
                <a:schemeClr val="accent1"/>
              </a:solidFill>
            </a:endParaRPr>
          </a:p>
        </p:txBody>
      </p:sp>
      <p:sp>
        <p:nvSpPr>
          <p:cNvPr id="5" name="Title 4">
            <a:extLst>
              <a:ext uri="{FF2B5EF4-FFF2-40B4-BE49-F238E27FC236}">
                <a16:creationId xmlns:a16="http://schemas.microsoft.com/office/drawing/2014/main" id="{32818278-1050-5BDF-E703-74927FCBE209}"/>
              </a:ext>
            </a:extLst>
          </p:cNvPr>
          <p:cNvSpPr>
            <a:spLocks noGrp="1"/>
          </p:cNvSpPr>
          <p:nvPr>
            <p:ph type="title"/>
          </p:nvPr>
        </p:nvSpPr>
        <p:spPr/>
        <p:txBody>
          <a:bodyPr/>
          <a:lstStyle/>
          <a:p>
            <a:r>
              <a:rPr lang="en-US" sz="4800" dirty="0">
                <a:solidFill>
                  <a:srgbClr val="23E8FD"/>
                </a:solidFill>
                <a:cs typeface="Calibri" panose="020F0502020204030204" pitchFamily="34" charset="0"/>
              </a:rPr>
              <a:t>Efficacy and Safety of </a:t>
            </a:r>
            <a:r>
              <a:rPr lang="en-US" sz="4800" dirty="0" err="1">
                <a:solidFill>
                  <a:schemeClr val="accent1"/>
                </a:solidFill>
                <a:effectLst/>
                <a:latin typeface="Arial" panose="020B0604020202020204" pitchFamily="34" charset="0"/>
                <a:cs typeface="Arial" panose="020B0604020202020204" pitchFamily="34" charset="0"/>
              </a:rPr>
              <a:t>RSVpreF</a:t>
            </a:r>
            <a:r>
              <a:rPr lang="en-US" sz="4800" dirty="0">
                <a:solidFill>
                  <a:schemeClr val="accent1"/>
                </a:solidFill>
                <a:effectLst/>
                <a:latin typeface="Arial" panose="020B0604020202020204" pitchFamily="34" charset="0"/>
                <a:cs typeface="Arial" panose="020B0604020202020204" pitchFamily="34" charset="0"/>
              </a:rPr>
              <a:t> </a:t>
            </a:r>
            <a:r>
              <a:rPr lang="en-US" sz="4800" dirty="0">
                <a:solidFill>
                  <a:srgbClr val="23E8FD"/>
                </a:solidFill>
                <a:cs typeface="Calibri" panose="020F0502020204030204" pitchFamily="34" charset="0"/>
              </a:rPr>
              <a:t>in Older Adults</a:t>
            </a:r>
            <a:endParaRPr lang="en-US" sz="4800" dirty="0">
              <a:solidFill>
                <a:srgbClr val="23E8FD"/>
              </a:solidFill>
            </a:endParaRPr>
          </a:p>
        </p:txBody>
      </p:sp>
    </p:spTree>
    <p:extLst>
      <p:ext uri="{BB962C8B-B14F-4D97-AF65-F5344CB8AC3E}">
        <p14:creationId xmlns:p14="http://schemas.microsoft.com/office/powerpoint/2010/main" val="352399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198969-A9E9-84BE-DFB9-37E1CA667858}"/>
              </a:ext>
            </a:extLst>
          </p:cNvPr>
          <p:cNvSpPr txBox="1"/>
          <p:nvPr/>
        </p:nvSpPr>
        <p:spPr>
          <a:xfrm>
            <a:off x="1105990" y="9799605"/>
            <a:ext cx="4511039" cy="276999"/>
          </a:xfrm>
          <a:prstGeom prst="rect">
            <a:avLst/>
          </a:prstGeom>
          <a:noFill/>
        </p:spPr>
        <p:txBody>
          <a:bodyPr wrap="square">
            <a:spAutoFit/>
          </a:bodyPr>
          <a:lstStyle/>
          <a:p>
            <a:r>
              <a:rPr lang="en-US" sz="1200" dirty="0" err="1">
                <a:solidFill>
                  <a:schemeClr val="bg1"/>
                </a:solidFill>
                <a:latin typeface="Helvetica" pitchFamily="2" charset="0"/>
                <a:cs typeface="Calibri" panose="020F0502020204030204" pitchFamily="34" charset="0"/>
              </a:rPr>
              <a:t>Kampmann</a:t>
            </a:r>
            <a:r>
              <a:rPr lang="en-US" sz="1200" dirty="0">
                <a:solidFill>
                  <a:schemeClr val="bg1"/>
                </a:solidFill>
                <a:latin typeface="Helvetica" pitchFamily="2" charset="0"/>
                <a:cs typeface="Calibri" panose="020F0502020204030204" pitchFamily="34" charset="0"/>
              </a:rPr>
              <a:t> B, et al. NEJM. 2023;388:1451-1464.</a:t>
            </a:r>
          </a:p>
        </p:txBody>
      </p:sp>
      <p:graphicFrame>
        <p:nvGraphicFramePr>
          <p:cNvPr id="3" name="Table 2">
            <a:extLst>
              <a:ext uri="{FF2B5EF4-FFF2-40B4-BE49-F238E27FC236}">
                <a16:creationId xmlns:a16="http://schemas.microsoft.com/office/drawing/2014/main" id="{213A49CB-8383-21DE-2BEB-F09CA939DC53}"/>
              </a:ext>
            </a:extLst>
          </p:cNvPr>
          <p:cNvGraphicFramePr>
            <a:graphicFrameLocks noGrp="1"/>
          </p:cNvGraphicFramePr>
          <p:nvPr>
            <p:extLst>
              <p:ext uri="{D42A27DB-BD31-4B8C-83A1-F6EECF244321}">
                <p14:modId xmlns:p14="http://schemas.microsoft.com/office/powerpoint/2010/main" val="2614405086"/>
              </p:ext>
            </p:extLst>
          </p:nvPr>
        </p:nvGraphicFramePr>
        <p:xfrm>
          <a:off x="1635928" y="1690106"/>
          <a:ext cx="13604072" cy="914400"/>
        </p:xfrm>
        <a:graphic>
          <a:graphicData uri="http://schemas.openxmlformats.org/drawingml/2006/table">
            <a:tbl>
              <a:tblPr/>
              <a:tblGrid>
                <a:gridCol w="13604072">
                  <a:extLst>
                    <a:ext uri="{9D8B030D-6E8A-4147-A177-3AD203B41FA5}">
                      <a16:colId xmlns:a16="http://schemas.microsoft.com/office/drawing/2014/main" val="1197504026"/>
                    </a:ext>
                  </a:extLst>
                </a:gridCol>
              </a:tblGrid>
              <a:tr h="914400">
                <a:tc>
                  <a:txBody>
                    <a:bodyPr/>
                    <a:lstStyle/>
                    <a:p>
                      <a:r>
                        <a:rPr lang="en-US" sz="3000" b="1" dirty="0">
                          <a:solidFill>
                            <a:schemeClr val="bg1"/>
                          </a:solidFill>
                          <a:effectLst/>
                          <a:latin typeface="+mn-lt"/>
                        </a:rPr>
                        <a:t>Primary Endpoints: Medically attended severe RSV-associated LRTD and medically attended RSV-associated LRTD in infants within 90, 120, 150, and 180 days after birth</a:t>
                      </a:r>
                    </a:p>
                  </a:txBody>
                  <a:tcPr marL="71438" marR="71438" marT="0" marB="0">
                    <a:lnL>
                      <a:noFill/>
                    </a:lnL>
                    <a:lnR>
                      <a:noFill/>
                    </a:lnR>
                    <a:lnT>
                      <a:noFill/>
                    </a:lnT>
                    <a:lnB>
                      <a:noFill/>
                    </a:lnB>
                  </a:tcPr>
                </a:tc>
                <a:extLst>
                  <a:ext uri="{0D108BD9-81ED-4DB2-BD59-A6C34878D82A}">
                    <a16:rowId xmlns:a16="http://schemas.microsoft.com/office/drawing/2014/main" val="1309951489"/>
                  </a:ext>
                </a:extLst>
              </a:tr>
            </a:tbl>
          </a:graphicData>
        </a:graphic>
      </p:graphicFrame>
      <p:sp>
        <p:nvSpPr>
          <p:cNvPr id="5" name="Title 4">
            <a:extLst>
              <a:ext uri="{FF2B5EF4-FFF2-40B4-BE49-F238E27FC236}">
                <a16:creationId xmlns:a16="http://schemas.microsoft.com/office/drawing/2014/main" id="{32818278-1050-5BDF-E703-74927FCBE209}"/>
              </a:ext>
            </a:extLst>
          </p:cNvPr>
          <p:cNvSpPr>
            <a:spLocks noGrp="1"/>
          </p:cNvSpPr>
          <p:nvPr>
            <p:ph type="title"/>
          </p:nvPr>
        </p:nvSpPr>
        <p:spPr/>
        <p:txBody>
          <a:bodyPr/>
          <a:lstStyle/>
          <a:p>
            <a:r>
              <a:rPr lang="en-US" sz="4800" dirty="0" err="1">
                <a:solidFill>
                  <a:schemeClr val="accent1"/>
                </a:solidFill>
                <a:effectLst/>
                <a:latin typeface="Arial" panose="020B0604020202020204" pitchFamily="34" charset="0"/>
                <a:cs typeface="Arial" panose="020B0604020202020204" pitchFamily="34" charset="0"/>
              </a:rPr>
              <a:t>RSVpreF</a:t>
            </a:r>
            <a:r>
              <a:rPr lang="en-US" sz="4800" dirty="0">
                <a:solidFill>
                  <a:schemeClr val="accent1"/>
                </a:solidFill>
                <a:effectLst/>
                <a:latin typeface="Arial" panose="020B0604020202020204" pitchFamily="34" charset="0"/>
                <a:cs typeface="Arial" panose="020B0604020202020204" pitchFamily="34" charset="0"/>
              </a:rPr>
              <a:t> </a:t>
            </a:r>
            <a:r>
              <a:rPr lang="en-US" sz="4800" dirty="0">
                <a:solidFill>
                  <a:srgbClr val="23E8FD"/>
                </a:solidFill>
                <a:cs typeface="Calibri" panose="020F0502020204030204" pitchFamily="34" charset="0"/>
              </a:rPr>
              <a:t>in Pregnant Women 32 to 36 Weeks of Gestation</a:t>
            </a:r>
            <a:endParaRPr lang="en-US" sz="4800" dirty="0">
              <a:solidFill>
                <a:srgbClr val="23E8FD"/>
              </a:solidFill>
            </a:endParaRPr>
          </a:p>
        </p:txBody>
      </p:sp>
      <p:pic>
        <p:nvPicPr>
          <p:cNvPr id="8" name="Picture 7" descr="A graph of a number of days after birth&#10;&#10;Description automatically generated">
            <a:extLst>
              <a:ext uri="{FF2B5EF4-FFF2-40B4-BE49-F238E27FC236}">
                <a16:creationId xmlns:a16="http://schemas.microsoft.com/office/drawing/2014/main" id="{4832F086-8AFF-0EA6-06D1-0F54ABA700B4}"/>
              </a:ext>
            </a:extLst>
          </p:cNvPr>
          <p:cNvPicPr>
            <a:picLocks noChangeAspect="1"/>
          </p:cNvPicPr>
          <p:nvPr/>
        </p:nvPicPr>
        <p:blipFill>
          <a:blip r:embed="rId3"/>
          <a:stretch>
            <a:fillRect/>
          </a:stretch>
        </p:blipFill>
        <p:spPr>
          <a:xfrm>
            <a:off x="9144000" y="3829099"/>
            <a:ext cx="6934200" cy="3975100"/>
          </a:xfrm>
          <a:prstGeom prst="rect">
            <a:avLst/>
          </a:prstGeom>
        </p:spPr>
      </p:pic>
      <p:pic>
        <p:nvPicPr>
          <p:cNvPr id="11" name="Picture 10" descr="A graph of a number of days after birth&#10;&#10;Description automatically generated">
            <a:extLst>
              <a:ext uri="{FF2B5EF4-FFF2-40B4-BE49-F238E27FC236}">
                <a16:creationId xmlns:a16="http://schemas.microsoft.com/office/drawing/2014/main" id="{FA70FF89-8FEA-AD46-8D5A-7248FA32B806}"/>
              </a:ext>
            </a:extLst>
          </p:cNvPr>
          <p:cNvPicPr>
            <a:picLocks noChangeAspect="1"/>
          </p:cNvPicPr>
          <p:nvPr/>
        </p:nvPicPr>
        <p:blipFill>
          <a:blip r:embed="rId4"/>
          <a:stretch>
            <a:fillRect/>
          </a:stretch>
        </p:blipFill>
        <p:spPr>
          <a:xfrm>
            <a:off x="1554564" y="3789894"/>
            <a:ext cx="6883400" cy="3949700"/>
          </a:xfrm>
          <a:prstGeom prst="rect">
            <a:avLst/>
          </a:prstGeom>
        </p:spPr>
      </p:pic>
      <p:sp>
        <p:nvSpPr>
          <p:cNvPr id="13" name="TextBox 12">
            <a:extLst>
              <a:ext uri="{FF2B5EF4-FFF2-40B4-BE49-F238E27FC236}">
                <a16:creationId xmlns:a16="http://schemas.microsoft.com/office/drawing/2014/main" id="{CD93E403-8DEF-AD5C-E58B-682D775DCC6C}"/>
              </a:ext>
            </a:extLst>
          </p:cNvPr>
          <p:cNvSpPr txBox="1"/>
          <p:nvPr/>
        </p:nvSpPr>
        <p:spPr>
          <a:xfrm>
            <a:off x="1810872" y="3160536"/>
            <a:ext cx="6370783" cy="477054"/>
          </a:xfrm>
          <a:prstGeom prst="rect">
            <a:avLst/>
          </a:prstGeom>
          <a:noFill/>
        </p:spPr>
        <p:txBody>
          <a:bodyPr wrap="none" rtlCol="0">
            <a:spAutoFit/>
          </a:bodyPr>
          <a:lstStyle/>
          <a:p>
            <a:r>
              <a:rPr lang="en-DE" dirty="0">
                <a:solidFill>
                  <a:schemeClr val="bg1"/>
                </a:solidFill>
              </a:rPr>
              <a:t>Medically attended severe RSV-associated LRTD</a:t>
            </a:r>
          </a:p>
        </p:txBody>
      </p:sp>
      <p:sp>
        <p:nvSpPr>
          <p:cNvPr id="16" name="TextBox 15">
            <a:extLst>
              <a:ext uri="{FF2B5EF4-FFF2-40B4-BE49-F238E27FC236}">
                <a16:creationId xmlns:a16="http://schemas.microsoft.com/office/drawing/2014/main" id="{512F4DED-C2A2-0965-D353-E062354EB9EA}"/>
              </a:ext>
            </a:extLst>
          </p:cNvPr>
          <p:cNvSpPr txBox="1"/>
          <p:nvPr/>
        </p:nvSpPr>
        <p:spPr>
          <a:xfrm>
            <a:off x="9794855" y="3275967"/>
            <a:ext cx="5445145" cy="477054"/>
          </a:xfrm>
          <a:prstGeom prst="rect">
            <a:avLst/>
          </a:prstGeom>
          <a:noFill/>
        </p:spPr>
        <p:txBody>
          <a:bodyPr wrap="none" rtlCol="0">
            <a:spAutoFit/>
          </a:bodyPr>
          <a:lstStyle/>
          <a:p>
            <a:r>
              <a:rPr lang="en-DE" dirty="0">
                <a:solidFill>
                  <a:schemeClr val="bg1"/>
                </a:solidFill>
              </a:rPr>
              <a:t>Medically attended RSV-associated LRTD</a:t>
            </a:r>
          </a:p>
        </p:txBody>
      </p:sp>
      <p:sp>
        <p:nvSpPr>
          <p:cNvPr id="19" name="TextBox 18">
            <a:extLst>
              <a:ext uri="{FF2B5EF4-FFF2-40B4-BE49-F238E27FC236}">
                <a16:creationId xmlns:a16="http://schemas.microsoft.com/office/drawing/2014/main" id="{A81458BC-73B1-4253-9405-ACADC9B07468}"/>
              </a:ext>
            </a:extLst>
          </p:cNvPr>
          <p:cNvSpPr txBox="1"/>
          <p:nvPr/>
        </p:nvSpPr>
        <p:spPr>
          <a:xfrm>
            <a:off x="1502717" y="8055544"/>
            <a:ext cx="15282566" cy="1631216"/>
          </a:xfrm>
          <a:prstGeom prst="rect">
            <a:avLst/>
          </a:prstGeom>
          <a:noFill/>
        </p:spPr>
        <p:txBody>
          <a:bodyPr wrap="square" rtlCol="0">
            <a:spAutoFit/>
          </a:bodyPr>
          <a:lstStyle/>
          <a:p>
            <a:pPr marL="342900" indent="-342900">
              <a:buFont typeface="Arial" panose="020B0604020202020204" pitchFamily="34" charset="0"/>
              <a:buChar char="•"/>
            </a:pPr>
            <a:r>
              <a:rPr lang="en-DE" dirty="0">
                <a:solidFill>
                  <a:schemeClr val="bg1"/>
                </a:solidFill>
              </a:rPr>
              <a:t>Percentages of maternal participants with any AEs reported within 1 month after injection were similar in both vaccine and placebo groups</a:t>
            </a:r>
          </a:p>
          <a:p>
            <a:pPr marL="342900" indent="-342900">
              <a:buFont typeface="Arial" panose="020B0604020202020204" pitchFamily="34" charset="0"/>
              <a:buChar char="•"/>
            </a:pPr>
            <a:r>
              <a:rPr lang="en-GB" dirty="0">
                <a:solidFill>
                  <a:schemeClr val="bg1"/>
                </a:solidFill>
              </a:rPr>
              <a:t>P</a:t>
            </a:r>
            <a:r>
              <a:rPr lang="en-GB" b="0" i="0" dirty="0">
                <a:solidFill>
                  <a:schemeClr val="bg1"/>
                </a:solidFill>
                <a:effectLst/>
              </a:rPr>
              <a:t>ercentages of infant participants with any adverse events reported within 1 month after birth were 37.1% in the vaccine group and 34.5% in the placebo group</a:t>
            </a:r>
            <a:endParaRPr lang="en-DE" dirty="0">
              <a:solidFill>
                <a:schemeClr val="bg1"/>
              </a:solidFill>
            </a:endParaRPr>
          </a:p>
        </p:txBody>
      </p:sp>
    </p:spTree>
    <p:extLst>
      <p:ext uri="{BB962C8B-B14F-4D97-AF65-F5344CB8AC3E}">
        <p14:creationId xmlns:p14="http://schemas.microsoft.com/office/powerpoint/2010/main" val="776972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0FCF-F6D3-2ACC-8A26-568FF08A7FDB}"/>
              </a:ext>
            </a:extLst>
          </p:cNvPr>
          <p:cNvSpPr>
            <a:spLocks noGrp="1"/>
          </p:cNvSpPr>
          <p:nvPr>
            <p:ph type="title"/>
          </p:nvPr>
        </p:nvSpPr>
        <p:spPr/>
        <p:txBody>
          <a:bodyPr/>
          <a:lstStyle/>
          <a:p>
            <a:pPr algn="ctr"/>
            <a:r>
              <a:rPr lang="en-US" b="1" dirty="0">
                <a:solidFill>
                  <a:srgbClr val="23E8FD"/>
                </a:solidFill>
                <a:cs typeface="Calibri" panose="020F0502020204030204" pitchFamily="34" charset="0"/>
              </a:rPr>
              <a:t>Phase 3 Trial Interim Results: mRNA 1345 in Adults ≥60 YOA</a:t>
            </a:r>
          </a:p>
        </p:txBody>
      </p:sp>
      <p:pic>
        <p:nvPicPr>
          <p:cNvPr id="5" name="Content Placeholder 4">
            <a:extLst>
              <a:ext uri="{FF2B5EF4-FFF2-40B4-BE49-F238E27FC236}">
                <a16:creationId xmlns:a16="http://schemas.microsoft.com/office/drawing/2014/main" id="{D3868161-C5B9-C225-1B0C-C75A29D8C0B8}"/>
              </a:ext>
            </a:extLst>
          </p:cNvPr>
          <p:cNvPicPr>
            <a:picLocks noGrp="1" noChangeAspect="1"/>
          </p:cNvPicPr>
          <p:nvPr>
            <p:ph idx="1"/>
          </p:nvPr>
        </p:nvPicPr>
        <p:blipFill rotWithShape="1">
          <a:blip r:embed="rId2"/>
          <a:srcRect t="10332"/>
          <a:stretch/>
        </p:blipFill>
        <p:spPr>
          <a:xfrm>
            <a:off x="576656" y="2719636"/>
            <a:ext cx="13082404" cy="2937332"/>
          </a:xfrm>
        </p:spPr>
      </p:pic>
      <p:pic>
        <p:nvPicPr>
          <p:cNvPr id="4" name="Picture 3" descr="A diagram of a medical procedure&#10;&#10;Description automatically generated">
            <a:extLst>
              <a:ext uri="{FF2B5EF4-FFF2-40B4-BE49-F238E27FC236}">
                <a16:creationId xmlns:a16="http://schemas.microsoft.com/office/drawing/2014/main" id="{850556DB-996E-2177-090D-41FD1C6CD998}"/>
              </a:ext>
            </a:extLst>
          </p:cNvPr>
          <p:cNvPicPr>
            <a:picLocks noChangeAspect="1"/>
          </p:cNvPicPr>
          <p:nvPr/>
        </p:nvPicPr>
        <p:blipFill>
          <a:blip r:embed="rId3"/>
          <a:stretch>
            <a:fillRect/>
          </a:stretch>
        </p:blipFill>
        <p:spPr>
          <a:xfrm>
            <a:off x="576656" y="3187056"/>
            <a:ext cx="7771160" cy="2926800"/>
          </a:xfrm>
          <a:prstGeom prst="rect">
            <a:avLst/>
          </a:prstGeom>
        </p:spPr>
      </p:pic>
      <p:sp>
        <p:nvSpPr>
          <p:cNvPr id="6" name="TextBox 5">
            <a:extLst>
              <a:ext uri="{FF2B5EF4-FFF2-40B4-BE49-F238E27FC236}">
                <a16:creationId xmlns:a16="http://schemas.microsoft.com/office/drawing/2014/main" id="{4865E30D-409D-8BF3-34D5-36714E84BB7D}"/>
              </a:ext>
            </a:extLst>
          </p:cNvPr>
          <p:cNvSpPr txBox="1"/>
          <p:nvPr/>
        </p:nvSpPr>
        <p:spPr>
          <a:xfrm>
            <a:off x="195943" y="9866411"/>
            <a:ext cx="11750781" cy="307777"/>
          </a:xfrm>
          <a:prstGeom prst="rect">
            <a:avLst/>
          </a:prstGeom>
          <a:noFill/>
        </p:spPr>
        <p:txBody>
          <a:bodyPr wrap="none" rtlCol="0">
            <a:spAutoFit/>
          </a:bodyPr>
          <a:lstStyle/>
          <a:p>
            <a:r>
              <a:rPr lang="en-GB" sz="1400" dirty="0">
                <a:solidFill>
                  <a:schemeClr val="bg1"/>
                </a:solidFill>
              </a:rPr>
              <a:t>https://classic.clinicaltrials.gov/ct2/show/NCT05127434. https://s29.q4cdn.com/435878511/files/</a:t>
            </a:r>
            <a:r>
              <a:rPr lang="en-GB" sz="1400" dirty="0" err="1">
                <a:solidFill>
                  <a:schemeClr val="bg1"/>
                </a:solidFill>
              </a:rPr>
              <a:t>doc_downloads</a:t>
            </a:r>
            <a:r>
              <a:rPr lang="en-GB" sz="1400" dirty="0">
                <a:solidFill>
                  <a:schemeClr val="bg1"/>
                </a:solidFill>
              </a:rPr>
              <a:t>/</a:t>
            </a:r>
            <a:r>
              <a:rPr lang="en-GB" sz="1400" dirty="0" err="1">
                <a:solidFill>
                  <a:schemeClr val="bg1"/>
                </a:solidFill>
              </a:rPr>
              <a:t>program_detail</a:t>
            </a:r>
            <a:r>
              <a:rPr lang="en-GB" sz="1400" dirty="0">
                <a:solidFill>
                  <a:schemeClr val="bg1"/>
                </a:solidFill>
              </a:rPr>
              <a:t>/2023/09/RSV-09-13-23.pdf </a:t>
            </a:r>
            <a:endParaRPr lang="en-DE" sz="1400" dirty="0">
              <a:solidFill>
                <a:schemeClr val="bg1"/>
              </a:solidFill>
            </a:endParaRPr>
          </a:p>
        </p:txBody>
      </p:sp>
      <p:sp>
        <p:nvSpPr>
          <p:cNvPr id="7" name="TextBox 6">
            <a:extLst>
              <a:ext uri="{FF2B5EF4-FFF2-40B4-BE49-F238E27FC236}">
                <a16:creationId xmlns:a16="http://schemas.microsoft.com/office/drawing/2014/main" id="{ED439332-A0B4-858F-6C88-BE81863F86B0}"/>
              </a:ext>
            </a:extLst>
          </p:cNvPr>
          <p:cNvSpPr txBox="1"/>
          <p:nvPr/>
        </p:nvSpPr>
        <p:spPr>
          <a:xfrm>
            <a:off x="959115" y="1349953"/>
            <a:ext cx="16369770" cy="1569660"/>
          </a:xfrm>
          <a:prstGeom prst="rect">
            <a:avLst/>
          </a:prstGeom>
          <a:noFill/>
        </p:spPr>
        <p:txBody>
          <a:bodyPr wrap="square" rtlCol="0">
            <a:spAutoFit/>
          </a:bodyPr>
          <a:lstStyle/>
          <a:p>
            <a:pPr algn="ctr"/>
            <a:r>
              <a:rPr lang="en-US" sz="3200" b="1" dirty="0">
                <a:solidFill>
                  <a:schemeClr val="bg1"/>
                </a:solidFill>
              </a:rPr>
              <a:t>Primary efficacy endpoints: RSV-LRTD defined as either two or more or three or more symptoms of disease. </a:t>
            </a:r>
          </a:p>
          <a:p>
            <a:pPr algn="ctr"/>
            <a:endParaRPr lang="en-DE" sz="3200" b="1" dirty="0">
              <a:solidFill>
                <a:schemeClr val="bg1"/>
              </a:solidFill>
            </a:endParaRPr>
          </a:p>
        </p:txBody>
      </p:sp>
      <p:sp>
        <p:nvSpPr>
          <p:cNvPr id="8" name="TextBox 7">
            <a:extLst>
              <a:ext uri="{FF2B5EF4-FFF2-40B4-BE49-F238E27FC236}">
                <a16:creationId xmlns:a16="http://schemas.microsoft.com/office/drawing/2014/main" id="{49BB3DB5-EFDF-239C-31C8-1BF10EF98A98}"/>
              </a:ext>
            </a:extLst>
          </p:cNvPr>
          <p:cNvSpPr txBox="1"/>
          <p:nvPr/>
        </p:nvSpPr>
        <p:spPr>
          <a:xfrm>
            <a:off x="13454742" y="9552214"/>
            <a:ext cx="3314403" cy="307777"/>
          </a:xfrm>
          <a:prstGeom prst="rect">
            <a:avLst/>
          </a:prstGeom>
          <a:noFill/>
        </p:spPr>
        <p:txBody>
          <a:bodyPr wrap="square" rtlCol="0">
            <a:spAutoFit/>
          </a:bodyPr>
          <a:lstStyle/>
          <a:p>
            <a:r>
              <a:rPr lang="en-DE" sz="1400" dirty="0">
                <a:solidFill>
                  <a:schemeClr val="bg1"/>
                </a:solidFill>
              </a:rPr>
              <a:t>LRTD=lower respiratory tract disease</a:t>
            </a:r>
          </a:p>
        </p:txBody>
      </p:sp>
      <p:pic>
        <p:nvPicPr>
          <p:cNvPr id="12" name="Picture 11" descr="A screenshot of a computer screen&#10;&#10;Description automatically generated">
            <a:extLst>
              <a:ext uri="{FF2B5EF4-FFF2-40B4-BE49-F238E27FC236}">
                <a16:creationId xmlns:a16="http://schemas.microsoft.com/office/drawing/2014/main" id="{262974FB-4A7C-675B-CC60-58222021B0E1}"/>
              </a:ext>
            </a:extLst>
          </p:cNvPr>
          <p:cNvPicPr>
            <a:picLocks noChangeAspect="1"/>
          </p:cNvPicPr>
          <p:nvPr/>
        </p:nvPicPr>
        <p:blipFill>
          <a:blip r:embed="rId4"/>
          <a:stretch>
            <a:fillRect/>
          </a:stretch>
        </p:blipFill>
        <p:spPr>
          <a:xfrm>
            <a:off x="9641659" y="2886968"/>
            <a:ext cx="5852314" cy="3226888"/>
          </a:xfrm>
          <a:prstGeom prst="rect">
            <a:avLst/>
          </a:prstGeom>
        </p:spPr>
      </p:pic>
      <p:pic>
        <p:nvPicPr>
          <p:cNvPr id="15" name="Picture 14" descr="A screenshot of a computer screen&#10;&#10;Description automatically generated">
            <a:extLst>
              <a:ext uri="{FF2B5EF4-FFF2-40B4-BE49-F238E27FC236}">
                <a16:creationId xmlns:a16="http://schemas.microsoft.com/office/drawing/2014/main" id="{CBE71187-EC9A-81B2-152C-36ECFCAA4415}"/>
              </a:ext>
            </a:extLst>
          </p:cNvPr>
          <p:cNvPicPr>
            <a:picLocks noChangeAspect="1"/>
          </p:cNvPicPr>
          <p:nvPr/>
        </p:nvPicPr>
        <p:blipFill>
          <a:blip r:embed="rId5"/>
          <a:stretch>
            <a:fillRect/>
          </a:stretch>
        </p:blipFill>
        <p:spPr>
          <a:xfrm>
            <a:off x="9144000" y="6871520"/>
            <a:ext cx="7772400" cy="2510102"/>
          </a:xfrm>
          <a:prstGeom prst="rect">
            <a:avLst/>
          </a:prstGeom>
        </p:spPr>
      </p:pic>
      <p:sp>
        <p:nvSpPr>
          <p:cNvPr id="16" name="TextBox 15">
            <a:extLst>
              <a:ext uri="{FF2B5EF4-FFF2-40B4-BE49-F238E27FC236}">
                <a16:creationId xmlns:a16="http://schemas.microsoft.com/office/drawing/2014/main" id="{4B811C36-696A-54DF-B5FC-C98EED234F37}"/>
              </a:ext>
            </a:extLst>
          </p:cNvPr>
          <p:cNvSpPr txBox="1"/>
          <p:nvPr/>
        </p:nvSpPr>
        <p:spPr>
          <a:xfrm>
            <a:off x="9549760" y="6201449"/>
            <a:ext cx="6960880" cy="584775"/>
          </a:xfrm>
          <a:prstGeom prst="rect">
            <a:avLst/>
          </a:prstGeom>
          <a:noFill/>
        </p:spPr>
        <p:txBody>
          <a:bodyPr wrap="none" rtlCol="0">
            <a:spAutoFit/>
          </a:bodyPr>
          <a:lstStyle/>
          <a:p>
            <a:r>
              <a:rPr lang="en-GB" sz="3200" dirty="0">
                <a:solidFill>
                  <a:schemeClr val="bg1"/>
                </a:solidFill>
              </a:rPr>
              <a:t>Efficacy of mRNA-1345 Against RSV LRTD</a:t>
            </a:r>
            <a:endParaRPr lang="en-DE" sz="3200" dirty="0">
              <a:solidFill>
                <a:schemeClr val="bg1"/>
              </a:solidFill>
            </a:endParaRPr>
          </a:p>
        </p:txBody>
      </p:sp>
      <p:sp>
        <p:nvSpPr>
          <p:cNvPr id="17" name="TextBox 16">
            <a:extLst>
              <a:ext uri="{FF2B5EF4-FFF2-40B4-BE49-F238E27FC236}">
                <a16:creationId xmlns:a16="http://schemas.microsoft.com/office/drawing/2014/main" id="{5E0A2B70-D4D2-6BFB-3A77-5CCA7564C50E}"/>
              </a:ext>
            </a:extLst>
          </p:cNvPr>
          <p:cNvSpPr txBox="1"/>
          <p:nvPr/>
        </p:nvSpPr>
        <p:spPr>
          <a:xfrm>
            <a:off x="576656" y="7217229"/>
            <a:ext cx="7771160"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Well-tolerated and had an acceptable safety profile; solicited adverse reactions were mostly grade 1 or grade 2 in severity </a:t>
            </a:r>
          </a:p>
          <a:p>
            <a:pPr marL="342900" indent="-342900">
              <a:buFont typeface="Arial" panose="020B0604020202020204" pitchFamily="34" charset="0"/>
              <a:buChar char="•"/>
            </a:pPr>
            <a:r>
              <a:rPr lang="en-GB" sz="2400" dirty="0">
                <a:solidFill>
                  <a:schemeClr val="bg1"/>
                </a:solidFill>
              </a:rPr>
              <a:t>Phase 3 trial ongoing</a:t>
            </a:r>
            <a:endParaRPr lang="en-DE" sz="2400" dirty="0">
              <a:solidFill>
                <a:schemeClr val="bg1"/>
              </a:solidFill>
            </a:endParaRPr>
          </a:p>
        </p:txBody>
      </p:sp>
    </p:spTree>
    <p:extLst>
      <p:ext uri="{BB962C8B-B14F-4D97-AF65-F5344CB8AC3E}">
        <p14:creationId xmlns:p14="http://schemas.microsoft.com/office/powerpoint/2010/main" val="3248158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F8A82A5-3ABF-2135-69DA-C859136A7BB6}"/>
              </a:ext>
            </a:extLst>
          </p:cNvPr>
          <p:cNvGrpSpPr/>
          <p:nvPr/>
        </p:nvGrpSpPr>
        <p:grpSpPr>
          <a:xfrm>
            <a:off x="911881" y="1910163"/>
            <a:ext cx="5196674" cy="3670838"/>
            <a:chOff x="215981" y="883750"/>
            <a:chExt cx="3710966" cy="2296739"/>
          </a:xfrm>
        </p:grpSpPr>
        <p:grpSp>
          <p:nvGrpSpPr>
            <p:cNvPr id="12" name="Group 11">
              <a:extLst>
                <a:ext uri="{FF2B5EF4-FFF2-40B4-BE49-F238E27FC236}">
                  <a16:creationId xmlns:a16="http://schemas.microsoft.com/office/drawing/2014/main" id="{2203129F-9198-E0B5-0A9C-19F026A42639}"/>
                </a:ext>
              </a:extLst>
            </p:cNvPr>
            <p:cNvGrpSpPr/>
            <p:nvPr/>
          </p:nvGrpSpPr>
          <p:grpSpPr>
            <a:xfrm>
              <a:off x="215981" y="883750"/>
              <a:ext cx="1933732" cy="1470089"/>
              <a:chOff x="421468" y="2226950"/>
              <a:chExt cx="2555090" cy="1883072"/>
            </a:xfrm>
          </p:grpSpPr>
          <p:pic>
            <p:nvPicPr>
              <p:cNvPr id="16" name="Graphic 15" descr="Group">
                <a:extLst>
                  <a:ext uri="{FF2B5EF4-FFF2-40B4-BE49-F238E27FC236}">
                    <a16:creationId xmlns:a16="http://schemas.microsoft.com/office/drawing/2014/main" id="{10FC200A-88EE-39B2-E53B-8E39B4324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468" y="2393789"/>
                <a:ext cx="1671383" cy="1671383"/>
              </a:xfrm>
              <a:prstGeom prst="rect">
                <a:avLst/>
              </a:prstGeom>
            </p:spPr>
          </p:pic>
          <p:pic>
            <p:nvPicPr>
              <p:cNvPr id="17" name="Graphic 16" descr="Needle">
                <a:extLst>
                  <a:ext uri="{FF2B5EF4-FFF2-40B4-BE49-F238E27FC236}">
                    <a16:creationId xmlns:a16="http://schemas.microsoft.com/office/drawing/2014/main" id="{9891AB20-8859-9982-3E75-F1EFCFA144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3850" y="2226950"/>
                <a:ext cx="1032708" cy="1032708"/>
              </a:xfrm>
              <a:prstGeom prst="rect">
                <a:avLst/>
              </a:prstGeom>
            </p:spPr>
          </p:pic>
          <p:pic>
            <p:nvPicPr>
              <p:cNvPr id="18" name="Graphic 17" descr="Needle">
                <a:extLst>
                  <a:ext uri="{FF2B5EF4-FFF2-40B4-BE49-F238E27FC236}">
                    <a16:creationId xmlns:a16="http://schemas.microsoft.com/office/drawing/2014/main" id="{5AE8483D-BB2D-4B9E-66D4-801E1D8CB4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3076" y="3077314"/>
                <a:ext cx="1032708" cy="1032708"/>
              </a:xfrm>
              <a:prstGeom prst="rect">
                <a:avLst/>
              </a:prstGeom>
            </p:spPr>
          </p:pic>
        </p:grpSp>
        <p:pic>
          <p:nvPicPr>
            <p:cNvPr id="13" name="Graphic 12" descr="Group">
              <a:extLst>
                <a:ext uri="{FF2B5EF4-FFF2-40B4-BE49-F238E27FC236}">
                  <a16:creationId xmlns:a16="http://schemas.microsoft.com/office/drawing/2014/main" id="{0AB2AB79-4AF2-E9DD-BE2D-225143BEB1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63314" y="1114602"/>
              <a:ext cx="1263633" cy="1263633"/>
            </a:xfrm>
            <a:prstGeom prst="rect">
              <a:avLst/>
            </a:prstGeom>
          </p:spPr>
        </p:pic>
        <p:pic>
          <p:nvPicPr>
            <p:cNvPr id="14" name="Graphic 13" descr="Group">
              <a:extLst>
                <a:ext uri="{FF2B5EF4-FFF2-40B4-BE49-F238E27FC236}">
                  <a16:creationId xmlns:a16="http://schemas.microsoft.com/office/drawing/2014/main" id="{FAB0F8E5-6A6A-8D3F-D040-603D0E5DE7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8137" y="1986503"/>
              <a:ext cx="1193986" cy="1193986"/>
            </a:xfrm>
            <a:prstGeom prst="rect">
              <a:avLst/>
            </a:prstGeom>
          </p:spPr>
        </p:pic>
        <p:sp>
          <p:nvSpPr>
            <p:cNvPr id="15" name="Right Brace 14">
              <a:extLst>
                <a:ext uri="{FF2B5EF4-FFF2-40B4-BE49-F238E27FC236}">
                  <a16:creationId xmlns:a16="http://schemas.microsoft.com/office/drawing/2014/main" id="{BE0FBC00-30CD-7209-1D56-33A40825512A}"/>
                </a:ext>
              </a:extLst>
            </p:cNvPr>
            <p:cNvSpPr/>
            <p:nvPr/>
          </p:nvSpPr>
          <p:spPr>
            <a:xfrm>
              <a:off x="2149713" y="1618795"/>
              <a:ext cx="483174" cy="1231715"/>
            </a:xfrm>
            <a:prstGeom prst="rightBrace">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grpSp>
      <p:pic>
        <p:nvPicPr>
          <p:cNvPr id="19" name="Graphic 18" descr="Group">
            <a:extLst>
              <a:ext uri="{FF2B5EF4-FFF2-40B4-BE49-F238E27FC236}">
                <a16:creationId xmlns:a16="http://schemas.microsoft.com/office/drawing/2014/main" id="{6FFFB1F0-2A37-81AC-ABD5-6F5CA5EFA7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616" y="3799196"/>
            <a:ext cx="1942060" cy="1942060"/>
          </a:xfrm>
          <a:prstGeom prst="rect">
            <a:avLst/>
          </a:prstGeom>
        </p:spPr>
      </p:pic>
      <p:sp>
        <p:nvSpPr>
          <p:cNvPr id="21" name="Right Brace 20">
            <a:extLst>
              <a:ext uri="{FF2B5EF4-FFF2-40B4-BE49-F238E27FC236}">
                <a16:creationId xmlns:a16="http://schemas.microsoft.com/office/drawing/2014/main" id="{70DAAD0F-2E9F-3A69-B91C-E9B5AF926726}"/>
              </a:ext>
            </a:extLst>
          </p:cNvPr>
          <p:cNvSpPr/>
          <p:nvPr/>
        </p:nvSpPr>
        <p:spPr>
          <a:xfrm>
            <a:off x="6565804" y="2900690"/>
            <a:ext cx="1062856" cy="1908328"/>
          </a:xfrm>
          <a:prstGeom prst="rightBrace">
            <a:avLst/>
          </a:prstGeom>
          <a:ln w="412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pic>
        <p:nvPicPr>
          <p:cNvPr id="4" name="Picture 3">
            <a:extLst>
              <a:ext uri="{FF2B5EF4-FFF2-40B4-BE49-F238E27FC236}">
                <a16:creationId xmlns:a16="http://schemas.microsoft.com/office/drawing/2014/main" id="{3903F3FB-0BCF-BAC4-F957-104D2B469E4C}"/>
              </a:ext>
            </a:extLst>
          </p:cNvPr>
          <p:cNvPicPr>
            <a:picLocks noChangeAspect="1"/>
          </p:cNvPicPr>
          <p:nvPr/>
        </p:nvPicPr>
        <p:blipFill rotWithShape="1">
          <a:blip r:embed="rId10"/>
          <a:srcRect l="1324" t="4536"/>
          <a:stretch/>
        </p:blipFill>
        <p:spPr>
          <a:xfrm>
            <a:off x="316658" y="5722009"/>
            <a:ext cx="8044722" cy="3669036"/>
          </a:xfrm>
          <a:prstGeom prst="rect">
            <a:avLst/>
          </a:prstGeom>
        </p:spPr>
      </p:pic>
      <p:pic>
        <p:nvPicPr>
          <p:cNvPr id="7" name="Picture 6">
            <a:extLst>
              <a:ext uri="{FF2B5EF4-FFF2-40B4-BE49-F238E27FC236}">
                <a16:creationId xmlns:a16="http://schemas.microsoft.com/office/drawing/2014/main" id="{03C233F7-341A-7407-6D61-5FA6E8F19F7B}"/>
              </a:ext>
            </a:extLst>
          </p:cNvPr>
          <p:cNvPicPr>
            <a:picLocks noChangeAspect="1"/>
          </p:cNvPicPr>
          <p:nvPr/>
        </p:nvPicPr>
        <p:blipFill rotWithShape="1">
          <a:blip r:embed="rId11"/>
          <a:srcRect b="6582"/>
          <a:stretch/>
        </p:blipFill>
        <p:spPr>
          <a:xfrm>
            <a:off x="8136656" y="2389718"/>
            <a:ext cx="9962180" cy="3061324"/>
          </a:xfrm>
          <a:prstGeom prst="rect">
            <a:avLst/>
          </a:prstGeom>
        </p:spPr>
      </p:pic>
      <p:sp>
        <p:nvSpPr>
          <p:cNvPr id="9" name="TextBox 8">
            <a:extLst>
              <a:ext uri="{FF2B5EF4-FFF2-40B4-BE49-F238E27FC236}">
                <a16:creationId xmlns:a16="http://schemas.microsoft.com/office/drawing/2014/main" id="{D35C3AF4-ED48-95E0-F628-6732811DD26F}"/>
              </a:ext>
            </a:extLst>
          </p:cNvPr>
          <p:cNvSpPr txBox="1"/>
          <p:nvPr/>
        </p:nvSpPr>
        <p:spPr>
          <a:xfrm>
            <a:off x="457678" y="9614483"/>
            <a:ext cx="8624677" cy="405817"/>
          </a:xfrm>
          <a:prstGeom prst="rect">
            <a:avLst/>
          </a:prstGeom>
          <a:noFill/>
        </p:spPr>
        <p:txBody>
          <a:bodyPr wrap="square">
            <a:spAutoFit/>
          </a:bodyPr>
          <a:lstStyle/>
          <a:p>
            <a:pPr algn="ctr">
              <a:lnSpc>
                <a:spcPct val="97000"/>
              </a:lnSpc>
            </a:pPr>
            <a:r>
              <a:rPr lang="en-US" sz="1200" spc="-2" dirty="0">
                <a:solidFill>
                  <a:schemeClr val="bg1"/>
                </a:solidFill>
                <a:latin typeface="Helvetica" pitchFamily="2" charset="0"/>
                <a:ea typeface="Arial Unicode MS"/>
              </a:rPr>
              <a:t>Falsey AR et al. </a:t>
            </a:r>
            <a:r>
              <a:rPr lang="en-US" sz="1200" i="1" spc="-2" dirty="0">
                <a:solidFill>
                  <a:schemeClr val="bg1"/>
                </a:solidFill>
                <a:latin typeface="Helvetica" pitchFamily="2" charset="0"/>
                <a:ea typeface="Arial Unicode MS"/>
              </a:rPr>
              <a:t>N </a:t>
            </a:r>
            <a:r>
              <a:rPr lang="en-US" sz="1200" i="1" spc="-2" dirty="0" err="1">
                <a:solidFill>
                  <a:schemeClr val="bg1"/>
                </a:solidFill>
                <a:latin typeface="Helvetica" pitchFamily="2" charset="0"/>
                <a:ea typeface="Arial Unicode MS"/>
              </a:rPr>
              <a:t>Engl</a:t>
            </a:r>
            <a:r>
              <a:rPr lang="en-US" sz="1200" i="1" spc="-2" dirty="0">
                <a:solidFill>
                  <a:schemeClr val="bg1"/>
                </a:solidFill>
                <a:latin typeface="Helvetica" pitchFamily="2" charset="0"/>
                <a:ea typeface="Arial Unicode MS"/>
              </a:rPr>
              <a:t> J Med</a:t>
            </a:r>
            <a:r>
              <a:rPr lang="en-US" sz="1200" spc="-2" dirty="0">
                <a:solidFill>
                  <a:schemeClr val="bg1"/>
                </a:solidFill>
                <a:latin typeface="Helvetica" pitchFamily="2" charset="0"/>
                <a:ea typeface="Arial Unicode MS"/>
              </a:rPr>
              <a:t>. 2023;388(7):609-620</a:t>
            </a:r>
            <a:r>
              <a:rPr lang="en-US" sz="2100" spc="-2" dirty="0">
                <a:latin typeface="Helvetica" pitchFamily="2" charset="0"/>
                <a:ea typeface="Arial Unicode MS"/>
              </a:rPr>
              <a:t>.</a:t>
            </a:r>
            <a:endParaRPr lang="en-US" sz="2100" spc="-2" dirty="0">
              <a:latin typeface="Helvetica" pitchFamily="2" charset="0"/>
            </a:endParaRPr>
          </a:p>
        </p:txBody>
      </p:sp>
      <p:pic>
        <p:nvPicPr>
          <p:cNvPr id="22" name="Picture 21">
            <a:extLst>
              <a:ext uri="{FF2B5EF4-FFF2-40B4-BE49-F238E27FC236}">
                <a16:creationId xmlns:a16="http://schemas.microsoft.com/office/drawing/2014/main" id="{5615D080-6263-7863-9DA7-433222A035B2}"/>
              </a:ext>
            </a:extLst>
          </p:cNvPr>
          <p:cNvPicPr/>
          <p:nvPr/>
        </p:nvPicPr>
        <p:blipFill rotWithShape="1">
          <a:blip r:embed="rId12"/>
          <a:srcRect l="50784" t="49895" r="2116" b="7597"/>
          <a:stretch/>
        </p:blipFill>
        <p:spPr>
          <a:xfrm>
            <a:off x="10210801" y="5626630"/>
            <a:ext cx="6169078" cy="3887296"/>
          </a:xfrm>
          <a:prstGeom prst="rect">
            <a:avLst/>
          </a:prstGeom>
          <a:ln>
            <a:noFill/>
          </a:ln>
        </p:spPr>
      </p:pic>
      <p:sp>
        <p:nvSpPr>
          <p:cNvPr id="5" name="Title 4">
            <a:extLst>
              <a:ext uri="{FF2B5EF4-FFF2-40B4-BE49-F238E27FC236}">
                <a16:creationId xmlns:a16="http://schemas.microsoft.com/office/drawing/2014/main" id="{BB73E3F3-A787-E481-C2C6-B685088DC703}"/>
              </a:ext>
            </a:extLst>
          </p:cNvPr>
          <p:cNvSpPr>
            <a:spLocks noGrp="1"/>
          </p:cNvSpPr>
          <p:nvPr>
            <p:ph type="title"/>
          </p:nvPr>
        </p:nvSpPr>
        <p:spPr/>
        <p:txBody>
          <a:bodyPr/>
          <a:lstStyle/>
          <a:p>
            <a:r>
              <a:rPr lang="en-US" sz="4800" dirty="0">
                <a:solidFill>
                  <a:srgbClr val="23E8FD"/>
                </a:solidFill>
              </a:rPr>
              <a:t>Ad26.RSV.preF–RSV </a:t>
            </a:r>
            <a:r>
              <a:rPr lang="en-US" sz="4800" dirty="0" err="1">
                <a:solidFill>
                  <a:srgbClr val="23E8FD"/>
                </a:solidFill>
              </a:rPr>
              <a:t>preF</a:t>
            </a:r>
            <a:r>
              <a:rPr lang="en-US" sz="4800" dirty="0">
                <a:solidFill>
                  <a:srgbClr val="23E8FD"/>
                </a:solidFill>
              </a:rPr>
              <a:t> Protein Vaccine </a:t>
            </a:r>
            <a:br>
              <a:rPr lang="en-US" sz="4800" dirty="0">
                <a:solidFill>
                  <a:srgbClr val="23E8FD"/>
                </a:solidFill>
              </a:rPr>
            </a:br>
            <a:r>
              <a:rPr lang="en-US" sz="4800" dirty="0">
                <a:solidFill>
                  <a:srgbClr val="23E8FD"/>
                </a:solidFill>
              </a:rPr>
              <a:t>in Older Adults</a:t>
            </a:r>
          </a:p>
        </p:txBody>
      </p:sp>
    </p:spTree>
    <p:extLst>
      <p:ext uri="{BB962C8B-B14F-4D97-AF65-F5344CB8AC3E}">
        <p14:creationId xmlns:p14="http://schemas.microsoft.com/office/powerpoint/2010/main" val="3898222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15A2-43B2-2875-3C8E-84B9B8E05148}"/>
              </a:ext>
            </a:extLst>
          </p:cNvPr>
          <p:cNvSpPr>
            <a:spLocks noGrp="1"/>
          </p:cNvSpPr>
          <p:nvPr>
            <p:ph type="title"/>
          </p:nvPr>
        </p:nvSpPr>
        <p:spPr/>
        <p:txBody>
          <a:bodyPr/>
          <a:lstStyle/>
          <a:p>
            <a:r>
              <a:rPr lang="en-US" dirty="0">
                <a:solidFill>
                  <a:srgbClr val="23E8FD"/>
                </a:solidFill>
              </a:rPr>
              <a:t>Factors Associated with Vaccine Hesitancy</a:t>
            </a:r>
          </a:p>
        </p:txBody>
      </p:sp>
      <p:sp>
        <p:nvSpPr>
          <p:cNvPr id="3" name="Content Placeholder 2">
            <a:extLst>
              <a:ext uri="{FF2B5EF4-FFF2-40B4-BE49-F238E27FC236}">
                <a16:creationId xmlns:a16="http://schemas.microsoft.com/office/drawing/2014/main" id="{59D7A055-2D5A-9CA9-A0D9-153C08B26712}"/>
              </a:ext>
            </a:extLst>
          </p:cNvPr>
          <p:cNvSpPr>
            <a:spLocks noGrp="1"/>
          </p:cNvSpPr>
          <p:nvPr>
            <p:ph idx="1"/>
          </p:nvPr>
        </p:nvSpPr>
        <p:spPr/>
        <p:txBody>
          <a:bodyPr/>
          <a:lstStyle/>
          <a:p>
            <a:r>
              <a:rPr lang="en-US" b="0" i="0" u="none" strike="noStrike" dirty="0">
                <a:effectLst/>
                <a:latin typeface="Noto Sans" panose="020B0502040504020204" pitchFamily="34" charset="0"/>
              </a:rPr>
              <a:t>COVID-19 vaccine hesitancy has been associated with </a:t>
            </a:r>
          </a:p>
          <a:p>
            <a:pPr lvl="1"/>
            <a:r>
              <a:rPr lang="en-US" b="0" i="0" u="none" strike="noStrike" dirty="0">
                <a:effectLst/>
                <a:latin typeface="Noto Sans" panose="020B0502040504020204" pitchFamily="34" charset="0"/>
              </a:rPr>
              <a:t>younger age (</a:t>
            </a:r>
            <a:r>
              <a:rPr lang="en-US" b="0" i="0" u="none" strike="noStrike" dirty="0" err="1">
                <a:effectLst/>
                <a:latin typeface="Noto Sans" panose="020B0502040504020204" pitchFamily="34" charset="0"/>
              </a:rPr>
              <a:t>eg</a:t>
            </a:r>
            <a:r>
              <a:rPr lang="en-US" b="0" i="0" u="none" strike="noStrike" dirty="0">
                <a:effectLst/>
                <a:latin typeface="Noto Sans" panose="020B0502040504020204" pitchFamily="34" charset="0"/>
              </a:rPr>
              <a:t>, &lt;60 years old), </a:t>
            </a:r>
          </a:p>
          <a:p>
            <a:pPr lvl="1"/>
            <a:r>
              <a:rPr lang="en-US" b="0" i="0" u="none" strike="noStrike" dirty="0">
                <a:effectLst/>
                <a:latin typeface="Noto Sans" panose="020B0502040504020204" pitchFamily="34" charset="0"/>
              </a:rPr>
              <a:t>lower levels of education, </a:t>
            </a:r>
          </a:p>
          <a:p>
            <a:pPr lvl="1"/>
            <a:r>
              <a:rPr lang="en-US" b="0" i="0" u="none" strike="noStrike" dirty="0">
                <a:effectLst/>
                <a:latin typeface="Noto Sans" panose="020B0502040504020204" pitchFamily="34" charset="0"/>
              </a:rPr>
              <a:t>lower household income, </a:t>
            </a:r>
          </a:p>
          <a:p>
            <a:pPr lvl="1"/>
            <a:r>
              <a:rPr lang="en-US" b="0" i="0" u="none" strike="noStrike" dirty="0">
                <a:effectLst/>
                <a:latin typeface="Noto Sans" panose="020B0502040504020204" pitchFamily="34" charset="0"/>
              </a:rPr>
              <a:t>rural residence, and</a:t>
            </a:r>
          </a:p>
          <a:p>
            <a:pPr lvl="1"/>
            <a:r>
              <a:rPr lang="en-US" b="0" i="0" u="none" strike="noStrike" dirty="0">
                <a:effectLst/>
                <a:latin typeface="Noto Sans" panose="020B0502040504020204" pitchFamily="34" charset="0"/>
              </a:rPr>
              <a:t> lack of health insurance </a:t>
            </a:r>
          </a:p>
          <a:p>
            <a:pPr marL="571433" lvl="1" indent="0">
              <a:buNone/>
            </a:pPr>
            <a:r>
              <a:rPr lang="en-US" b="0" i="0" u="none" strike="noStrike" dirty="0">
                <a:effectLst/>
                <a:latin typeface="Noto Sans" panose="020B0502040504020204" pitchFamily="34" charset="0"/>
              </a:rPr>
              <a:t>In a CDC survey, main reasons for non-intent to receive vaccine were vaccine side effects, safety and lack of trust</a:t>
            </a:r>
            <a:endParaRPr lang="en-US" dirty="0"/>
          </a:p>
        </p:txBody>
      </p:sp>
      <p:sp>
        <p:nvSpPr>
          <p:cNvPr id="5" name="Text Placeholder 4">
            <a:extLst>
              <a:ext uri="{FF2B5EF4-FFF2-40B4-BE49-F238E27FC236}">
                <a16:creationId xmlns:a16="http://schemas.microsoft.com/office/drawing/2014/main" id="{9CCA9BE5-EB9E-891B-C7BC-07081354AA41}"/>
              </a:ext>
            </a:extLst>
          </p:cNvPr>
          <p:cNvSpPr>
            <a:spLocks noGrp="1"/>
          </p:cNvSpPr>
          <p:nvPr>
            <p:ph type="body" sz="quarter" idx="11"/>
          </p:nvPr>
        </p:nvSpPr>
        <p:spPr>
          <a:xfrm>
            <a:off x="571502" y="8801605"/>
            <a:ext cx="17170979" cy="796002"/>
          </a:xfrm>
        </p:spPr>
        <p:txBody>
          <a:bodyPr/>
          <a:lstStyle/>
          <a:p>
            <a:r>
              <a:rPr lang="en-US" dirty="0">
                <a:solidFill>
                  <a:srgbClr val="FFFFFF"/>
                </a:solidFill>
              </a:rPr>
              <a:t>Nguyen </a:t>
            </a:r>
            <a:r>
              <a:rPr lang="en-US" b="0" i="0" u="none" strike="noStrike" dirty="0">
                <a:solidFill>
                  <a:srgbClr val="FFFFFF"/>
                </a:solidFill>
                <a:effectLst/>
                <a:latin typeface="Noto Sans" panose="020B0502040504020204" pitchFamily="34" charset="0"/>
              </a:rPr>
              <a:t>MMWR </a:t>
            </a:r>
            <a:r>
              <a:rPr lang="en-US" b="0" i="0" u="none" strike="noStrike" dirty="0" err="1">
                <a:solidFill>
                  <a:srgbClr val="FFFFFF"/>
                </a:solidFill>
                <a:effectLst/>
                <a:latin typeface="Noto Sans" panose="020B0502040504020204" pitchFamily="34" charset="0"/>
              </a:rPr>
              <a:t>Morb</a:t>
            </a:r>
            <a:r>
              <a:rPr lang="en-US" b="0" i="0" u="none" strike="noStrike" dirty="0">
                <a:solidFill>
                  <a:srgbClr val="FFFFFF"/>
                </a:solidFill>
                <a:effectLst/>
                <a:latin typeface="Noto Sans" panose="020B0502040504020204" pitchFamily="34" charset="0"/>
              </a:rPr>
              <a:t> Mortal </a:t>
            </a:r>
            <a:r>
              <a:rPr lang="en-US" b="0" i="0" u="none" strike="noStrike" dirty="0" err="1">
                <a:solidFill>
                  <a:srgbClr val="FFFFFF"/>
                </a:solidFill>
                <a:effectLst/>
                <a:latin typeface="Noto Sans" panose="020B0502040504020204" pitchFamily="34" charset="0"/>
              </a:rPr>
              <a:t>Wkly</a:t>
            </a:r>
            <a:r>
              <a:rPr lang="en-US" b="0" i="0" u="none" strike="noStrike" dirty="0">
                <a:solidFill>
                  <a:srgbClr val="FFFFFF"/>
                </a:solidFill>
                <a:effectLst/>
                <a:latin typeface="Noto Sans" panose="020B0502040504020204" pitchFamily="34" charset="0"/>
              </a:rPr>
              <a:t> Rep. 2021;70(6):217. Epub 2021 Feb 12. Fischer Ann Intern Med. 2020;173(12):964. Epub 2020 Sep 4. </a:t>
            </a:r>
            <a:r>
              <a:rPr lang="en-US" b="0" i="0" u="none" strike="noStrike" dirty="0" err="1">
                <a:solidFill>
                  <a:srgbClr val="FFFFFF"/>
                </a:solidFill>
                <a:effectLst/>
                <a:latin typeface="Noto Sans" panose="020B0502040504020204" pitchFamily="34" charset="0"/>
              </a:rPr>
              <a:t>ElMohandes</a:t>
            </a:r>
            <a:r>
              <a:rPr lang="en-US" b="0" i="0" u="none" strike="noStrike" dirty="0">
                <a:solidFill>
                  <a:srgbClr val="FFFFFF"/>
                </a:solidFill>
                <a:effectLst/>
                <a:latin typeface="Noto Sans" panose="020B0502040504020204" pitchFamily="34" charset="0"/>
              </a:rPr>
              <a:t> Sci Rep. 2021;11(1):21844. Epub 2021 Nov 4.</a:t>
            </a:r>
            <a:endParaRPr lang="en-US" dirty="0">
              <a:solidFill>
                <a:srgbClr val="FFFFFF"/>
              </a:solidFill>
            </a:endParaRPr>
          </a:p>
        </p:txBody>
      </p:sp>
    </p:spTree>
    <p:extLst>
      <p:ext uri="{BB962C8B-B14F-4D97-AF65-F5344CB8AC3E}">
        <p14:creationId xmlns:p14="http://schemas.microsoft.com/office/powerpoint/2010/main" val="3077258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F34F-F3C5-9FCF-4DF1-74668E998174}"/>
              </a:ext>
            </a:extLst>
          </p:cNvPr>
          <p:cNvSpPr>
            <a:spLocks noGrp="1"/>
          </p:cNvSpPr>
          <p:nvPr>
            <p:ph type="title"/>
          </p:nvPr>
        </p:nvSpPr>
        <p:spPr/>
        <p:txBody>
          <a:bodyPr/>
          <a:lstStyle/>
          <a:p>
            <a:r>
              <a:rPr lang="en-US" dirty="0">
                <a:solidFill>
                  <a:srgbClr val="23E8FD"/>
                </a:solidFill>
              </a:rPr>
              <a:t>Vaccine Hesitancy	</a:t>
            </a:r>
          </a:p>
        </p:txBody>
      </p:sp>
      <p:sp>
        <p:nvSpPr>
          <p:cNvPr id="3" name="Content Placeholder 2">
            <a:extLst>
              <a:ext uri="{FF2B5EF4-FFF2-40B4-BE49-F238E27FC236}">
                <a16:creationId xmlns:a16="http://schemas.microsoft.com/office/drawing/2014/main" id="{E4F40BB6-210A-6EC2-BE1B-AEC40F8406C7}"/>
              </a:ext>
            </a:extLst>
          </p:cNvPr>
          <p:cNvSpPr>
            <a:spLocks noGrp="1"/>
          </p:cNvSpPr>
          <p:nvPr>
            <p:ph idx="1"/>
          </p:nvPr>
        </p:nvSpPr>
        <p:spPr/>
        <p:txBody>
          <a:bodyPr/>
          <a:lstStyle/>
          <a:p>
            <a:r>
              <a:rPr lang="en-US" b="0" i="0" u="none" strike="noStrike" dirty="0">
                <a:effectLst/>
                <a:latin typeface="Noto Sans" panose="020B0502040504020204" pitchFamily="34" charset="0"/>
              </a:rPr>
              <a:t>Lack of awareness about eligibility or availability</a:t>
            </a:r>
          </a:p>
          <a:p>
            <a:r>
              <a:rPr lang="en-US" b="0" i="0" u="none" strike="noStrike" dirty="0">
                <a:effectLst/>
                <a:latin typeface="Noto Sans" panose="020B0502040504020204" pitchFamily="34" charset="0"/>
              </a:rPr>
              <a:t>Belief that they remain protected against severe infection without it</a:t>
            </a:r>
          </a:p>
          <a:p>
            <a:r>
              <a:rPr lang="en-US" dirty="0">
                <a:latin typeface="Noto Sans" panose="020B0502040504020204" pitchFamily="34" charset="0"/>
              </a:rPr>
              <a:t>U</a:t>
            </a:r>
            <a:r>
              <a:rPr lang="en-US" b="0" i="0" u="none" strike="noStrike" dirty="0">
                <a:effectLst/>
                <a:latin typeface="Noto Sans" panose="020B0502040504020204" pitchFamily="34" charset="0"/>
              </a:rPr>
              <a:t>ncertainty about the vaccine safety and efficacy</a:t>
            </a:r>
          </a:p>
          <a:p>
            <a:endParaRPr lang="en-US" dirty="0">
              <a:latin typeface="Noto Sans" panose="020B0502040504020204" pitchFamily="34" charset="0"/>
            </a:endParaRPr>
          </a:p>
          <a:p>
            <a:r>
              <a:rPr lang="en-US" b="0" i="0" u="none" strike="noStrike" dirty="0">
                <a:effectLst/>
                <a:latin typeface="Noto Sans" panose="020B0502040504020204" pitchFamily="34" charset="0"/>
              </a:rPr>
              <a:t>Highlights the role for clinicians in educating patients on emerging vaccine data and recommendations.</a:t>
            </a:r>
            <a:endParaRPr lang="en-US" dirty="0"/>
          </a:p>
        </p:txBody>
      </p:sp>
      <p:sp>
        <p:nvSpPr>
          <p:cNvPr id="4" name="Text Placeholder 3">
            <a:extLst>
              <a:ext uri="{FF2B5EF4-FFF2-40B4-BE49-F238E27FC236}">
                <a16:creationId xmlns:a16="http://schemas.microsoft.com/office/drawing/2014/main" id="{5FADE7A2-A949-FA98-CFA5-41EB65A73330}"/>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F1440BD1-FE70-5678-FA4F-E4EF9A96279B}"/>
              </a:ext>
            </a:extLst>
          </p:cNvPr>
          <p:cNvSpPr>
            <a:spLocks noGrp="1"/>
          </p:cNvSpPr>
          <p:nvPr>
            <p:ph type="body" sz="quarter" idx="11"/>
          </p:nvPr>
        </p:nvSpPr>
        <p:spPr/>
        <p:txBody>
          <a:bodyPr/>
          <a:lstStyle/>
          <a:p>
            <a:r>
              <a:rPr lang="en-US" dirty="0"/>
              <a:t>Sinclair </a:t>
            </a:r>
            <a:r>
              <a:rPr lang="en-US" b="0" i="0" u="none" strike="noStrike" dirty="0">
                <a:effectLst/>
                <a:latin typeface="Noto Sans" panose="020B0502040504020204" pitchFamily="34" charset="0"/>
              </a:rPr>
              <a:t>MMWR </a:t>
            </a:r>
            <a:r>
              <a:rPr lang="en-US" b="0" i="0" u="none" strike="noStrike" dirty="0" err="1">
                <a:effectLst/>
                <a:latin typeface="Noto Sans" panose="020B0502040504020204" pitchFamily="34" charset="0"/>
              </a:rPr>
              <a:t>Morb</a:t>
            </a:r>
            <a:r>
              <a:rPr lang="en-US" b="0" i="0" u="none" strike="noStrike" dirty="0">
                <a:effectLst/>
                <a:latin typeface="Noto Sans" panose="020B0502040504020204" pitchFamily="34" charset="0"/>
              </a:rPr>
              <a:t> Mortal </a:t>
            </a:r>
            <a:r>
              <a:rPr lang="en-US" b="0" i="0" u="none" strike="noStrike" dirty="0" err="1">
                <a:effectLst/>
                <a:latin typeface="Noto Sans" panose="020B0502040504020204" pitchFamily="34" charset="0"/>
              </a:rPr>
              <a:t>Wkly</a:t>
            </a:r>
            <a:r>
              <a:rPr lang="en-US" b="0" i="0" u="none" strike="noStrike" dirty="0">
                <a:effectLst/>
                <a:latin typeface="Noto Sans" panose="020B0502040504020204" pitchFamily="34" charset="0"/>
              </a:rPr>
              <a:t> Rep. 2023;72(3):73. Epub 2023 Jan 20</a:t>
            </a:r>
            <a:endParaRPr lang="en-US" dirty="0"/>
          </a:p>
        </p:txBody>
      </p:sp>
    </p:spTree>
    <p:extLst>
      <p:ext uri="{BB962C8B-B14F-4D97-AF65-F5344CB8AC3E}">
        <p14:creationId xmlns:p14="http://schemas.microsoft.com/office/powerpoint/2010/main" val="887607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4BC6-AE69-D2BC-02C9-65BFCB243EB9}"/>
              </a:ext>
            </a:extLst>
          </p:cNvPr>
          <p:cNvSpPr>
            <a:spLocks noGrp="1"/>
          </p:cNvSpPr>
          <p:nvPr>
            <p:ph type="title"/>
          </p:nvPr>
        </p:nvSpPr>
        <p:spPr/>
        <p:txBody>
          <a:bodyPr/>
          <a:lstStyle/>
          <a:p>
            <a:r>
              <a:rPr lang="en-US" dirty="0">
                <a:solidFill>
                  <a:srgbClr val="23E8FD"/>
                </a:solidFill>
              </a:rPr>
              <a:t>What can providers do to help with vaccines?</a:t>
            </a:r>
          </a:p>
        </p:txBody>
      </p:sp>
      <p:sp>
        <p:nvSpPr>
          <p:cNvPr id="3" name="Content Placeholder 2">
            <a:extLst>
              <a:ext uri="{FF2B5EF4-FFF2-40B4-BE49-F238E27FC236}">
                <a16:creationId xmlns:a16="http://schemas.microsoft.com/office/drawing/2014/main" id="{35759D71-5D57-2878-C770-5B700DA44B79}"/>
              </a:ext>
            </a:extLst>
          </p:cNvPr>
          <p:cNvSpPr>
            <a:spLocks noGrp="1"/>
          </p:cNvSpPr>
          <p:nvPr>
            <p:ph idx="1"/>
          </p:nvPr>
        </p:nvSpPr>
        <p:spPr/>
        <p:txBody>
          <a:bodyPr/>
          <a:lstStyle/>
          <a:p>
            <a:r>
              <a:rPr lang="en-US" b="0" i="0" u="none" strike="noStrike" dirty="0">
                <a:effectLst/>
                <a:latin typeface="Noto Sans" panose="020B0502040504020204" pitchFamily="34" charset="0"/>
              </a:rPr>
              <a:t>Physicians can improve vaccine acceptance in individual patients by </a:t>
            </a:r>
          </a:p>
          <a:p>
            <a:pPr lvl="1"/>
            <a:r>
              <a:rPr lang="en-US" b="0" i="0" u="none" strike="noStrike" dirty="0">
                <a:effectLst/>
                <a:latin typeface="Noto Sans" panose="020B0502040504020204" pitchFamily="34" charset="0"/>
              </a:rPr>
              <a:t>identifying concerns, </a:t>
            </a:r>
            <a:endParaRPr lang="en-US" dirty="0">
              <a:latin typeface="Noto Sans" panose="020B0502040504020204" pitchFamily="34" charset="0"/>
            </a:endParaRPr>
          </a:p>
          <a:p>
            <a:pPr lvl="1"/>
            <a:r>
              <a:rPr lang="en-US" b="0" i="0" u="none" strike="noStrike" dirty="0">
                <a:effectLst/>
                <a:latin typeface="Noto Sans" panose="020B0502040504020204" pitchFamily="34" charset="0"/>
              </a:rPr>
              <a:t>making direct recommendations for vaccination, </a:t>
            </a:r>
          </a:p>
          <a:p>
            <a:pPr lvl="1"/>
            <a:r>
              <a:rPr lang="en-US" b="0" i="0" u="none" strike="noStrike" dirty="0">
                <a:effectLst/>
                <a:latin typeface="Noto Sans" panose="020B0502040504020204" pitchFamily="34" charset="0"/>
              </a:rPr>
              <a:t>educating patients on vaccine risks and benefits, and </a:t>
            </a:r>
          </a:p>
          <a:p>
            <a:pPr lvl="1"/>
            <a:r>
              <a:rPr lang="en-US" b="0" i="0" u="none" strike="noStrike" dirty="0">
                <a:effectLst/>
                <a:latin typeface="Noto Sans" panose="020B0502040504020204" pitchFamily="34" charset="0"/>
              </a:rPr>
              <a:t>dispelling misconceptions about the disease and the vaccine.</a:t>
            </a:r>
            <a:endParaRPr lang="en-US" dirty="0"/>
          </a:p>
        </p:txBody>
      </p:sp>
    </p:spTree>
    <p:extLst>
      <p:ext uri="{BB962C8B-B14F-4D97-AF65-F5344CB8AC3E}">
        <p14:creationId xmlns:p14="http://schemas.microsoft.com/office/powerpoint/2010/main" val="269410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9539-A95F-9342-B2E2-1532D03D333B}"/>
              </a:ext>
            </a:extLst>
          </p:cNvPr>
          <p:cNvSpPr>
            <a:spLocks noGrp="1"/>
          </p:cNvSpPr>
          <p:nvPr>
            <p:ph type="title"/>
          </p:nvPr>
        </p:nvSpPr>
        <p:spPr>
          <a:xfrm>
            <a:off x="0" y="634702"/>
            <a:ext cx="18288000" cy="1708448"/>
          </a:xfrm>
        </p:spPr>
        <p:txBody>
          <a:bodyPr/>
          <a:lstStyle/>
          <a:p>
            <a:r>
              <a:rPr lang="en-US" dirty="0">
                <a:solidFill>
                  <a:schemeClr val="accent2"/>
                </a:solidFill>
              </a:rPr>
              <a:t>RSV Basics</a:t>
            </a:r>
          </a:p>
        </p:txBody>
      </p:sp>
      <p:sp>
        <p:nvSpPr>
          <p:cNvPr id="3" name="Content Placeholder 2">
            <a:extLst>
              <a:ext uri="{FF2B5EF4-FFF2-40B4-BE49-F238E27FC236}">
                <a16:creationId xmlns:a16="http://schemas.microsoft.com/office/drawing/2014/main" id="{66E7366E-8586-F54D-B8A4-B95C8E31831C}"/>
              </a:ext>
            </a:extLst>
          </p:cNvPr>
          <p:cNvSpPr>
            <a:spLocks noGrp="1"/>
          </p:cNvSpPr>
          <p:nvPr>
            <p:ph idx="1"/>
          </p:nvPr>
        </p:nvSpPr>
        <p:spPr>
          <a:xfrm>
            <a:off x="680261" y="2505551"/>
            <a:ext cx="6838950" cy="3050004"/>
          </a:xfrm>
        </p:spPr>
        <p:txBody>
          <a:bodyPr>
            <a:normAutofit fontScale="92500" lnSpcReduction="20000"/>
          </a:bodyPr>
          <a:lstStyle/>
          <a:p>
            <a:r>
              <a:rPr lang="en-US" sz="3600" dirty="0">
                <a:solidFill>
                  <a:schemeClr val="bg1"/>
                </a:solidFill>
              </a:rPr>
              <a:t>Two subtypes: A and B</a:t>
            </a:r>
          </a:p>
          <a:p>
            <a:r>
              <a:rPr lang="en-US" sz="3600" dirty="0">
                <a:solidFill>
                  <a:schemeClr val="bg1"/>
                </a:solidFill>
              </a:rPr>
              <a:t>Spread is via large droplets</a:t>
            </a:r>
          </a:p>
          <a:p>
            <a:pPr lvl="1"/>
            <a:r>
              <a:rPr lang="en-US" sz="3200" dirty="0">
                <a:solidFill>
                  <a:schemeClr val="bg1"/>
                </a:solidFill>
              </a:rPr>
              <a:t>Direct spread, through contamination of surfaces</a:t>
            </a:r>
          </a:p>
          <a:p>
            <a:pPr lvl="1"/>
            <a:r>
              <a:rPr lang="en-US" sz="3200" dirty="0">
                <a:solidFill>
                  <a:schemeClr val="bg1"/>
                </a:solidFill>
              </a:rPr>
              <a:t>Period of contagiousness is about a week. Could be longer for immunocompromised people</a:t>
            </a:r>
          </a:p>
          <a:p>
            <a:pPr lvl="1"/>
            <a:endParaRPr lang="en-US" sz="3200" dirty="0">
              <a:solidFill>
                <a:schemeClr val="bg1"/>
              </a:solidFill>
            </a:endParaRPr>
          </a:p>
          <a:p>
            <a:endParaRPr lang="en-US" sz="3600" dirty="0">
              <a:solidFill>
                <a:schemeClr val="bg1"/>
              </a:solidFill>
            </a:endParaRPr>
          </a:p>
          <a:p>
            <a:pPr marL="0" indent="0">
              <a:buNone/>
            </a:pPr>
            <a:endParaRPr lang="en-US" dirty="0"/>
          </a:p>
        </p:txBody>
      </p:sp>
      <p:pic>
        <p:nvPicPr>
          <p:cNvPr id="4" name="Picture 3">
            <a:extLst>
              <a:ext uri="{FF2B5EF4-FFF2-40B4-BE49-F238E27FC236}">
                <a16:creationId xmlns:a16="http://schemas.microsoft.com/office/drawing/2014/main" id="{E1E43496-58AB-204E-ACFD-D72AF8D8A6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4602" y="1958322"/>
            <a:ext cx="6412672" cy="4144462"/>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20412A2-75BD-EF34-45AC-8CEA63222353}"/>
              </a:ext>
            </a:extLst>
          </p:cNvPr>
          <p:cNvSpPr txBox="1"/>
          <p:nvPr/>
        </p:nvSpPr>
        <p:spPr>
          <a:xfrm>
            <a:off x="392873" y="9642156"/>
            <a:ext cx="14252677" cy="523220"/>
          </a:xfrm>
          <a:prstGeom prst="rect">
            <a:avLst/>
          </a:prstGeom>
          <a:noFill/>
        </p:spPr>
        <p:txBody>
          <a:bodyPr wrap="square" rtlCol="0">
            <a:spAutoFit/>
          </a:bodyPr>
          <a:lstStyle/>
          <a:p>
            <a:r>
              <a:rPr lang="en-DE" sz="1400">
                <a:solidFill>
                  <a:schemeClr val="bg1"/>
                </a:solidFill>
              </a:rPr>
              <a:t>Jung HE, et al. Viruses. 2020;12(1):102.</a:t>
            </a:r>
            <a:r>
              <a:rPr lang="en-US" sz="1400" dirty="0">
                <a:solidFill>
                  <a:schemeClr val="bg1"/>
                </a:solidFill>
              </a:rPr>
              <a:t> CDC. RSV Transmission. </a:t>
            </a:r>
            <a:r>
              <a:rPr lang="en-US" sz="1400" dirty="0">
                <a:solidFill>
                  <a:schemeClr val="bg1"/>
                </a:solidFill>
                <a:hlinkClick r:id="rId4"/>
              </a:rPr>
              <a:t>https://www.cdc.gov/rsv/about/transmission.html</a:t>
            </a:r>
            <a:r>
              <a:rPr lang="en-US" sz="1400" dirty="0">
                <a:solidFill>
                  <a:schemeClr val="bg1"/>
                </a:solidFill>
              </a:rPr>
              <a:t>. French CE, et al. Influenza Other Respir Viruses. 2016;10(4):268-290</a:t>
            </a:r>
          </a:p>
          <a:p>
            <a:r>
              <a:rPr lang="en-US" sz="1400" dirty="0">
                <a:solidFill>
                  <a:schemeClr val="bg1"/>
                </a:solidFill>
                <a:latin typeface="Helvetica" pitchFamily="2" charset="0"/>
              </a:rPr>
              <a:t>Battles MB, McLellan JS. </a:t>
            </a:r>
            <a:r>
              <a:rPr lang="en-US" sz="1400" i="1" dirty="0">
                <a:solidFill>
                  <a:schemeClr val="bg1"/>
                </a:solidFill>
                <a:latin typeface="Helvetica" pitchFamily="2" charset="0"/>
              </a:rPr>
              <a:t>Nat Rev </a:t>
            </a:r>
            <a:r>
              <a:rPr lang="en-US" sz="1400" i="1" dirty="0" err="1">
                <a:solidFill>
                  <a:schemeClr val="bg1"/>
                </a:solidFill>
                <a:latin typeface="Helvetica" pitchFamily="2" charset="0"/>
              </a:rPr>
              <a:t>Microbiol</a:t>
            </a:r>
            <a:r>
              <a:rPr lang="en-US" sz="1400" dirty="0">
                <a:solidFill>
                  <a:schemeClr val="bg1"/>
                </a:solidFill>
                <a:latin typeface="Helvetica" pitchFamily="2" charset="0"/>
              </a:rPr>
              <a:t>. 2019;17(4):233-245, Branche </a:t>
            </a:r>
            <a:r>
              <a:rPr lang="en-US" altLang="en-US" sz="1400" i="1" dirty="0">
                <a:solidFill>
                  <a:schemeClr val="bg1"/>
                </a:solidFill>
              </a:rPr>
              <a:t>Clin Infect Dis</a:t>
            </a:r>
            <a:r>
              <a:rPr lang="en-US" altLang="en-US" sz="1400" dirty="0">
                <a:solidFill>
                  <a:schemeClr val="bg1"/>
                </a:solidFill>
              </a:rPr>
              <a:t>, Volume 74, Issue 6, 15 March 2022</a:t>
            </a:r>
            <a:endParaRPr lang="en-DE" sz="1400" dirty="0">
              <a:solidFill>
                <a:schemeClr val="bg1"/>
              </a:solidFill>
            </a:endParaRPr>
          </a:p>
        </p:txBody>
      </p:sp>
      <p:pic>
        <p:nvPicPr>
          <p:cNvPr id="13" name="Picture 12">
            <a:extLst>
              <a:ext uri="{FF2B5EF4-FFF2-40B4-BE49-F238E27FC236}">
                <a16:creationId xmlns:a16="http://schemas.microsoft.com/office/drawing/2014/main" id="{48A1FD6A-7D6B-15CE-6D02-27540BEB4302}"/>
              </a:ext>
            </a:extLst>
          </p:cNvPr>
          <p:cNvPicPr>
            <a:picLocks noChangeAspect="1"/>
          </p:cNvPicPr>
          <p:nvPr/>
        </p:nvPicPr>
        <p:blipFill rotWithShape="1">
          <a:blip r:embed="rId5"/>
          <a:srcRect t="4128" r="66060" b="54290"/>
          <a:stretch/>
        </p:blipFill>
        <p:spPr>
          <a:xfrm>
            <a:off x="10883600" y="6563498"/>
            <a:ext cx="5481723" cy="2839878"/>
          </a:xfrm>
          <a:prstGeom prst="rect">
            <a:avLst/>
          </a:prstGeom>
          <a:ln>
            <a:solidFill>
              <a:schemeClr val="accent1">
                <a:shade val="50000"/>
              </a:schemeClr>
            </a:solidFill>
          </a:ln>
          <a:effectLst/>
        </p:spPr>
      </p:pic>
      <p:pic>
        <p:nvPicPr>
          <p:cNvPr id="14" name="New picture">
            <a:extLst>
              <a:ext uri="{FF2B5EF4-FFF2-40B4-BE49-F238E27FC236}">
                <a16:creationId xmlns:a16="http://schemas.microsoft.com/office/drawing/2014/main" id="{F6225D68-2E56-BD86-B7E3-F4120BA625A2}"/>
              </a:ext>
            </a:extLst>
          </p:cNvPr>
          <p:cNvPicPr/>
          <p:nvPr/>
        </p:nvPicPr>
        <p:blipFill>
          <a:blip r:embed="rId6"/>
          <a:stretch>
            <a:fillRect/>
          </a:stretch>
        </p:blipFill>
        <p:spPr>
          <a:xfrm>
            <a:off x="895350" y="5898869"/>
            <a:ext cx="5943600" cy="3196058"/>
          </a:xfrm>
          <a:prstGeom prst="rect">
            <a:avLst/>
          </a:prstGeom>
        </p:spPr>
      </p:pic>
    </p:spTree>
    <p:extLst>
      <p:ext uri="{BB962C8B-B14F-4D97-AF65-F5344CB8AC3E}">
        <p14:creationId xmlns:p14="http://schemas.microsoft.com/office/powerpoint/2010/main" val="4069916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B2B3-B2D6-2E92-34AA-8ED497501F13}"/>
              </a:ext>
            </a:extLst>
          </p:cNvPr>
          <p:cNvSpPr>
            <a:spLocks noGrp="1"/>
          </p:cNvSpPr>
          <p:nvPr>
            <p:ph type="ctrTitle" sz="quarter"/>
          </p:nvPr>
        </p:nvSpPr>
        <p:spPr/>
        <p:txBody>
          <a:bodyPr/>
          <a:lstStyle/>
          <a:p>
            <a:r>
              <a:rPr lang="en-US" dirty="0"/>
              <a:t>Thank you!</a:t>
            </a:r>
          </a:p>
        </p:txBody>
      </p:sp>
      <p:sp>
        <p:nvSpPr>
          <p:cNvPr id="3" name="Subtitle 2">
            <a:extLst>
              <a:ext uri="{FF2B5EF4-FFF2-40B4-BE49-F238E27FC236}">
                <a16:creationId xmlns:a16="http://schemas.microsoft.com/office/drawing/2014/main" id="{72B74F8C-9712-73FE-CC41-40AD9FF589E0}"/>
              </a:ext>
            </a:extLst>
          </p:cNvPr>
          <p:cNvSpPr>
            <a:spLocks noGrp="1"/>
          </p:cNvSpPr>
          <p:nvPr>
            <p:ph type="subTitle" sz="quarter" idx="1"/>
          </p:nvPr>
        </p:nvSpPr>
        <p:spPr/>
        <p:txBody>
          <a:bodyPr/>
          <a:lstStyle/>
          <a:p>
            <a:r>
              <a:rPr lang="en-US" sz="4800" b="1" dirty="0"/>
              <a:t>Questions and Answers</a:t>
            </a:r>
          </a:p>
        </p:txBody>
      </p:sp>
    </p:spTree>
    <p:extLst>
      <p:ext uri="{BB962C8B-B14F-4D97-AF65-F5344CB8AC3E}">
        <p14:creationId xmlns:p14="http://schemas.microsoft.com/office/powerpoint/2010/main" val="137767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1842ABA-65BA-7EB3-EA99-E61E7E2C2E9C}"/>
              </a:ext>
            </a:extLst>
          </p:cNvPr>
          <p:cNvSpPr>
            <a:spLocks noGrp="1"/>
          </p:cNvSpPr>
          <p:nvPr>
            <p:ph type="title"/>
          </p:nvPr>
        </p:nvSpPr>
        <p:spPr>
          <a:xfrm>
            <a:off x="2" y="330750"/>
            <a:ext cx="18313979" cy="1257300"/>
          </a:xfrm>
        </p:spPr>
        <p:txBody>
          <a:bodyPr/>
          <a:lstStyle/>
          <a:p>
            <a:r>
              <a:rPr lang="en-US" dirty="0"/>
              <a:t>RSV 2023</a:t>
            </a:r>
          </a:p>
        </p:txBody>
      </p:sp>
      <p:pic>
        <p:nvPicPr>
          <p:cNvPr id="5" name="Content Placeholder 4" descr="A graph with numbers and lines&#10;&#10;Description automatically generated">
            <a:extLst>
              <a:ext uri="{FF2B5EF4-FFF2-40B4-BE49-F238E27FC236}">
                <a16:creationId xmlns:a16="http://schemas.microsoft.com/office/drawing/2014/main" id="{F63731D1-E101-08EE-AF67-A3350B831371}"/>
              </a:ext>
            </a:extLst>
          </p:cNvPr>
          <p:cNvPicPr>
            <a:picLocks noGrp="1" noChangeAspect="1"/>
          </p:cNvPicPr>
          <p:nvPr>
            <p:ph idx="1"/>
          </p:nvPr>
        </p:nvPicPr>
        <p:blipFill>
          <a:blip r:embed="rId2"/>
          <a:stretch>
            <a:fillRect/>
          </a:stretch>
        </p:blipFill>
        <p:spPr>
          <a:xfrm>
            <a:off x="480853" y="5705066"/>
            <a:ext cx="7772400" cy="3517010"/>
          </a:xfrm>
          <a:noFill/>
        </p:spPr>
      </p:pic>
      <p:sp>
        <p:nvSpPr>
          <p:cNvPr id="12" name="Text Placeholder 3">
            <a:extLst>
              <a:ext uri="{FF2B5EF4-FFF2-40B4-BE49-F238E27FC236}">
                <a16:creationId xmlns:a16="http://schemas.microsoft.com/office/drawing/2014/main" id="{7F525CC8-213C-5B58-7D3B-6A8CE1220C13}"/>
              </a:ext>
            </a:extLst>
          </p:cNvPr>
          <p:cNvSpPr>
            <a:spLocks noGrp="1"/>
          </p:cNvSpPr>
          <p:nvPr>
            <p:ph type="body" sz="quarter" idx="10"/>
          </p:nvPr>
        </p:nvSpPr>
        <p:spPr>
          <a:xfrm>
            <a:off x="574390" y="9745267"/>
            <a:ext cx="17168091" cy="384128"/>
          </a:xfrm>
        </p:spPr>
        <p:txBody>
          <a:bodyPr/>
          <a:lstStyle/>
          <a:p>
            <a:endParaRPr lang="en-US"/>
          </a:p>
        </p:txBody>
      </p:sp>
      <p:pic>
        <p:nvPicPr>
          <p:cNvPr id="7" name="Picture 6" descr="A map of the united states&#10;&#10;Description automatically generated">
            <a:extLst>
              <a:ext uri="{FF2B5EF4-FFF2-40B4-BE49-F238E27FC236}">
                <a16:creationId xmlns:a16="http://schemas.microsoft.com/office/drawing/2014/main" id="{A7D72574-1523-EB0C-7488-95461ACE0D5B}"/>
              </a:ext>
            </a:extLst>
          </p:cNvPr>
          <p:cNvPicPr>
            <a:picLocks noChangeAspect="1"/>
          </p:cNvPicPr>
          <p:nvPr/>
        </p:nvPicPr>
        <p:blipFill>
          <a:blip r:embed="rId3"/>
          <a:stretch>
            <a:fillRect/>
          </a:stretch>
        </p:blipFill>
        <p:spPr>
          <a:xfrm>
            <a:off x="8592895" y="2720465"/>
            <a:ext cx="9149586" cy="4061335"/>
          </a:xfrm>
          <a:prstGeom prst="rect">
            <a:avLst/>
          </a:prstGeom>
        </p:spPr>
      </p:pic>
      <p:pic>
        <p:nvPicPr>
          <p:cNvPr id="9" name="Picture 8" descr="A graph with numbers and colored labels&#10;&#10;Description automatically generated">
            <a:extLst>
              <a:ext uri="{FF2B5EF4-FFF2-40B4-BE49-F238E27FC236}">
                <a16:creationId xmlns:a16="http://schemas.microsoft.com/office/drawing/2014/main" id="{0AC39ADD-799A-408D-FC0F-2E616D9E951D}"/>
              </a:ext>
            </a:extLst>
          </p:cNvPr>
          <p:cNvPicPr>
            <a:picLocks noChangeAspect="1"/>
          </p:cNvPicPr>
          <p:nvPr/>
        </p:nvPicPr>
        <p:blipFill>
          <a:blip r:embed="rId4"/>
          <a:stretch>
            <a:fillRect/>
          </a:stretch>
        </p:blipFill>
        <p:spPr>
          <a:xfrm>
            <a:off x="480853" y="1708584"/>
            <a:ext cx="7772400" cy="3473291"/>
          </a:xfrm>
          <a:prstGeom prst="rect">
            <a:avLst/>
          </a:prstGeom>
        </p:spPr>
      </p:pic>
    </p:spTree>
    <p:extLst>
      <p:ext uri="{BB962C8B-B14F-4D97-AF65-F5344CB8AC3E}">
        <p14:creationId xmlns:p14="http://schemas.microsoft.com/office/powerpoint/2010/main" val="119881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7C28-5F0C-F64F-AE60-2C696B69C569}"/>
              </a:ext>
            </a:extLst>
          </p:cNvPr>
          <p:cNvSpPr>
            <a:spLocks noGrp="1"/>
          </p:cNvSpPr>
          <p:nvPr>
            <p:ph type="title"/>
          </p:nvPr>
        </p:nvSpPr>
        <p:spPr/>
        <p:txBody>
          <a:bodyPr/>
          <a:lstStyle/>
          <a:p>
            <a:r>
              <a:rPr lang="en-US" dirty="0">
                <a:solidFill>
                  <a:schemeClr val="accent2"/>
                </a:solidFill>
              </a:rPr>
              <a:t>RSV Impact</a:t>
            </a:r>
          </a:p>
        </p:txBody>
      </p:sp>
      <p:sp>
        <p:nvSpPr>
          <p:cNvPr id="3" name="Content Placeholder 2">
            <a:extLst>
              <a:ext uri="{FF2B5EF4-FFF2-40B4-BE49-F238E27FC236}">
                <a16:creationId xmlns:a16="http://schemas.microsoft.com/office/drawing/2014/main" id="{9C83AFF8-71B3-4E44-97F1-AEBF76BC149E}"/>
              </a:ext>
            </a:extLst>
          </p:cNvPr>
          <p:cNvSpPr>
            <a:spLocks noGrp="1"/>
          </p:cNvSpPr>
          <p:nvPr>
            <p:ph idx="1"/>
          </p:nvPr>
        </p:nvSpPr>
        <p:spPr>
          <a:xfrm>
            <a:off x="-218872" y="2178067"/>
            <a:ext cx="7339520" cy="6661130"/>
          </a:xfrm>
        </p:spPr>
        <p:txBody>
          <a:bodyPr>
            <a:normAutofit/>
          </a:bodyPr>
          <a:lstStyle/>
          <a:p>
            <a:r>
              <a:rPr lang="en-US" sz="3600" dirty="0">
                <a:solidFill>
                  <a:srgbClr val="FFFFFF"/>
                </a:solidFill>
              </a:rPr>
              <a:t>Every year in the United States, RSV leads to:</a:t>
            </a:r>
          </a:p>
          <a:p>
            <a:pPr lvl="1"/>
            <a:r>
              <a:rPr lang="en-US" sz="3000" dirty="0">
                <a:solidFill>
                  <a:srgbClr val="FFFFFF"/>
                </a:solidFill>
              </a:rPr>
              <a:t>~2.1 million outpatient visits and ~58,000 hospitalizations among children &lt;5 years old</a:t>
            </a:r>
            <a:r>
              <a:rPr lang="en-US" sz="3000" baseline="30000" dirty="0">
                <a:solidFill>
                  <a:srgbClr val="FFFFFF"/>
                </a:solidFill>
              </a:rPr>
              <a:t>1-3</a:t>
            </a:r>
            <a:endParaRPr lang="en-US" sz="3000" dirty="0">
              <a:solidFill>
                <a:srgbClr val="FFFFFF"/>
              </a:solidFill>
            </a:endParaRPr>
          </a:p>
          <a:p>
            <a:pPr lvl="1">
              <a:buClr>
                <a:schemeClr val="tx1"/>
              </a:buClr>
            </a:pPr>
            <a:r>
              <a:rPr lang="en-US" sz="3000" dirty="0">
                <a:solidFill>
                  <a:srgbClr val="FFFFFF"/>
                </a:solidFill>
              </a:rPr>
              <a:t>~177,000 hospitalizations (third most common reason) and ~14,000 deaths among adults </a:t>
            </a:r>
            <a:br>
              <a:rPr lang="en-US" sz="3000" dirty="0">
                <a:solidFill>
                  <a:srgbClr val="FFFFFF"/>
                </a:solidFill>
              </a:rPr>
            </a:br>
            <a:r>
              <a:rPr lang="en-US" sz="3000" dirty="0">
                <a:solidFill>
                  <a:srgbClr val="FFFFFF"/>
                </a:solidFill>
              </a:rPr>
              <a:t>&gt;65 years old</a:t>
            </a:r>
            <a:r>
              <a:rPr lang="en-US" sz="3000" baseline="30000" dirty="0">
                <a:solidFill>
                  <a:srgbClr val="FFFFFF"/>
                </a:solidFill>
              </a:rPr>
              <a:t>4,5</a:t>
            </a:r>
          </a:p>
          <a:p>
            <a:pPr lvl="1">
              <a:buClr>
                <a:schemeClr val="tx1"/>
              </a:buClr>
            </a:pPr>
            <a:endParaRPr lang="en-US" sz="3000" dirty="0">
              <a:solidFill>
                <a:srgbClr val="FFFFFF"/>
              </a:solidFill>
            </a:endParaRPr>
          </a:p>
        </p:txBody>
      </p:sp>
      <p:sp>
        <p:nvSpPr>
          <p:cNvPr id="6" name="Footer Placeholder 5">
            <a:extLst>
              <a:ext uri="{FF2B5EF4-FFF2-40B4-BE49-F238E27FC236}">
                <a16:creationId xmlns:a16="http://schemas.microsoft.com/office/drawing/2014/main" id="{C6C177AB-97D8-4024-901F-B357895F8271}"/>
              </a:ext>
            </a:extLst>
          </p:cNvPr>
          <p:cNvSpPr>
            <a:spLocks noGrp="1"/>
          </p:cNvSpPr>
          <p:nvPr>
            <p:ph type="ftr" sz="quarter" idx="11"/>
          </p:nvPr>
        </p:nvSpPr>
        <p:spPr>
          <a:xfrm>
            <a:off x="0" y="12111330"/>
            <a:ext cx="24384000" cy="1331622"/>
          </a:xfrm>
          <a:prstGeom prst="rect">
            <a:avLst/>
          </a:prstGeom>
        </p:spPr>
        <p:txBody>
          <a:bodyPr vert="horz" lIns="548640" tIns="0" rIns="182880" bIns="365760" rtlCol="0" anchor="ctr"/>
          <a:lstStyle>
            <a:defPPr>
              <a:defRPr lang="en-US"/>
            </a:defPPr>
            <a:lvl1pPr marL="0" algn="l" defTabSz="914400" rtl="0" eaLnBrk="1" latinLnBrk="0" hangingPunct="1">
              <a:defRPr sz="2400" kern="1200">
                <a:solidFill>
                  <a:schemeClr val="tx1">
                    <a:lumMod val="90000"/>
                    <a:lumOff val="10000"/>
                  </a:schemeClr>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a:lstStyle>
          <a:p>
            <a:pPr defTabSz="685800">
              <a:defRPr/>
            </a:pPr>
            <a:endParaRPr lang="en-US" sz="1800" dirty="0">
              <a:latin typeface="Tahoma"/>
            </a:endParaRPr>
          </a:p>
        </p:txBody>
      </p:sp>
      <p:pic>
        <p:nvPicPr>
          <p:cNvPr id="8" name="Picture 7">
            <a:extLst>
              <a:ext uri="{FF2B5EF4-FFF2-40B4-BE49-F238E27FC236}">
                <a16:creationId xmlns:a16="http://schemas.microsoft.com/office/drawing/2014/main" id="{C6984C2E-6ACE-4F43-8BB5-DFDFB1D57A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3303" y="2178067"/>
            <a:ext cx="9717394" cy="5105966"/>
          </a:xfrm>
          <a:prstGeom prst="rect">
            <a:avLst/>
          </a:prstGeom>
          <a:ln>
            <a:solidFill>
              <a:schemeClr val="accent5">
                <a:lumMod val="75000"/>
              </a:schemeClr>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DF09EED1-1D72-3558-2B4C-28B4382E81B5}"/>
              </a:ext>
            </a:extLst>
          </p:cNvPr>
          <p:cNvSpPr txBox="1"/>
          <p:nvPr/>
        </p:nvSpPr>
        <p:spPr>
          <a:xfrm>
            <a:off x="368969" y="8940466"/>
            <a:ext cx="12372620" cy="1015663"/>
          </a:xfrm>
          <a:prstGeom prst="rect">
            <a:avLst/>
          </a:prstGeom>
          <a:noFill/>
        </p:spPr>
        <p:txBody>
          <a:bodyPr wrap="square" rtlCol="0">
            <a:spAutoFit/>
          </a:bodyPr>
          <a:lstStyle/>
          <a:p>
            <a:r>
              <a:rPr lang="en-US" sz="2000" dirty="0">
                <a:solidFill>
                  <a:schemeClr val="bg1"/>
                </a:solidFill>
              </a:rPr>
              <a:t>1. Hall CB et al. </a:t>
            </a:r>
            <a:r>
              <a:rPr lang="en-US" sz="2000" i="1" dirty="0">
                <a:solidFill>
                  <a:schemeClr val="bg1"/>
                </a:solidFill>
              </a:rPr>
              <a:t>New </a:t>
            </a:r>
            <a:r>
              <a:rPr lang="en-US" sz="2000" i="1" dirty="0" err="1">
                <a:solidFill>
                  <a:schemeClr val="bg1"/>
                </a:solidFill>
              </a:rPr>
              <a:t>Engl</a:t>
            </a:r>
            <a:r>
              <a:rPr lang="en-US" sz="2000" i="1" dirty="0">
                <a:solidFill>
                  <a:schemeClr val="bg1"/>
                </a:solidFill>
              </a:rPr>
              <a:t> J Med</a:t>
            </a:r>
            <a:r>
              <a:rPr lang="en-US" sz="2000" dirty="0">
                <a:solidFill>
                  <a:schemeClr val="bg1"/>
                </a:solidFill>
              </a:rPr>
              <a:t>. 2009;360(6):588–98. 2. </a:t>
            </a:r>
            <a:r>
              <a:rPr lang="en-US" sz="2000" dirty="0" err="1">
                <a:solidFill>
                  <a:schemeClr val="bg1"/>
                </a:solidFill>
              </a:rPr>
              <a:t>Rha</a:t>
            </a:r>
            <a:r>
              <a:rPr lang="en-US" sz="2000" dirty="0">
                <a:solidFill>
                  <a:schemeClr val="bg1"/>
                </a:solidFill>
              </a:rPr>
              <a:t> B et al. </a:t>
            </a:r>
            <a:r>
              <a:rPr lang="en-US" sz="2000" i="1" dirty="0">
                <a:solidFill>
                  <a:schemeClr val="bg1"/>
                </a:solidFill>
              </a:rPr>
              <a:t>Pediatrics</a:t>
            </a:r>
            <a:r>
              <a:rPr lang="en-US" sz="2000" dirty="0">
                <a:solidFill>
                  <a:schemeClr val="bg1"/>
                </a:solidFill>
              </a:rPr>
              <a:t>. 2020;146(1):e20193611.</a:t>
            </a:r>
            <a:br>
              <a:rPr lang="en-US" sz="2000" dirty="0">
                <a:solidFill>
                  <a:schemeClr val="bg1"/>
                </a:solidFill>
              </a:rPr>
            </a:br>
            <a:r>
              <a:rPr lang="en-US" sz="2000" dirty="0">
                <a:solidFill>
                  <a:schemeClr val="bg1"/>
                </a:solidFill>
              </a:rPr>
              <a:t>3. McLaughlin JM et </a:t>
            </a:r>
            <a:r>
              <a:rPr lang="en-US" sz="2000" i="1" dirty="0">
                <a:solidFill>
                  <a:schemeClr val="bg1"/>
                </a:solidFill>
              </a:rPr>
              <a:t>al. JID</a:t>
            </a:r>
            <a:r>
              <a:rPr lang="en-US" sz="2000" dirty="0">
                <a:solidFill>
                  <a:schemeClr val="bg1"/>
                </a:solidFill>
              </a:rPr>
              <a:t>. 2022;225(6):1100-1111. 4. Branche AR et al. CID. 2022;74(6):1004-1011.</a:t>
            </a:r>
            <a:br>
              <a:rPr lang="en-US" sz="2000" dirty="0">
                <a:solidFill>
                  <a:schemeClr val="bg1"/>
                </a:solidFill>
              </a:rPr>
            </a:br>
            <a:r>
              <a:rPr lang="en-US" sz="2000" dirty="0">
                <a:solidFill>
                  <a:schemeClr val="bg1"/>
                </a:solidFill>
              </a:rPr>
              <a:t>5. Hansen CL et al. .</a:t>
            </a:r>
            <a:r>
              <a:rPr lang="en-US" sz="2000" i="1" dirty="0">
                <a:solidFill>
                  <a:schemeClr val="bg1"/>
                </a:solidFill>
              </a:rPr>
              <a:t>JAMA Network Open</a:t>
            </a:r>
            <a:r>
              <a:rPr lang="en-US" sz="2000" dirty="0">
                <a:solidFill>
                  <a:schemeClr val="bg1"/>
                </a:solidFill>
              </a:rPr>
              <a:t>. 2022;5(2):e220527</a:t>
            </a:r>
          </a:p>
        </p:txBody>
      </p:sp>
    </p:spTree>
    <p:extLst>
      <p:ext uri="{BB962C8B-B14F-4D97-AF65-F5344CB8AC3E}">
        <p14:creationId xmlns:p14="http://schemas.microsoft.com/office/powerpoint/2010/main" val="310278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8473-66B9-5E42-B284-5D8B38877D6C}"/>
              </a:ext>
            </a:extLst>
          </p:cNvPr>
          <p:cNvSpPr>
            <a:spLocks noGrp="1"/>
          </p:cNvSpPr>
          <p:nvPr>
            <p:ph type="title"/>
          </p:nvPr>
        </p:nvSpPr>
        <p:spPr/>
        <p:txBody>
          <a:bodyPr/>
          <a:lstStyle/>
          <a:p>
            <a:r>
              <a:rPr lang="en-US" dirty="0">
                <a:solidFill>
                  <a:schemeClr val="accent2"/>
                </a:solidFill>
              </a:rPr>
              <a:t>RSV Hospitalizations Among Adults</a:t>
            </a:r>
          </a:p>
        </p:txBody>
      </p:sp>
      <p:sp>
        <p:nvSpPr>
          <p:cNvPr id="3" name="Content Placeholder 2">
            <a:extLst>
              <a:ext uri="{FF2B5EF4-FFF2-40B4-BE49-F238E27FC236}">
                <a16:creationId xmlns:a16="http://schemas.microsoft.com/office/drawing/2014/main" id="{D8F195ED-377C-FE44-B68F-566CF63B2291}"/>
              </a:ext>
            </a:extLst>
          </p:cNvPr>
          <p:cNvSpPr>
            <a:spLocks noGrp="1"/>
          </p:cNvSpPr>
          <p:nvPr>
            <p:ph idx="1"/>
          </p:nvPr>
        </p:nvSpPr>
        <p:spPr>
          <a:xfrm>
            <a:off x="761999" y="2095501"/>
            <a:ext cx="16759086" cy="6860774"/>
          </a:xfrm>
        </p:spPr>
        <p:txBody>
          <a:bodyPr>
            <a:normAutofit/>
          </a:bodyPr>
          <a:lstStyle/>
          <a:p>
            <a:r>
              <a:rPr lang="en-US" sz="3600" dirty="0">
                <a:solidFill>
                  <a:schemeClr val="bg1"/>
                </a:solidFill>
              </a:rPr>
              <a:t>Average length of stay: 3 to 6 days</a:t>
            </a:r>
          </a:p>
          <a:p>
            <a:r>
              <a:rPr lang="en-US" sz="3600" dirty="0">
                <a:solidFill>
                  <a:schemeClr val="bg1"/>
                </a:solidFill>
              </a:rPr>
              <a:t>Mortality: 6% to 8%</a:t>
            </a:r>
          </a:p>
          <a:p>
            <a:r>
              <a:rPr lang="en-US" sz="3600" dirty="0">
                <a:solidFill>
                  <a:schemeClr val="bg1"/>
                </a:solidFill>
              </a:rPr>
              <a:t>Among those hospitalized</a:t>
            </a:r>
          </a:p>
          <a:p>
            <a:pPr lvl="1"/>
            <a:r>
              <a:rPr lang="en-US" sz="3600" dirty="0">
                <a:solidFill>
                  <a:schemeClr val="bg1"/>
                </a:solidFill>
              </a:rPr>
              <a:t>10% to 31% require intensive care</a:t>
            </a:r>
          </a:p>
          <a:p>
            <a:pPr lvl="1"/>
            <a:r>
              <a:rPr lang="en-US" sz="3600" dirty="0">
                <a:solidFill>
                  <a:schemeClr val="bg1"/>
                </a:solidFill>
              </a:rPr>
              <a:t>3% to 17% require mechanical ventilation</a:t>
            </a:r>
          </a:p>
          <a:p>
            <a:r>
              <a:rPr lang="en-US" sz="3600" dirty="0">
                <a:solidFill>
                  <a:schemeClr val="bg1"/>
                </a:solidFill>
              </a:rPr>
              <a:t>Historically, some mortality due to RSV might have been attributed to influenza</a:t>
            </a:r>
          </a:p>
          <a:p>
            <a:pPr marL="0" indent="0">
              <a:buNone/>
            </a:pPr>
            <a:endParaRPr lang="en-US" sz="3600" dirty="0">
              <a:solidFill>
                <a:schemeClr val="bg1"/>
              </a:solidFill>
            </a:endParaRPr>
          </a:p>
        </p:txBody>
      </p:sp>
      <p:sp>
        <p:nvSpPr>
          <p:cNvPr id="5" name="Footer Placeholder 4">
            <a:extLst>
              <a:ext uri="{FF2B5EF4-FFF2-40B4-BE49-F238E27FC236}">
                <a16:creationId xmlns:a16="http://schemas.microsoft.com/office/drawing/2014/main" id="{FC634D74-C2DF-46B2-AC4C-430F60C38815}"/>
              </a:ext>
            </a:extLst>
          </p:cNvPr>
          <p:cNvSpPr>
            <a:spLocks noGrp="1"/>
          </p:cNvSpPr>
          <p:nvPr>
            <p:ph type="ftr" sz="quarter" idx="11"/>
          </p:nvPr>
        </p:nvSpPr>
        <p:spPr>
          <a:xfrm>
            <a:off x="0" y="12111330"/>
            <a:ext cx="24384000" cy="1331622"/>
          </a:xfrm>
          <a:prstGeom prst="rect">
            <a:avLst/>
          </a:prstGeom>
        </p:spPr>
        <p:txBody>
          <a:bodyPr vert="horz" lIns="548640" tIns="0" rIns="182880" bIns="365760" rtlCol="0" anchor="ctr"/>
          <a:lstStyle>
            <a:defPPr>
              <a:defRPr lang="en-US"/>
            </a:defPPr>
            <a:lvl1pPr marL="0" algn="l" defTabSz="914400" rtl="0" eaLnBrk="1" latinLnBrk="0" hangingPunct="1">
              <a:defRPr sz="2400" kern="1200">
                <a:solidFill>
                  <a:schemeClr val="tx1">
                    <a:lumMod val="90000"/>
                    <a:lumOff val="10000"/>
                  </a:schemeClr>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a:lstStyle>
          <a:p>
            <a:pPr defTabSz="685800">
              <a:defRPr/>
            </a:pPr>
            <a:endParaRPr lang="en-US" sz="1800" dirty="0">
              <a:latin typeface="Tahoma"/>
            </a:endParaRPr>
          </a:p>
        </p:txBody>
      </p:sp>
      <p:sp>
        <p:nvSpPr>
          <p:cNvPr id="7" name="TextBox 6">
            <a:extLst>
              <a:ext uri="{FF2B5EF4-FFF2-40B4-BE49-F238E27FC236}">
                <a16:creationId xmlns:a16="http://schemas.microsoft.com/office/drawing/2014/main" id="{AFA70891-A664-3BE6-FD9E-50CD226881D3}"/>
              </a:ext>
            </a:extLst>
          </p:cNvPr>
          <p:cNvSpPr txBox="1"/>
          <p:nvPr/>
        </p:nvSpPr>
        <p:spPr>
          <a:xfrm>
            <a:off x="1137937" y="8191499"/>
            <a:ext cx="16383148" cy="400110"/>
          </a:xfrm>
          <a:prstGeom prst="rect">
            <a:avLst/>
          </a:prstGeom>
          <a:noFill/>
        </p:spPr>
        <p:txBody>
          <a:bodyPr wrap="square" rtlCol="0">
            <a:spAutoFit/>
          </a:bodyPr>
          <a:lstStyle/>
          <a:p>
            <a:r>
              <a:rPr lang="en-US" sz="2000" dirty="0" err="1">
                <a:solidFill>
                  <a:schemeClr val="bg1"/>
                </a:solidFill>
              </a:rPr>
              <a:t>Colosia</a:t>
            </a:r>
            <a:r>
              <a:rPr lang="en-US" sz="2000" dirty="0">
                <a:solidFill>
                  <a:schemeClr val="bg1"/>
                </a:solidFill>
              </a:rPr>
              <a:t> AD, et al. </a:t>
            </a:r>
            <a:r>
              <a:rPr lang="en-US" sz="2000" i="1" dirty="0" err="1">
                <a:solidFill>
                  <a:schemeClr val="bg1"/>
                </a:solidFill>
              </a:rPr>
              <a:t>PLoS</a:t>
            </a:r>
            <a:r>
              <a:rPr lang="en-US" sz="2000" i="1" dirty="0">
                <a:solidFill>
                  <a:schemeClr val="bg1"/>
                </a:solidFill>
              </a:rPr>
              <a:t> One</a:t>
            </a:r>
            <a:r>
              <a:rPr lang="en-US" sz="2000" dirty="0">
                <a:solidFill>
                  <a:schemeClr val="bg1"/>
                </a:solidFill>
              </a:rPr>
              <a:t>. 2017;12(8):e0182321. Nam H, Ison M. </a:t>
            </a:r>
            <a:r>
              <a:rPr lang="en-US" sz="2000" i="1" dirty="0">
                <a:solidFill>
                  <a:schemeClr val="bg1"/>
                </a:solidFill>
              </a:rPr>
              <a:t>BMJ</a:t>
            </a:r>
            <a:r>
              <a:rPr lang="en-US" sz="2000" dirty="0">
                <a:solidFill>
                  <a:schemeClr val="bg1"/>
                </a:solidFill>
              </a:rPr>
              <a:t>. 2019;366:l5021.  Prasad N, et al. </a:t>
            </a:r>
            <a:r>
              <a:rPr lang="en-US" sz="2000" i="1" dirty="0">
                <a:solidFill>
                  <a:schemeClr val="bg1"/>
                </a:solidFill>
              </a:rPr>
              <a:t>Clin Infect Dis</a:t>
            </a:r>
            <a:r>
              <a:rPr lang="en-US" sz="2000" dirty="0">
                <a:solidFill>
                  <a:schemeClr val="bg1"/>
                </a:solidFill>
              </a:rPr>
              <a:t>. 2021;73(1):e158-e163</a:t>
            </a:r>
            <a:r>
              <a:rPr lang="en-US" sz="2000" dirty="0"/>
              <a:t>.</a:t>
            </a:r>
          </a:p>
        </p:txBody>
      </p:sp>
    </p:spTree>
    <p:extLst>
      <p:ext uri="{BB962C8B-B14F-4D97-AF65-F5344CB8AC3E}">
        <p14:creationId xmlns:p14="http://schemas.microsoft.com/office/powerpoint/2010/main" val="381976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0E80F7C-F251-1EB3-9DC7-A995901F3522}"/>
              </a:ext>
            </a:extLst>
          </p:cNvPr>
          <p:cNvSpPr>
            <a:spLocks noGrp="1"/>
          </p:cNvSpPr>
          <p:nvPr>
            <p:ph type="title"/>
          </p:nvPr>
        </p:nvSpPr>
        <p:spPr>
          <a:xfrm>
            <a:off x="0" y="266700"/>
            <a:ext cx="18288000" cy="1708448"/>
          </a:xfrm>
        </p:spPr>
        <p:txBody>
          <a:bodyPr/>
          <a:lstStyle/>
          <a:p>
            <a:r>
              <a:rPr lang="en-US" dirty="0">
                <a:solidFill>
                  <a:schemeClr val="bg1"/>
                </a:solidFill>
              </a:rPr>
              <a:t>Impact by comorbid condition </a:t>
            </a:r>
          </a:p>
        </p:txBody>
      </p:sp>
      <p:pic>
        <p:nvPicPr>
          <p:cNvPr id="7" name="Picture 6" descr="A table with numbers and symbols&#10;&#10;Description automatically generated">
            <a:extLst>
              <a:ext uri="{FF2B5EF4-FFF2-40B4-BE49-F238E27FC236}">
                <a16:creationId xmlns:a16="http://schemas.microsoft.com/office/drawing/2014/main" id="{2B55D9F2-2C0D-70C3-38E5-2D4BD5B3727D}"/>
              </a:ext>
            </a:extLst>
          </p:cNvPr>
          <p:cNvPicPr>
            <a:picLocks noChangeAspect="1"/>
          </p:cNvPicPr>
          <p:nvPr/>
        </p:nvPicPr>
        <p:blipFill>
          <a:blip r:embed="rId2"/>
          <a:stretch>
            <a:fillRect/>
          </a:stretch>
        </p:blipFill>
        <p:spPr>
          <a:xfrm>
            <a:off x="1310623" y="3360143"/>
            <a:ext cx="14672140" cy="5942217"/>
          </a:xfrm>
          <a:prstGeom prst="rect">
            <a:avLst/>
          </a:prstGeom>
          <a:noFill/>
        </p:spPr>
      </p:pic>
      <p:sp>
        <p:nvSpPr>
          <p:cNvPr id="9" name="TextBox 8">
            <a:extLst>
              <a:ext uri="{FF2B5EF4-FFF2-40B4-BE49-F238E27FC236}">
                <a16:creationId xmlns:a16="http://schemas.microsoft.com/office/drawing/2014/main" id="{E1160C64-0C06-09F1-EF23-8AD625F0BD63}"/>
              </a:ext>
            </a:extLst>
          </p:cNvPr>
          <p:cNvSpPr txBox="1"/>
          <p:nvPr/>
        </p:nvSpPr>
        <p:spPr>
          <a:xfrm>
            <a:off x="1652335" y="1686390"/>
            <a:ext cx="13988715" cy="1384995"/>
          </a:xfrm>
          <a:prstGeom prst="rect">
            <a:avLst/>
          </a:prstGeom>
          <a:noFill/>
        </p:spPr>
        <p:txBody>
          <a:bodyPr wrap="square">
            <a:spAutoFit/>
          </a:bodyPr>
          <a:lstStyle/>
          <a:p>
            <a:pPr algn="ctr"/>
            <a:r>
              <a:rPr lang="en-US" sz="2800" b="1" dirty="0">
                <a:solidFill>
                  <a:schemeClr val="bg1"/>
                </a:solidFill>
                <a:effectLst/>
                <a:latin typeface="UniversLTStd"/>
              </a:rPr>
              <a:t>Incidence Rates per 100 000 and Incidence Rate Ratios of Respiratory Syncytial Virus Hospitalizations by Age Group and Chronic Medical Condition, Auckland New Zealand, 2012–2015, Adjusted for Ethnicity and Age </a:t>
            </a:r>
            <a:endParaRPr lang="en-US" dirty="0">
              <a:solidFill>
                <a:schemeClr val="bg1"/>
              </a:solidFill>
            </a:endParaRPr>
          </a:p>
        </p:txBody>
      </p:sp>
      <p:sp>
        <p:nvSpPr>
          <p:cNvPr id="10" name="TextBox 9">
            <a:extLst>
              <a:ext uri="{FF2B5EF4-FFF2-40B4-BE49-F238E27FC236}">
                <a16:creationId xmlns:a16="http://schemas.microsoft.com/office/drawing/2014/main" id="{68328FD9-3501-CFB8-5C12-36E058C20D9F}"/>
              </a:ext>
            </a:extLst>
          </p:cNvPr>
          <p:cNvSpPr txBox="1"/>
          <p:nvPr/>
        </p:nvSpPr>
        <p:spPr>
          <a:xfrm>
            <a:off x="2823411" y="9801726"/>
            <a:ext cx="2935099" cy="477054"/>
          </a:xfrm>
          <a:prstGeom prst="rect">
            <a:avLst/>
          </a:prstGeom>
          <a:noFill/>
        </p:spPr>
        <p:txBody>
          <a:bodyPr wrap="none" rtlCol="0">
            <a:spAutoFit/>
          </a:bodyPr>
          <a:lstStyle/>
          <a:p>
            <a:r>
              <a:rPr lang="en-US" dirty="0">
                <a:solidFill>
                  <a:schemeClr val="bg1"/>
                </a:solidFill>
              </a:rPr>
              <a:t>Prasad et al CID 2021</a:t>
            </a:r>
          </a:p>
        </p:txBody>
      </p:sp>
      <p:sp>
        <p:nvSpPr>
          <p:cNvPr id="13" name="Rectangle 12">
            <a:extLst>
              <a:ext uri="{FF2B5EF4-FFF2-40B4-BE49-F238E27FC236}">
                <a16:creationId xmlns:a16="http://schemas.microsoft.com/office/drawing/2014/main" id="{DA0B6A51-E5D8-80EF-E7AA-7EDF5D9D4E44}"/>
              </a:ext>
            </a:extLst>
          </p:cNvPr>
          <p:cNvSpPr/>
          <p:nvPr/>
        </p:nvSpPr>
        <p:spPr>
          <a:xfrm>
            <a:off x="1310623" y="4700337"/>
            <a:ext cx="14672140" cy="1925052"/>
          </a:xfrm>
          <a:prstGeom prst="rect">
            <a:avLst/>
          </a:prstGeom>
          <a:solidFill>
            <a:srgbClr val="FFFF00">
              <a:alpha val="24996"/>
            </a:srgb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564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9D32-392C-DC43-9CA8-250A1D77A796}"/>
              </a:ext>
            </a:extLst>
          </p:cNvPr>
          <p:cNvSpPr>
            <a:spLocks noGrp="1"/>
          </p:cNvSpPr>
          <p:nvPr>
            <p:ph type="title"/>
          </p:nvPr>
        </p:nvSpPr>
        <p:spPr/>
        <p:txBody>
          <a:bodyPr/>
          <a:lstStyle/>
          <a:p>
            <a:r>
              <a:rPr lang="en-US" dirty="0">
                <a:solidFill>
                  <a:schemeClr val="accent2"/>
                </a:solidFill>
              </a:rPr>
              <a:t>Study of RSV Incidence in Elderly Populations</a:t>
            </a:r>
          </a:p>
        </p:txBody>
      </p:sp>
      <p:sp>
        <p:nvSpPr>
          <p:cNvPr id="3" name="Content Placeholder 2">
            <a:extLst>
              <a:ext uri="{FF2B5EF4-FFF2-40B4-BE49-F238E27FC236}">
                <a16:creationId xmlns:a16="http://schemas.microsoft.com/office/drawing/2014/main" id="{E098676C-7C16-8446-B88E-4FC94CC9E986}"/>
              </a:ext>
            </a:extLst>
          </p:cNvPr>
          <p:cNvSpPr>
            <a:spLocks noGrp="1"/>
          </p:cNvSpPr>
          <p:nvPr>
            <p:ph idx="1"/>
          </p:nvPr>
        </p:nvSpPr>
        <p:spPr>
          <a:xfrm>
            <a:off x="1821839" y="1975148"/>
            <a:ext cx="11400385" cy="7149923"/>
          </a:xfrm>
        </p:spPr>
        <p:txBody>
          <a:bodyPr>
            <a:noAutofit/>
          </a:bodyPr>
          <a:lstStyle/>
          <a:p>
            <a:pPr marL="0" indent="0">
              <a:buNone/>
            </a:pPr>
            <a:r>
              <a:rPr lang="en-US" sz="2800" dirty="0">
                <a:solidFill>
                  <a:srgbClr val="FFFFFF"/>
                </a:solidFill>
              </a:rPr>
              <a:t>Study Population:</a:t>
            </a:r>
          </a:p>
          <a:p>
            <a:pPr marL="571500" indent="-571500">
              <a:buFont typeface="Arial" panose="020B0604020202020204" pitchFamily="34" charset="0"/>
              <a:buChar char="•"/>
            </a:pPr>
            <a:r>
              <a:rPr lang="en-US" sz="2800" dirty="0">
                <a:solidFill>
                  <a:srgbClr val="FFFFFF"/>
                </a:solidFill>
              </a:rPr>
              <a:t>608 healthy adults </a:t>
            </a:r>
          </a:p>
          <a:p>
            <a:pPr marL="571500" indent="-571500">
              <a:buFont typeface="Arial" panose="020B0604020202020204" pitchFamily="34" charset="0"/>
              <a:buChar char="•"/>
            </a:pPr>
            <a:r>
              <a:rPr lang="en-US" sz="2800" dirty="0">
                <a:solidFill>
                  <a:srgbClr val="FFFFFF"/>
                </a:solidFill>
              </a:rPr>
              <a:t>540 high-risk adults </a:t>
            </a:r>
          </a:p>
          <a:p>
            <a:pPr marL="571500" indent="-571500">
              <a:buFont typeface="Arial" panose="020B0604020202020204" pitchFamily="34" charset="0"/>
              <a:buChar char="•"/>
            </a:pPr>
            <a:r>
              <a:rPr lang="en-US" sz="2800" dirty="0">
                <a:solidFill>
                  <a:srgbClr val="FFFFFF"/>
                </a:solidFill>
              </a:rPr>
              <a:t>1388 hospitalized adults </a:t>
            </a:r>
          </a:p>
          <a:p>
            <a:pPr marL="0" indent="0">
              <a:buNone/>
            </a:pPr>
            <a:r>
              <a:rPr lang="en-US" sz="2800" dirty="0">
                <a:solidFill>
                  <a:srgbClr val="FFFFFF"/>
                </a:solidFill>
              </a:rPr>
              <a:t>Results</a:t>
            </a:r>
          </a:p>
          <a:p>
            <a:r>
              <a:rPr lang="en-US" sz="2800" dirty="0">
                <a:solidFill>
                  <a:srgbClr val="FFFFFF"/>
                </a:solidFill>
              </a:rPr>
              <a:t>Influenza identified in 44 prospective and 154 hospitalized patients</a:t>
            </a:r>
          </a:p>
          <a:p>
            <a:r>
              <a:rPr lang="en-US" sz="2800" dirty="0">
                <a:solidFill>
                  <a:srgbClr val="FFFFFF"/>
                </a:solidFill>
              </a:rPr>
              <a:t>RSV: Identified in 102 patients in the prospective cohorts and 142 hospitalized patients</a:t>
            </a:r>
          </a:p>
          <a:p>
            <a:r>
              <a:rPr lang="en-US" sz="2800" dirty="0">
                <a:solidFill>
                  <a:srgbClr val="FFFFFF"/>
                </a:solidFill>
              </a:rPr>
              <a:t>RSV developed annually in 3% to 7% of healthy adults and in 4% to 10% of high-risk adults</a:t>
            </a:r>
          </a:p>
          <a:p>
            <a:r>
              <a:rPr lang="en-US" sz="2800" b="0" i="0" u="none" strike="noStrike" dirty="0">
                <a:solidFill>
                  <a:schemeClr val="bg1"/>
                </a:solidFill>
                <a:effectLst/>
                <a:latin typeface="ff-quadraat-web-pro"/>
              </a:rPr>
              <a:t>Among healthy elderly patients, RSV infection generated fewer office visits than influenza; however, the use of health care services by high-risk adults was similar in the two groups. </a:t>
            </a:r>
          </a:p>
          <a:p>
            <a:r>
              <a:rPr lang="en-US" sz="2800" b="0" i="0" u="none" strike="noStrike" dirty="0">
                <a:solidFill>
                  <a:schemeClr val="bg1"/>
                </a:solidFill>
                <a:effectLst/>
                <a:latin typeface="ff-quadraat-web-pro"/>
              </a:rPr>
              <a:t>In the hospitalized cohort, RSV infection and influenza A resulted in similar lengths of stay, rates of use of intensive care and mortality </a:t>
            </a:r>
            <a:endParaRPr lang="en-US" sz="2800" dirty="0">
              <a:solidFill>
                <a:schemeClr val="bg1"/>
              </a:solidFill>
            </a:endParaRPr>
          </a:p>
        </p:txBody>
      </p:sp>
      <p:sp>
        <p:nvSpPr>
          <p:cNvPr id="5" name="Footer Placeholder 4">
            <a:extLst>
              <a:ext uri="{FF2B5EF4-FFF2-40B4-BE49-F238E27FC236}">
                <a16:creationId xmlns:a16="http://schemas.microsoft.com/office/drawing/2014/main" id="{0B21158E-FDCD-4DDB-AEDA-B5D914CFEE11}"/>
              </a:ext>
            </a:extLst>
          </p:cNvPr>
          <p:cNvSpPr>
            <a:spLocks noGrp="1"/>
          </p:cNvSpPr>
          <p:nvPr>
            <p:ph type="ftr" sz="quarter" idx="11"/>
          </p:nvPr>
        </p:nvSpPr>
        <p:spPr>
          <a:xfrm>
            <a:off x="0" y="12111330"/>
            <a:ext cx="24384000" cy="1331622"/>
          </a:xfrm>
          <a:prstGeom prst="rect">
            <a:avLst/>
          </a:prstGeom>
        </p:spPr>
        <p:txBody>
          <a:bodyPr vert="horz" lIns="548640" tIns="0" rIns="182880" bIns="365760" rtlCol="0" anchor="ctr"/>
          <a:lstStyle>
            <a:defPPr>
              <a:defRPr lang="en-US"/>
            </a:defPPr>
            <a:lvl1pPr marL="0" algn="l" defTabSz="914400" rtl="0" eaLnBrk="1" latinLnBrk="0" hangingPunct="1">
              <a:defRPr sz="2400" kern="1200">
                <a:solidFill>
                  <a:schemeClr val="tx1">
                    <a:lumMod val="90000"/>
                    <a:lumOff val="10000"/>
                  </a:schemeClr>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a:lstStyle>
          <a:p>
            <a:pPr defTabSz="685800">
              <a:defRPr/>
            </a:pPr>
            <a:endParaRPr lang="da-DK" sz="1800" dirty="0">
              <a:latin typeface="Tahoma"/>
            </a:endParaRPr>
          </a:p>
        </p:txBody>
      </p:sp>
      <p:sp>
        <p:nvSpPr>
          <p:cNvPr id="9" name="TextBox 8">
            <a:extLst>
              <a:ext uri="{FF2B5EF4-FFF2-40B4-BE49-F238E27FC236}">
                <a16:creationId xmlns:a16="http://schemas.microsoft.com/office/drawing/2014/main" id="{7E6148D9-9222-98ED-6FF5-DC217A4F0E6B}"/>
              </a:ext>
            </a:extLst>
          </p:cNvPr>
          <p:cNvSpPr txBox="1"/>
          <p:nvPr/>
        </p:nvSpPr>
        <p:spPr>
          <a:xfrm>
            <a:off x="1520096" y="9620190"/>
            <a:ext cx="12372620" cy="400110"/>
          </a:xfrm>
          <a:prstGeom prst="rect">
            <a:avLst/>
          </a:prstGeom>
          <a:noFill/>
        </p:spPr>
        <p:txBody>
          <a:bodyPr wrap="square" rtlCol="0">
            <a:spAutoFit/>
          </a:bodyPr>
          <a:lstStyle/>
          <a:p>
            <a:pPr algn="ctr"/>
            <a:r>
              <a:rPr lang="en-US" sz="2000" dirty="0">
                <a:solidFill>
                  <a:schemeClr val="bg1"/>
                </a:solidFill>
              </a:rPr>
              <a:t>Falsey AR et al. </a:t>
            </a:r>
            <a:r>
              <a:rPr lang="en-US" sz="2000" i="1" dirty="0">
                <a:solidFill>
                  <a:schemeClr val="bg1"/>
                </a:solidFill>
              </a:rPr>
              <a:t>N </a:t>
            </a:r>
            <a:r>
              <a:rPr lang="en-US" sz="2000" i="1" dirty="0" err="1">
                <a:solidFill>
                  <a:schemeClr val="bg1"/>
                </a:solidFill>
              </a:rPr>
              <a:t>Engl</a:t>
            </a:r>
            <a:r>
              <a:rPr lang="en-US" sz="2000" i="1" dirty="0">
                <a:solidFill>
                  <a:schemeClr val="bg1"/>
                </a:solidFill>
              </a:rPr>
              <a:t> J Med</a:t>
            </a:r>
            <a:r>
              <a:rPr lang="en-US" sz="2000" dirty="0">
                <a:solidFill>
                  <a:schemeClr val="bg1"/>
                </a:solidFill>
              </a:rPr>
              <a:t>. 2005;352(17):1749-1759.</a:t>
            </a:r>
          </a:p>
        </p:txBody>
      </p:sp>
    </p:spTree>
    <p:extLst>
      <p:ext uri="{BB962C8B-B14F-4D97-AF65-F5344CB8AC3E}">
        <p14:creationId xmlns:p14="http://schemas.microsoft.com/office/powerpoint/2010/main" val="3298484408"/>
      </p:ext>
    </p:extLst>
  </p:cSld>
  <p:clrMapOvr>
    <a:masterClrMapping/>
  </p:clrMapOvr>
</p:sld>
</file>

<file path=ppt/theme/theme1.xml><?xml version="1.0" encoding="utf-8"?>
<a:theme xmlns:a="http://schemas.openxmlformats.org/drawingml/2006/main" name="Content Slide - Blank">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20892</TotalTime>
  <Words>7112</Words>
  <Application>Microsoft Macintosh PowerPoint</Application>
  <PresentationFormat>Custom</PresentationFormat>
  <Paragraphs>405</Paragraphs>
  <Slides>40</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Arial</vt:lpstr>
      <vt:lpstr>Calibri</vt:lpstr>
      <vt:lpstr>Courier New</vt:lpstr>
      <vt:lpstr>ff-quadraat-web-pro</vt:lpstr>
      <vt:lpstr>Helvetica</vt:lpstr>
      <vt:lpstr>HelveticaNeueLT Pro 57 Cn</vt:lpstr>
      <vt:lpstr>Noto Sans</vt:lpstr>
      <vt:lpstr>Tahoma</vt:lpstr>
      <vt:lpstr>Times</vt:lpstr>
      <vt:lpstr>UniversLTStd</vt:lpstr>
      <vt:lpstr>Wingdings</vt:lpstr>
      <vt:lpstr>Content Slide - Blank</vt:lpstr>
      <vt:lpstr>Title Slide</vt:lpstr>
      <vt:lpstr>Respiratory Syncytial Virus: An update for Internal Medicine Physicians</vt:lpstr>
      <vt:lpstr>Disclosures</vt:lpstr>
      <vt:lpstr>Learning Objectives</vt:lpstr>
      <vt:lpstr>RSV Basics</vt:lpstr>
      <vt:lpstr>RSV 2023</vt:lpstr>
      <vt:lpstr>RSV Impact</vt:lpstr>
      <vt:lpstr>RSV Hospitalizations Among Adults</vt:lpstr>
      <vt:lpstr>Impact by comorbid condition </vt:lpstr>
      <vt:lpstr>Study of RSV Incidence in Elderly Populations</vt:lpstr>
      <vt:lpstr>Study of Incidence in Elderly Populations</vt:lpstr>
      <vt:lpstr>Symptoms of RSV</vt:lpstr>
      <vt:lpstr>Why Test for RSV?</vt:lpstr>
      <vt:lpstr>Who To Test</vt:lpstr>
      <vt:lpstr>RSV: Get a Good Sample</vt:lpstr>
      <vt:lpstr>RSV Vaccines for Older Adults</vt:lpstr>
      <vt:lpstr>PowerPoint Presentation</vt:lpstr>
      <vt:lpstr>PowerPoint Presentation</vt:lpstr>
      <vt:lpstr>PowerPoint Presentation</vt:lpstr>
      <vt:lpstr>RSV Virology</vt:lpstr>
      <vt:lpstr>RSV Immunology</vt:lpstr>
      <vt:lpstr>Therapeutic and Vaccine Approaches to RSV</vt:lpstr>
      <vt:lpstr> Pre-fusion Protein Based Vaccines for Older Adults approved or in Late-Stage Development</vt:lpstr>
      <vt:lpstr>Phase 3 Clinical Trial of RSVPreF3 OA</vt:lpstr>
      <vt:lpstr>Efficacy of RSVPreF3 OA</vt:lpstr>
      <vt:lpstr>Efficacy and Safety of RSVPreF3 OA</vt:lpstr>
      <vt:lpstr>Phase 2b Clinical Trial of Revaccination with RSVPreF3 OA</vt:lpstr>
      <vt:lpstr>Phase 2b Clinical Trial of Revaccination with RSVPreF3 OA</vt:lpstr>
      <vt:lpstr>RSVpreF Adult RSV Challenge Study (Phase 2b) </vt:lpstr>
      <vt:lpstr>RSVpreF Adult RSV Challenge Study (Phase 2b) </vt:lpstr>
      <vt:lpstr>Efficacy and Safety of RSVpreF in Older Adults</vt:lpstr>
      <vt:lpstr>Efficacy and Safety of RSVpreF in Older Adults</vt:lpstr>
      <vt:lpstr>RSVpreF recombinant stabilized preF vaccine   </vt:lpstr>
      <vt:lpstr>Efficacy and Safety of RSVpreF in Older Adults</vt:lpstr>
      <vt:lpstr>RSVpreF in Pregnant Women 32 to 36 Weeks of Gestation</vt:lpstr>
      <vt:lpstr>Phase 3 Trial Interim Results: mRNA 1345 in Adults ≥60 YOA</vt:lpstr>
      <vt:lpstr>Ad26.RSV.preF–RSV preF Protein Vaccine  in Older Adults</vt:lpstr>
      <vt:lpstr>Factors Associated with Vaccine Hesitancy</vt:lpstr>
      <vt:lpstr>Vaccine Hesitancy </vt:lpstr>
      <vt:lpstr>What can providers do to help with vaccines?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GrafTech Design, Martin Vajda</dc:creator>
  <cp:lastModifiedBy>Shmuel Shoham</cp:lastModifiedBy>
  <cp:revision>987</cp:revision>
  <cp:lastPrinted>2023-04-06T18:01:20Z</cp:lastPrinted>
  <dcterms:created xsi:type="dcterms:W3CDTF">2013-08-15T00:12:50Z</dcterms:created>
  <dcterms:modified xsi:type="dcterms:W3CDTF">2023-11-17T21:01:37Z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